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4" r:id="rId3"/>
  </p:sldMasterIdLst>
  <p:notesMasterIdLst>
    <p:notesMasterId r:id="rId59"/>
  </p:notesMasterIdLst>
  <p:sldIdLst>
    <p:sldId id="256" r:id="rId4"/>
    <p:sldId id="258" r:id="rId5"/>
    <p:sldId id="259" r:id="rId6"/>
    <p:sldId id="261" r:id="rId7"/>
    <p:sldId id="444" r:id="rId8"/>
    <p:sldId id="445" r:id="rId9"/>
    <p:sldId id="446" r:id="rId10"/>
    <p:sldId id="447" r:id="rId11"/>
    <p:sldId id="448" r:id="rId12"/>
    <p:sldId id="449" r:id="rId13"/>
    <p:sldId id="451" r:id="rId14"/>
    <p:sldId id="450" r:id="rId15"/>
    <p:sldId id="453" r:id="rId16"/>
    <p:sldId id="454" r:id="rId17"/>
    <p:sldId id="264" r:id="rId18"/>
    <p:sldId id="457" r:id="rId19"/>
    <p:sldId id="461" r:id="rId20"/>
    <p:sldId id="458" r:id="rId21"/>
    <p:sldId id="459" r:id="rId22"/>
    <p:sldId id="460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9" r:id="rId37"/>
    <p:sldId id="281" r:id="rId38"/>
    <p:sldId id="282" r:id="rId39"/>
    <p:sldId id="410" r:id="rId40"/>
    <p:sldId id="428" r:id="rId41"/>
    <p:sldId id="429" r:id="rId42"/>
    <p:sldId id="430" r:id="rId43"/>
    <p:sldId id="431" r:id="rId44"/>
    <p:sldId id="433" r:id="rId45"/>
    <p:sldId id="434" r:id="rId46"/>
    <p:sldId id="438" r:id="rId47"/>
    <p:sldId id="439" r:id="rId48"/>
    <p:sldId id="440" r:id="rId49"/>
    <p:sldId id="455" r:id="rId50"/>
    <p:sldId id="456" r:id="rId51"/>
    <p:sldId id="464" r:id="rId52"/>
    <p:sldId id="465" r:id="rId53"/>
    <p:sldId id="304" r:id="rId54"/>
    <p:sldId id="305" r:id="rId55"/>
    <p:sldId id="306" r:id="rId56"/>
    <p:sldId id="307" r:id="rId57"/>
    <p:sldId id="443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9" d="100"/>
          <a:sy n="79" d="100"/>
        </p:scale>
        <p:origin x="-50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D09B2-2B91-4537-8F90-4599077E46D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3D76E-7CC0-4075-9D31-587BA77BF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64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Среди международных стандартов – образовательных результатов, заданных в международных документах, – следует особо выделить модель «Навыки 21 века» и концептуальную рамку образовательных результатов ОЭСР 2030.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В международном стандарте «Навыки XXI века» выделяются:</a:t>
            </a:r>
          </a:p>
          <a:p>
            <a:r>
              <a:rPr lang="ru-RU" dirty="0"/>
              <a:t>базовые навыки, или функциональная грамотность (читательская, математическая, естественно-научная, финансовая, культурная и гражданская, ИКТ) учащихся, понимаемая как способность учащихся применять знания и умения для решения повседневных задач в ситуациях, которые отличаются от учебных;</a:t>
            </a:r>
          </a:p>
          <a:p>
            <a:r>
              <a:rPr lang="ru-RU" dirty="0"/>
              <a:t>компетенции, понимаемые как способность учащихся решать нетипичные задачи в ситуациях, которые отличаются от учебных, среди которые выделяется так называемая группа 4К - коммуникация, креативность, кооперация, критическое мышление;</a:t>
            </a:r>
          </a:p>
          <a:p>
            <a:r>
              <a:rPr lang="ru-RU" dirty="0"/>
              <a:t>личностные качества, определяющие способность учащихся справляться с изменениями окружающей среды в ситуациях, которые отличаются от учебных, особое значение среди которых придаётся таким качествам как любознательность, инициативность, настойчивость, способность адаптироваться, лидерские качества, а также социальная и культурная грамотность.</a:t>
            </a:r>
          </a:p>
          <a:p>
            <a:endParaRPr lang="ru-RU" dirty="0"/>
          </a:p>
          <a:p>
            <a:r>
              <a:rPr lang="ru-RU" dirty="0"/>
              <a:t>В модели образовательных результатов ОЭСР 2030 выделяют</a:t>
            </a:r>
          </a:p>
          <a:p>
            <a:r>
              <a:rPr lang="ru-RU" dirty="0"/>
              <a:t>систему знаний, умений, отношений и ценностей, создающих основу образовательных результатов;</a:t>
            </a:r>
          </a:p>
          <a:p>
            <a:r>
              <a:rPr lang="ru-RU" dirty="0"/>
              <a:t>компетенции, как способность</a:t>
            </a:r>
          </a:p>
          <a:p>
            <a:r>
              <a:rPr lang="ru-RU" dirty="0"/>
              <a:t>актуализировать, мобилизовать знания, умения, отношения и ценности,</a:t>
            </a:r>
          </a:p>
          <a:p>
            <a:r>
              <a:rPr lang="ru-RU" dirty="0"/>
              <a:t>проявлять рефлексивный подход к процессу обучения и</a:t>
            </a:r>
          </a:p>
          <a:p>
            <a:r>
              <a:rPr lang="ru-RU" dirty="0"/>
              <a:t>обеспечивать возможность взаимодействовать и действовать в мире;</a:t>
            </a:r>
          </a:p>
          <a:p>
            <a:r>
              <a:rPr lang="ru-RU" dirty="0"/>
              <a:t>стратегии поведения, демонстрирующие способность действовать в различных </a:t>
            </a:r>
            <a:r>
              <a:rPr lang="ru-RU" dirty="0" err="1"/>
              <a:t>внеучебных</a:t>
            </a:r>
            <a:r>
              <a:rPr lang="ru-RU" dirty="0"/>
              <a:t> ситуациях.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Как видно, по меньшей мере на уровне подходов – и даже отчасти в способах описания – наблюдается замечательная общность взглядов.</a:t>
            </a:r>
          </a:p>
          <a:p>
            <a:r>
              <a:rPr lang="ru-RU" dirty="0"/>
              <a:t>Эта общность становится ещё более заметной – и значительной! –  если дополнительно сравнить целевые установки в адрес системы образования, отраженные в Указе с целевыми установками для педагогов, вытекающих из требований ФГОС.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09716-894A-43E5-9A22-F971168F9A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00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естественных наук есть целая группа УУД и навыков, которыми должны обладать учащиеся – это учебные исследовательские навыки.</a:t>
            </a:r>
          </a:p>
          <a:p>
            <a:r>
              <a:rPr lang="ru-RU" dirty="0"/>
              <a:t>Нам в этом плане более-менее везёт в силу того, что предмет «физика» подразумевает выполнение лабораторных работ. Но беда состоит в том, что лабораторная работа не несёт в себе цели научить ребёнка самостоятельно проводить исследование той или иной зависимости. Цель лабораторной работы – практически убедиться, что та или иная физическая закономерность или закон действительно достоверны.</a:t>
            </a:r>
          </a:p>
          <a:p>
            <a:r>
              <a:rPr lang="ru-RU" dirty="0"/>
              <a:t>Поэтому помимо выполнения лабораторной работы в учебный процесс вводится выполнение индивидуальных проектов и исследовательских работ.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65CCA-DCB4-4ABB-B539-AA9C913B879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75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5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180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12">
              <a:defRPr/>
            </a:pPr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60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12">
              <a:defRPr/>
            </a:pPr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30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12">
              <a:defRPr/>
            </a:pPr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2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12">
              <a:defRPr/>
            </a:pPr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95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5" indent="0">
              <a:buNone/>
              <a:defRPr sz="2000" b="1"/>
            </a:lvl2pPr>
            <a:lvl3pPr marL="913110" indent="0">
              <a:buNone/>
              <a:defRPr sz="1800" b="1"/>
            </a:lvl3pPr>
            <a:lvl4pPr marL="1369664" indent="0">
              <a:buNone/>
              <a:defRPr sz="1600" b="1"/>
            </a:lvl4pPr>
            <a:lvl5pPr marL="1826221" indent="0">
              <a:buNone/>
              <a:defRPr sz="1600" b="1"/>
            </a:lvl5pPr>
            <a:lvl6pPr marL="2282774" indent="0">
              <a:buNone/>
              <a:defRPr sz="1600" b="1"/>
            </a:lvl6pPr>
            <a:lvl7pPr marL="2739331" indent="0">
              <a:buNone/>
              <a:defRPr sz="1600" b="1"/>
            </a:lvl7pPr>
            <a:lvl8pPr marL="3195886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5" indent="0">
              <a:buNone/>
              <a:defRPr sz="2000" b="1"/>
            </a:lvl2pPr>
            <a:lvl3pPr marL="913110" indent="0">
              <a:buNone/>
              <a:defRPr sz="1800" b="1"/>
            </a:lvl3pPr>
            <a:lvl4pPr marL="1369664" indent="0">
              <a:buNone/>
              <a:defRPr sz="1600" b="1"/>
            </a:lvl4pPr>
            <a:lvl5pPr marL="1826221" indent="0">
              <a:buNone/>
              <a:defRPr sz="1600" b="1"/>
            </a:lvl5pPr>
            <a:lvl6pPr marL="2282774" indent="0">
              <a:buNone/>
              <a:defRPr sz="1600" b="1"/>
            </a:lvl6pPr>
            <a:lvl7pPr marL="2739331" indent="0">
              <a:buNone/>
              <a:defRPr sz="1600" b="1"/>
            </a:lvl7pPr>
            <a:lvl8pPr marL="3195886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12">
              <a:defRPr/>
            </a:pPr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29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12">
              <a:defRPr/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29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12">
              <a:defRPr/>
            </a:pPr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50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55" indent="0">
              <a:buNone/>
              <a:defRPr sz="1200"/>
            </a:lvl2pPr>
            <a:lvl3pPr marL="913110" indent="0">
              <a:buNone/>
              <a:defRPr sz="1000"/>
            </a:lvl3pPr>
            <a:lvl4pPr marL="1369664" indent="0">
              <a:buNone/>
              <a:defRPr sz="900"/>
            </a:lvl4pPr>
            <a:lvl5pPr marL="1826221" indent="0">
              <a:buNone/>
              <a:defRPr sz="900"/>
            </a:lvl5pPr>
            <a:lvl6pPr marL="2282774" indent="0">
              <a:buNone/>
              <a:defRPr sz="900"/>
            </a:lvl6pPr>
            <a:lvl7pPr marL="2739331" indent="0">
              <a:buNone/>
              <a:defRPr sz="900"/>
            </a:lvl7pPr>
            <a:lvl8pPr marL="3195886" indent="0">
              <a:buNone/>
              <a:defRPr sz="900"/>
            </a:lvl8pPr>
            <a:lvl9pPr marL="365243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12">
              <a:defRPr/>
            </a:pPr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14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288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55" indent="0">
              <a:buNone/>
              <a:defRPr sz="2800"/>
            </a:lvl2pPr>
            <a:lvl3pPr marL="913110" indent="0">
              <a:buNone/>
              <a:defRPr sz="2400"/>
            </a:lvl3pPr>
            <a:lvl4pPr marL="1369664" indent="0">
              <a:buNone/>
              <a:defRPr sz="2000"/>
            </a:lvl4pPr>
            <a:lvl5pPr marL="1826221" indent="0">
              <a:buNone/>
              <a:defRPr sz="2000"/>
            </a:lvl5pPr>
            <a:lvl6pPr marL="2282774" indent="0">
              <a:buNone/>
              <a:defRPr sz="2000"/>
            </a:lvl6pPr>
            <a:lvl7pPr marL="2739331" indent="0">
              <a:buNone/>
              <a:defRPr sz="2000"/>
            </a:lvl7pPr>
            <a:lvl8pPr marL="3195886" indent="0">
              <a:buNone/>
              <a:defRPr sz="2000"/>
            </a:lvl8pPr>
            <a:lvl9pPr marL="365243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5" indent="0">
              <a:buNone/>
              <a:defRPr sz="1200"/>
            </a:lvl2pPr>
            <a:lvl3pPr marL="913110" indent="0">
              <a:buNone/>
              <a:defRPr sz="1000"/>
            </a:lvl3pPr>
            <a:lvl4pPr marL="1369664" indent="0">
              <a:buNone/>
              <a:defRPr sz="900"/>
            </a:lvl4pPr>
            <a:lvl5pPr marL="1826221" indent="0">
              <a:buNone/>
              <a:defRPr sz="900"/>
            </a:lvl5pPr>
            <a:lvl6pPr marL="2282774" indent="0">
              <a:buNone/>
              <a:defRPr sz="900"/>
            </a:lvl6pPr>
            <a:lvl7pPr marL="2739331" indent="0">
              <a:buNone/>
              <a:defRPr sz="900"/>
            </a:lvl7pPr>
            <a:lvl8pPr marL="3195886" indent="0">
              <a:buNone/>
              <a:defRPr sz="900"/>
            </a:lvl8pPr>
            <a:lvl9pPr marL="365243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12">
              <a:defRPr/>
            </a:pPr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46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12">
              <a:defRPr/>
            </a:pPr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8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12">
              <a:defRPr/>
            </a:pPr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16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29510" y="1142985"/>
            <a:ext cx="4191029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571461" y="1214424"/>
            <a:ext cx="2571768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9405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29510" y="1142985"/>
            <a:ext cx="4191029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571461" y="1214424"/>
            <a:ext cx="2571768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1583443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29510" y="1142985"/>
            <a:ext cx="4191029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571461" y="1214424"/>
            <a:ext cx="2571768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1775285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29510" y="1142985"/>
            <a:ext cx="4191029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571461" y="1214424"/>
            <a:ext cx="2571768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3470497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29510" y="1142985"/>
            <a:ext cx="4191029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571461" y="1214424"/>
            <a:ext cx="2571768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2223037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212">
              <a:defRPr/>
            </a:pPr>
            <a:fld id="{A27C7097-83C2-498F-A428-3694BF06E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93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29510" y="1142985"/>
            <a:ext cx="4191029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571461" y="1214424"/>
            <a:ext cx="2571768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140262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513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29510" y="1142985"/>
            <a:ext cx="4191029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571461" y="1214424"/>
            <a:ext cx="2571768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1588841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29510" y="1142985"/>
            <a:ext cx="4191029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571461" y="1214424"/>
            <a:ext cx="2571768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1166052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76675"/>
            <a:ext cx="109728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21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212">
              <a:defRPr/>
            </a:pPr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021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51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A7B9-237F-466A-B563-DBBFDCCD23A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41BF9-1393-4778-A81E-3073454D6B56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447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A7B9-237F-466A-B563-DBBFDCCD23A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41BF9-1393-4778-A81E-3073454D6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443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A7B9-237F-466A-B563-DBBFDCCD23A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41BF9-1393-4778-A81E-3073454D6B56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744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A7B9-237F-466A-B563-DBBFDCCD23A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41BF9-1393-4778-A81E-3073454D6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00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A7B9-237F-466A-B563-DBBFDCCD23A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41BF9-1393-4778-A81E-3073454D6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359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A7B9-237F-466A-B563-DBBFDCCD23A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41BF9-1393-4778-A81E-3073454D6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558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A7B9-237F-466A-B563-DBBFDCCD23A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41BF9-1393-4778-A81E-3073454D6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5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802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CB8A7B9-237F-466A-B563-DBBFDCCD23A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841BF9-1393-4778-A81E-3073454D6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404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A7B9-237F-466A-B563-DBBFDCCD23A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41BF9-1393-4778-A81E-3073454D6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36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A7B9-237F-466A-B563-DBBFDCCD23A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41BF9-1393-4778-A81E-3073454D6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56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A7B9-237F-466A-B563-DBBFDCCD23A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41BF9-1393-4778-A81E-3073454D6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66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82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33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01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626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85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17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12" tIns="45656" rIns="91312" bIns="4565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12" tIns="45656" rIns="91312" bIns="4565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9"/>
            <a:ext cx="28448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4" y="6356359"/>
            <a:ext cx="38608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>
              <a:defRPr/>
            </a:pPr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11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7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hf hdr="0" dt="0"/>
  <p:txStyles>
    <p:titleStyle>
      <a:lvl1pPr algn="ctr" defTabSz="9131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15" indent="-342415" algn="l" defTabSz="913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02" indent="-285350" algn="l" defTabSz="9131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88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43" indent="-228277" algn="l" defTabSz="9131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8" indent="-228277" algn="l" defTabSz="9131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52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07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64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18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5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10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64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21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4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31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86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39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E7BB1E9-88C8-4A2D-9541-CC86CE44517E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30BD446-C5CF-41E7-A9B4-707F0B320C0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42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phys7-vpr.sdamgia.ru/" TargetMode="Externa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0.pn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4DD85B-4CF7-49D6-9FBC-E17024159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062" y="407964"/>
            <a:ext cx="10494498" cy="3453692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tabLst>
                <a:tab pos="216535" algn="l"/>
              </a:tabLst>
            </a:pPr>
            <a:r>
              <a:rPr lang="ru-RU" sz="4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4400" b="1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вопросу оценки </a:t>
            </a:r>
            <a:r>
              <a:rPr lang="ru-RU" sz="4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качества образования: мониторинговые процедуры, функциональная грамотность на ВПР, ОГЭ, ЕГЭ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87666AC-3E22-4D04-AD6F-C915BB57DF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ГМО 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Югова Татьяна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124416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E815E2-06C5-47CD-8212-866E6DA05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ВПР предусматривает оценку сформированности следующих УУД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D4BD5FE-7F1A-4A8C-B6EE-DAAD2E118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действия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личностное, жизненное самоопределение, знание моральных норм, норм этикета, умение выделить нравственный аспект поведения, ориентация в социальных ролях и межличностных отношениях.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Регулятивные действия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целеполагание, планирование, контроль и коррекция, саморегуляция. </a:t>
            </a:r>
          </a:p>
        </p:txBody>
      </p:sp>
    </p:spTree>
    <p:extLst>
      <p:ext uri="{BB962C8B-B14F-4D97-AF65-F5344CB8AC3E}">
        <p14:creationId xmlns:p14="http://schemas.microsoft.com/office/powerpoint/2010/main" val="3024184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D7DF8A-6B8A-4C43-B770-65AB5C8C5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ВПР предусматривает оценку сформированности следующих УУД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DC4B8E-EBBE-4377-859D-A8EEC78B0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Общеучебные УУД: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поиск и выделение необходимой информации; структурирование знаний; осознанное и произвольное построение речевого высказывания в письменной форме; выбор наиболее эффективных способов решения задач в зависимости от конкретных условий; рефлексия способов и условий действия, контроль и оценка процесса и результатов деятельности; смысловое чтение как осмысление цели чтения и выбор вида чтения в зависимости от цели; извлечение необходимой информации из текстов различных жанров; определение основной и второстепенной информации; моделирование, преобразование модели.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518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FEECD6-14F6-417A-9B2A-FA95E330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ВПР предусматривает оценку сформированности следующих УУД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AE479D-4AFC-4D0A-9BE3-4BD309894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Логические универсальные действия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анализ объектов в целях выделения признаков; синтез, в т.ч. самостоятельное достраивание с восполнением недостающих компонентов; выбор оснований и критериев для сравнения; подведение под понятие, выведение следствий; установление причинно-следственных связей; построение логической цепи рассуждений; доказательство. </a:t>
            </a:r>
          </a:p>
          <a:p>
            <a:pPr marL="91440" marR="0" lvl="0" indent="-9144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Коммуникативные действия: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умение с достаточной полнотой и точностью выражать свои мысли в соответствии с задачами и условиями коммуникации, владение монологической и диалогической формами речи в соответствии с грамматическими и синтаксическими нормами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189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766173-8CE3-416C-97EA-49A72F36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образования: ФГОС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623D1D-80A7-4F27-882A-1D3BB885A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1" y="1737361"/>
            <a:ext cx="11760591" cy="4550898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«При итоговой оценке качества освоения ООП соответствующего уровня в рамках контроля успеваемости в процессе освоения содержания отдельных учебных предметов должна учитываться готовность к решению учебно-практических и учебно-познавательных задач на основе: </a:t>
            </a:r>
          </a:p>
          <a:p>
            <a:pPr algn="just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знаний и представлений о природе, обществе, человеке, технологии;</a:t>
            </a:r>
          </a:p>
          <a:p>
            <a:pPr algn="just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обобщенных способов деятельности, умений в учебно-познавательной и практической деятельности;</a:t>
            </a:r>
          </a:p>
          <a:p>
            <a:pPr algn="just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коммуникативных и информационных умений;</a:t>
            </a:r>
          </a:p>
          <a:p>
            <a:pPr algn="just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знаний об основах здорового и безопасного образа жизни.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3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480D71-E3F7-40BF-8801-027790E0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Оценка качества образования: ФГОС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2651F4-C43F-4BA0-AC69-9CA4D8A03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57" y="1737360"/>
            <a:ext cx="11451101" cy="456496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Итоговая оценка качества освоения обучающимися ООП соответствующего уровня осуществляется образовательным учреждением. Предметом итоговой оценки освоения обучающимися ООП программы соответствующего уровня должно быть достижение предметных и метапредметных результатов, необходимых для продолжения образования. В итоговой оценке должны быть выделены две составляющие: 1) результаты промежуточной аттестации обучающихся, отражающие динамику их индивидуальных образовательных достижений, продвижение в достижении планируемых результатов освоения основной образовательной программы соответствующего уровня; 2) результаты итоговых работ, характеризующие уровень освоения обучающимися основных формируемых способов действий в отношении к опорной системе знаний, необходимых для обучения на следующем уровне общего образования»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143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C56BA2-2B59-4C17-8DCF-1BF09D87E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ВПР на уроке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265EBC-50EA-401E-9B64-7FB999584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«Решу ВПР»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https://phys7-vpr.sdamgia.ru/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каталоги заданий по различным темам разного уровня сложности.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месяц публикует 15 вариантов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возможность создания собственных вариантов и систематической работы обучающихся на сайте.</a:t>
            </a:r>
          </a:p>
        </p:txBody>
      </p:sp>
    </p:spTree>
    <p:extLst>
      <p:ext uri="{BB962C8B-B14F-4D97-AF65-F5344CB8AC3E}">
        <p14:creationId xmlns:p14="http://schemas.microsoft.com/office/powerpoint/2010/main" val="1393860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EBC7A1-DEC7-4928-9B4E-9629ADA1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подготовить обучающихся к ВПР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9F2621F-464D-45BE-8854-5AF74B82B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55" y="1797148"/>
            <a:ext cx="11962245" cy="32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8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9950F3-0726-4C77-893A-B06E05148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подготовить обучающихся к ВПР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857A41-FC35-4904-926F-031183B09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12CC0D-9C48-4FED-8965-56650F1A8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54" y="1929933"/>
            <a:ext cx="9931791" cy="4475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E89115-AD99-4ED2-9667-B529247D9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5" y="2485814"/>
            <a:ext cx="11634440" cy="18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50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CB2EFD-A16B-45DE-A6D9-861BF0343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помочь учащимся подготовиться к ВПР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419C30B-752C-4A8D-ADD7-38E9DB53E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37360"/>
            <a:ext cx="12178628" cy="26658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EDCC0A-03CB-405F-95CB-409775A2F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03187"/>
            <a:ext cx="12171431" cy="13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10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CC3F4A-E60D-473D-9B32-66D19C7C0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подготовка обучающихся к проверочной работе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FDA626A-91C7-42F8-B11B-836255DD0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9356" r="38181"/>
          <a:stretch/>
        </p:blipFill>
        <p:spPr>
          <a:xfrm>
            <a:off x="0" y="2180492"/>
            <a:ext cx="7512148" cy="367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2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9DD58F-6D3D-4E0F-8A96-824483CC8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образования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58092B-65E0-4906-80AB-34C97482B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качеством образования понимается интегральная характеристика системы образования, отражающая степень соответствия реальных достигаемых результатов нормативным требованиям, социальным и личностным ожиданиям.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719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FB8720-E234-48DA-8DF7-60ED6C7F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608937C-EED4-4469-BCD1-448452090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1" y="596006"/>
            <a:ext cx="12180929" cy="474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21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A84788-A5CF-4747-9889-1E55EA092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CDC036-665A-462F-85E5-86499BCAE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предлагаемые в данном исследовании направлены не на проверку знаний как таковых, а умения их применять в жизни.</a:t>
            </a:r>
          </a:p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вопрос исследования PISA может быть сформулирован следующим образом: "Обладают ли учащиеся 15-летнего возраста, получившие общее обязательное среднее образование, знаниями и умениями, необходимыми им для полноценного функционирования в обществе?"</a:t>
            </a:r>
          </a:p>
        </p:txBody>
      </p:sp>
    </p:spTree>
    <p:extLst>
      <p:ext uri="{BB962C8B-B14F-4D97-AF65-F5344CB8AC3E}">
        <p14:creationId xmlns:p14="http://schemas.microsoft.com/office/powerpoint/2010/main" val="3777060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A66CDC-88E8-43F4-BD32-2674AF84D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PISA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1D1A80-7961-4622-AA4D-EA4A10859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1" y="1885071"/>
            <a:ext cx="11577711" cy="44031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Выявляет уровень и качество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функциональной грамотности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школьников, а не проверяет усвоение ими учебного материала. Если для успешного выполнения школьных учебных задач по физике, химии и математике достаточно выучить формулы, научиться решать уравнения по шаблону, то для выполнения заданий PISA этого совершенно недостаточно. Необходимо проявить сообразительность, нестандартность и оригинальность мышления, способность к переносу знаний из одной области в другую, включая умение пользоваться межпредметными связями, и, наконец, просто здравый смысл</a:t>
            </a:r>
          </a:p>
        </p:txBody>
      </p:sp>
    </p:spTree>
    <p:extLst>
      <p:ext uri="{BB962C8B-B14F-4D97-AF65-F5344CB8AC3E}">
        <p14:creationId xmlns:p14="http://schemas.microsoft.com/office/powerpoint/2010/main" val="3499710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528AB4-894D-4EC4-AAC4-D81A75B35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73A3C3E-C5DB-4D0F-A076-19C435453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чтение и понимание текстов</a:t>
            </a:r>
          </a:p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грамотность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задания, связанные с выбором оптимального и наиболее экономичного пути следования из пункта А в пункт В с использованием разных видов транспорта, с определением необходимого количества стройматериалов для проведения ремонта помещений, с вычислением расстояния по карте или требующие понимания публикуемых графиков и т.д.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68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54D7CC-C19B-4FF7-A47B-4ED191E5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42B9EC-B785-4CB8-B95D-4A23F8412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Естественнонаучная 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479956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0724DC-9E06-4C8E-AA83-3A811F353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Заключение экспертов: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Тестирование показало, что наши школьники плохо умеют: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EA12E4-F350-4B27-A842-8273A30E2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цель написания текста; 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выражать кратко содержание объемного текста; осуществлять выбор из нескольких альтернатив; 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искать тенденции, закономерности на основе имеющихся фактов; </a:t>
            </a:r>
          </a:p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владеют умениями и навыками, без которых невозможно добиться успеха при решении нестандартных, творческих задач (именно такие и предлагаются в PISA). </a:t>
            </a:r>
          </a:p>
        </p:txBody>
      </p:sp>
    </p:spTree>
    <p:extLst>
      <p:ext uri="{BB962C8B-B14F-4D97-AF65-F5344CB8AC3E}">
        <p14:creationId xmlns:p14="http://schemas.microsoft.com/office/powerpoint/2010/main" val="3625967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229F58-A699-4BA9-9279-2F12191DD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экспертов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C9134F-9303-415C-9C55-261124FC6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Наши ученики работают только с учебными, реже с научными, но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всегда специально подготовленными текстами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получают "особо точные инструкции"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решении задач. Любые отступления от шаблона вызывают у них затруднения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323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3397B5-98B9-4A81-AD93-D0BCDB136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сделать обучение функциональным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B7A85E-D92E-44AE-B517-DA0E3F6E9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104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02696" y="151857"/>
            <a:ext cx="6309741" cy="5909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ОБРАЗОВАТЕЛЬНЫЕ СТАНДАРТЫ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84" y="1162351"/>
            <a:ext cx="8781797" cy="23283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26183" y="752514"/>
            <a:ext cx="8732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73B8"/>
                </a:solidFill>
                <a:latin typeface="Calibri" pitchFamily="34" charset="0"/>
              </a:rPr>
              <a:t>Международный стандарт «Навыки ХХI века»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24907" y="3541043"/>
            <a:ext cx="7735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73B8"/>
                </a:solidFill>
                <a:latin typeface="Calibri" pitchFamily="34" charset="0"/>
              </a:rPr>
              <a:t>Модель образовательных достижений ОЭСР 2030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321" y="4250656"/>
            <a:ext cx="7238382" cy="11205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79896" y="4355572"/>
            <a:ext cx="23230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73B8"/>
                </a:solidFill>
                <a:latin typeface="Calibri" pitchFamily="34" charset="0"/>
              </a:rPr>
              <a:t>ЧТО ДЕТИ ДОЛЖНЫ ИЗУЧАТЬ?</a:t>
            </a:r>
          </a:p>
        </p:txBody>
      </p:sp>
    </p:spTree>
    <p:extLst>
      <p:ext uri="{BB962C8B-B14F-4D97-AF65-F5344CB8AC3E}">
        <p14:creationId xmlns:p14="http://schemas.microsoft.com/office/powerpoint/2010/main" val="349356331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19210" y="6319481"/>
            <a:ext cx="1748790" cy="53851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38636" y="6333357"/>
            <a:ext cx="1382695" cy="4236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021330" y="99746"/>
            <a:ext cx="5349240" cy="8309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ОЦЕНКА ЕСТЕСТВЕННОНАУЧНОЙ ГРАМОТНОСТИ В ИССЛЕДОВАНИИ 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PISA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1638635" y="1013428"/>
            <a:ext cx="8880775" cy="4998753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ctr"/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Естественнонаучная грамотность – это </a:t>
            </a: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человека занимать активную гражданскую позицию по вопросам, связанным с естественными науками, и его готовность интересоваться естественнонаучными идеями. Естественнонаучно грамотный человек стремится участвовать в аргументированном обсуждении проблем, относящихся к естественным наукам и технологиям, что требует от него следующих компетенций: научно объяснять явления, оценивать и планировать научные исследования, научно интерпретировать данные и приводить доказательства.</a:t>
            </a:r>
          </a:p>
          <a:p>
            <a:pPr>
              <a:defRPr/>
            </a:pP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3287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E4AE4F-8162-492B-AEA6-7870274F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1520"/>
            <a:ext cx="10058400" cy="1450757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оценки качества образования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358468-CB4F-4DC8-A304-A3EC3F773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2277"/>
            <a:ext cx="12056012" cy="4834037"/>
          </a:xfrm>
        </p:spPr>
        <p:txBody>
          <a:bodyPr>
            <a:normAutofit fontScale="25000" lnSpcReduction="20000"/>
          </a:bodyPr>
          <a:lstStyle/>
          <a:p>
            <a:pPr indent="45021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на федеральном уровне создана разноаспектная система оценки качества образования, состоящая из следующих процедур:</a:t>
            </a:r>
            <a:endParaRPr lang="ru-RU" sz="1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ОГЭ (ГИА-9), 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ЕГЭ (ГИА-11), 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НИКО,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ВПР,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Международные исследования качества образования, 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 профессиональных компетенций учителей.</a:t>
            </a:r>
            <a:endParaRPr lang="ru-RU" sz="1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611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831" y="3646716"/>
            <a:ext cx="3315244" cy="1960530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PISA_WebBanner6-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919210" y="6319481"/>
            <a:ext cx="1748790" cy="53851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38636" y="6333357"/>
            <a:ext cx="1382695" cy="4236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905000" y="1"/>
            <a:ext cx="8066314" cy="120032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ТРИ ГРУППЫ УМЕНИЙ, ХАРАКТЕРИЗУЮЩИХ ЕСТЕСТВЕННОНАУЧНУЮ ГРАМОТНОСТЬ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32512" y="1377780"/>
            <a:ext cx="8211290" cy="2268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Объяснение или описание естественнонаучных явлений на основе имеющихся научных знаний, а также прогнозирование изменений.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Распознавание научных вопросов и применение методов естественнонаучного исследования.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ru-RU" sz="2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Интерпретация данных и использование научных доказательств для получения выводов. 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36" y="3646717"/>
            <a:ext cx="3009565" cy="1946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86" y="4431966"/>
            <a:ext cx="3254828" cy="216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93663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19210" y="6319481"/>
            <a:ext cx="1748790" cy="53851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38636" y="6333357"/>
            <a:ext cx="1382695" cy="4236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156857" y="96034"/>
            <a:ext cx="5976258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ОСНОВНЫЕ</a:t>
            </a:r>
            <a:r>
              <a:rPr lang="en-US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УМЕНИЯ </a:t>
            </a:r>
          </a:p>
          <a:p>
            <a:pPr algn="ctr">
              <a:defRPr/>
            </a:pP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ЕСТЕСТВЕННОНАУЧНОЙ ГРАМОТНОСТИ</a:t>
            </a:r>
            <a:endParaRPr lang="ru-RU" sz="12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12" name="Прямая соединительная линия 11"/>
          <p:cNvCxnSpPr>
            <a:stCxn id="3" idx="2"/>
          </p:cNvCxnSpPr>
          <p:nvPr/>
        </p:nvCxnSpPr>
        <p:spPr>
          <a:xfrm>
            <a:off x="6144986" y="1050141"/>
            <a:ext cx="0" cy="1050803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265715" y="2100943"/>
            <a:ext cx="5867400" cy="0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298373" y="2079171"/>
            <a:ext cx="0" cy="849086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144986" y="2111827"/>
            <a:ext cx="0" cy="849086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9111345" y="2090057"/>
            <a:ext cx="0" cy="849086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638636" y="2928258"/>
            <a:ext cx="2775857" cy="72934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ОБЪЯСНЯТЬ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757058" y="2928257"/>
            <a:ext cx="2775857" cy="72934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ИССЛЕДОВАТЬ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745187" y="2928256"/>
            <a:ext cx="2775857" cy="72934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АНАЛИЗИРОВАТЬ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460976" y="5535714"/>
            <a:ext cx="5368019" cy="72934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РЕАЛЬНАЯ ЖИЗНЕННАЯ СИТУАЦИЯ</a:t>
            </a:r>
          </a:p>
        </p:txBody>
      </p:sp>
      <p:cxnSp>
        <p:nvCxnSpPr>
          <p:cNvPr id="26" name="Прямая со стрелкой 25"/>
          <p:cNvCxnSpPr>
            <a:stCxn id="21" idx="2"/>
            <a:endCxn id="24" idx="0"/>
          </p:cNvCxnSpPr>
          <p:nvPr/>
        </p:nvCxnSpPr>
        <p:spPr>
          <a:xfrm>
            <a:off x="3026565" y="3657601"/>
            <a:ext cx="3118421" cy="1878113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2" idx="2"/>
            <a:endCxn id="24" idx="0"/>
          </p:cNvCxnSpPr>
          <p:nvPr/>
        </p:nvCxnSpPr>
        <p:spPr>
          <a:xfrm flipH="1">
            <a:off x="6144986" y="3657599"/>
            <a:ext cx="1" cy="1878114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3" idx="2"/>
            <a:endCxn id="24" idx="0"/>
          </p:cNvCxnSpPr>
          <p:nvPr/>
        </p:nvCxnSpPr>
        <p:spPr>
          <a:xfrm flipH="1">
            <a:off x="6144985" y="3657599"/>
            <a:ext cx="2988130" cy="1878115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0690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19210" y="6319481"/>
            <a:ext cx="1748790" cy="53851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38636" y="6333357"/>
            <a:ext cx="1382695" cy="4236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255770" y="99746"/>
            <a:ext cx="3188970" cy="76944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КОНТЕКСТЫ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38636" y="1028344"/>
            <a:ext cx="89264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 –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область, к которой относится описанная в вопросе (задании) проблемная ситуация. </a:t>
            </a:r>
          </a:p>
          <a:p>
            <a:pPr>
              <a:defRPr/>
            </a:pPr>
            <a:r>
              <a:rPr lang="ru-RU" sz="2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Контексты в </a:t>
            </a:r>
            <a:r>
              <a:rPr lang="en-US" sz="2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ru-RU" sz="2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здоровье; 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природные ресурсы; 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окружающая среда; 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опасности и риски; 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связь науки и технологий. 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каждая из ситуаций может рассматриваться на одном из трех уровней: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(связанном с самим учащимся, его семьей, друзьями),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местном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 котором рассматриваются явления, происходящие в различных уголках мира). </a:t>
            </a:r>
          </a:p>
          <a:p>
            <a:pPr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71259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19210" y="6319481"/>
            <a:ext cx="1748790" cy="53851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38636" y="6333357"/>
            <a:ext cx="1382695" cy="4236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786743" y="108858"/>
            <a:ext cx="6734536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ПРИМЕРЫ КОНТЕКСТНЫХ ЗАДАНИЙ</a:t>
            </a:r>
          </a:p>
        </p:txBody>
      </p:sp>
      <p:pic>
        <p:nvPicPr>
          <p:cNvPr id="25" name="Рисунок 34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8929" y="755188"/>
            <a:ext cx="6812350" cy="406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Table 4"/>
          <p:cNvGraphicFramePr>
            <a:graphicFrameLocks noGrp="1"/>
          </p:cNvGraphicFramePr>
          <p:nvPr/>
        </p:nvGraphicFramePr>
        <p:xfrm>
          <a:off x="3096486" y="4908324"/>
          <a:ext cx="6115050" cy="1324147"/>
        </p:xfrm>
        <a:graphic>
          <a:graphicData uri="http://schemas.openxmlformats.org/drawingml/2006/table">
            <a:tbl>
              <a:tblPr firstRow="1" firstCol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86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7032">
                <a:tc>
                  <a:txBody>
                    <a:bodyPr/>
                    <a:lstStyle/>
                    <a:p>
                      <a:pPr marR="628650"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100" i="1">
                          <a:effectLst/>
                          <a:latin typeface="Times New Roman" charset="0"/>
                          <a:ea typeface="Times New Roman" charset="0"/>
                        </a:rPr>
                        <a:t>Номер вопроса</a:t>
                      </a:r>
                      <a:endParaRPr lang="en-GB" sz="11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6"/>
                    </a:solidFill>
                  </a:tcPr>
                </a:tc>
                <a:tc>
                  <a:txBody>
                    <a:bodyPr/>
                    <a:lstStyle/>
                    <a:p>
                      <a:pPr marR="62865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CS623Q05</a:t>
                      </a:r>
                      <a:endParaRPr lang="en-GB" sz="1200" dirty="0">
                        <a:effectLst/>
                        <a:latin typeface="Garamond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R="628650"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100" i="1">
                          <a:effectLst/>
                          <a:latin typeface="Times New Roman" charset="0"/>
                          <a:ea typeface="Times New Roman" charset="0"/>
                        </a:rPr>
                        <a:t>Компетенция</a:t>
                      </a:r>
                      <a:endParaRPr lang="en-GB" sz="11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6"/>
                    </a:solidFill>
                  </a:tcPr>
                </a:tc>
                <a:tc>
                  <a:txBody>
                    <a:bodyPr/>
                    <a:lstStyle/>
                    <a:p>
                      <a:pPr marR="62865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Понимание особенностей научного исследования</a:t>
                      </a:r>
                      <a:endParaRPr lang="en-GB" sz="1200" dirty="0">
                        <a:effectLst/>
                        <a:latin typeface="Garamond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R="628650"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100" i="1" dirty="0" err="1">
                          <a:effectLst/>
                          <a:latin typeface="Times New Roman" charset="0"/>
                          <a:ea typeface="Times New Roman" charset="0"/>
                        </a:rPr>
                        <a:t>Знание</a:t>
                      </a:r>
                      <a:endParaRPr lang="en-GB" sz="11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6"/>
                    </a:solidFill>
                  </a:tcPr>
                </a:tc>
                <a:tc>
                  <a:txBody>
                    <a:bodyPr/>
                    <a:lstStyle/>
                    <a:p>
                      <a:pPr marR="62865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Процедурное</a:t>
                      </a:r>
                      <a:endParaRPr lang="en-GB" sz="1200" dirty="0">
                        <a:effectLst/>
                        <a:latin typeface="Garamond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R="628650"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100" i="1">
                          <a:effectLst/>
                          <a:latin typeface="Times New Roman" charset="0"/>
                          <a:ea typeface="Times New Roman" charset="0"/>
                        </a:rPr>
                        <a:t>Контекст</a:t>
                      </a:r>
                      <a:endParaRPr lang="en-GB" sz="11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6"/>
                    </a:solidFill>
                  </a:tcPr>
                </a:tc>
                <a:tc>
                  <a:txBody>
                    <a:bodyPr/>
                    <a:lstStyle/>
                    <a:p>
                      <a:pPr marR="62865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Личный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-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Здоровье</a:t>
                      </a:r>
                      <a:endParaRPr lang="en-GB" sz="1200" dirty="0">
                        <a:effectLst/>
                        <a:latin typeface="Garamond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R="628650"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100" i="1">
                          <a:effectLst/>
                          <a:latin typeface="Times New Roman" charset="0"/>
                          <a:ea typeface="Times New Roman" charset="0"/>
                        </a:rPr>
                        <a:t>Когнитивный уровень</a:t>
                      </a:r>
                      <a:endParaRPr lang="en-GB" sz="11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6"/>
                    </a:solidFill>
                  </a:tcPr>
                </a:tc>
                <a:tc>
                  <a:txBody>
                    <a:bodyPr/>
                    <a:lstStyle/>
                    <a:p>
                      <a:pPr marR="62865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Средний</a:t>
                      </a:r>
                      <a:endParaRPr lang="en-GB" sz="1200">
                        <a:effectLst/>
                        <a:latin typeface="Garamond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marR="628650"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100" i="1">
                          <a:effectLst/>
                          <a:latin typeface="Times New Roman" charset="0"/>
                          <a:ea typeface="Times New Roman" charset="0"/>
                        </a:rPr>
                        <a:t>Формат вопроса</a:t>
                      </a:r>
                      <a:endParaRPr lang="en-GB" sz="11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6"/>
                    </a:solidFill>
                  </a:tcPr>
                </a:tc>
                <a:tc>
                  <a:txBody>
                    <a:bodyPr/>
                    <a:lstStyle/>
                    <a:p>
                      <a:pPr marR="62865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Открытый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ответ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-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кодируется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человеком</a:t>
                      </a:r>
                      <a:endParaRPr lang="en-GB" sz="1200" dirty="0">
                        <a:effectLst/>
                        <a:latin typeface="Garamond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48794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19210" y="6319481"/>
            <a:ext cx="1748790" cy="53851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38636" y="6333357"/>
            <a:ext cx="1382695" cy="4236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19257" y="200554"/>
            <a:ext cx="61302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УМЕЮТ ЛИ НАШИ УЧЕНИКИ</a:t>
            </a:r>
          </a:p>
          <a:p>
            <a:pPr>
              <a:defRPr/>
            </a:pPr>
            <a:r>
              <a:rPr lang="ru-R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РЕШАТЬ ЗАДАНИЯ 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PISA?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1671" y="3487533"/>
            <a:ext cx="82044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ГОТОВИМ ЛИ МЫ НАШИХ УЧЕНИКОВ</a:t>
            </a:r>
            <a:br>
              <a:rPr lang="ru-R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ru-R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 ТЕСТИРОВАНИЮ 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PISA?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2777" y="1485053"/>
            <a:ext cx="8513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ДА! Российские учащиеся показывают средний уровень естественно научной грамотности!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5192890" y="2360873"/>
            <a:ext cx="732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=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&gt;</a:t>
            </a:r>
            <a:endParaRPr lang="ru-RU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7281" y="3001819"/>
            <a:ext cx="5292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кто-то готовит!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9258" y="4863300"/>
            <a:ext cx="8513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ДА! Сами того не осознавая мы готовим к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Но не в том ракурсе, в котором это требуется.</a:t>
            </a:r>
          </a:p>
        </p:txBody>
      </p:sp>
    </p:spTree>
    <p:extLst>
      <p:ext uri="{BB962C8B-B14F-4D97-AF65-F5344CB8AC3E}">
        <p14:creationId xmlns:p14="http://schemas.microsoft.com/office/powerpoint/2010/main" val="1320089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19210" y="6319481"/>
            <a:ext cx="1748790" cy="53851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38636" y="6333357"/>
            <a:ext cx="1382695" cy="4236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329982" y="1"/>
            <a:ext cx="773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ЗАЧЕМ ОБЯЗАТЕЛЬНО НУЖЕН КОНТЕКСТ?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28801" y="777797"/>
            <a:ext cx="82962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Контекст – очень важное условие того, чтобы данное учебное задание можно было считать заданием на естественнонаучную грамотность. Ведь естественнонаучная грамотность (как и другие виды функциональной грамотности) как раз и предполагает способность применить знания в реальной ситуации, а не в рафинированных абстрактных условиях. На последнее рассчитаны задания (задачи) другого типа. Другое дело, что сам перечень контекстов может быть иным или более широким, чем предлагаемый в исследовании PISA. 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28801" y="3463807"/>
            <a:ext cx="87488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Именно наличие контекста, в который помещена проблемная ситуация, дает ответ на вопрос, 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зачем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может понадобиться то или иное естественнонаучное знание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Задания (задачи) вне контекста – с тележками, блоками, последовательным и параллельным соединением проводников, тонкими линзами и т.д. –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оставляют этот вопрос открытым, что делает бессмысленным для многих учеников приложение усилий к таким задачам. 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997533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19210" y="6319481"/>
            <a:ext cx="1748790" cy="53851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38636" y="6333357"/>
            <a:ext cx="1382695" cy="4236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14901" y="1"/>
            <a:ext cx="7678704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КАК СДЕЛАТЬ ЗАДАНИЕ КОНТЕКСТНЫМ?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7975" y="730023"/>
            <a:ext cx="6852557" cy="21743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53815" y="3094945"/>
            <a:ext cx="7000875" cy="2867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575436" y="814795"/>
            <a:ext cx="4363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</a:t>
            </a:r>
          </a:p>
          <a:p>
            <a:pPr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Г</a:t>
            </a:r>
          </a:p>
          <a:p>
            <a:pPr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Э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7769" y="3374294"/>
            <a:ext cx="4235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957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9502" y="177686"/>
            <a:ext cx="7525613" cy="156966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ВСТРЕЧАЕТСЯ ЛИ КОНТЕКСТНОЕ ОБУЧЕНИЕ В КУРСЕ ФИЗИКИ РОССИЙСКОЙ ШКОЛЫ?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7034" y="1894115"/>
            <a:ext cx="7150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 встречается, хотя есть масса проблем…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0073" y="2564105"/>
            <a:ext cx="6484467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ПРОБЛЕМЫ КОНТЕКСТНОГО ОБУЧЕНИЯ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1" y="3148880"/>
            <a:ext cx="89746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приоритетных контекстов отсутствует, хотя есть навигация в портрете ученика и в планируемых результатах обучения;</a:t>
            </a:r>
          </a:p>
          <a:p>
            <a:pPr marL="457200" indent="-4572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решаемые в процессе обучения физики являются в большинстве бесконтекстными =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не всегда понимают зачем решать ту или иную задачу;</a:t>
            </a:r>
          </a:p>
          <a:p>
            <a:pPr marL="457200" indent="-4572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способов реализации контекстного обучения является экспериментальная деятельность, но…</a:t>
            </a:r>
          </a:p>
          <a:p>
            <a:pPr marL="457200" indent="-4572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Контекстное обучение – это средство обучения функциональной грамотности, одним из элементов которой является читательская грамотность. В рамках изучения курса физики она не всегда реализуется в полном объёме.</a:t>
            </a:r>
          </a:p>
          <a:p>
            <a:pPr marL="457200" indent="-4572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Ещё один инструмент для реализации контекстного обучения – проектно-исследовательская деятельность. Проектно-исследовательская деятельность полноформатно не реализуется, а «ложится» на плечи учителей как дополнительная нагрузка.</a:t>
            </a:r>
          </a:p>
        </p:txBody>
      </p:sp>
    </p:spTree>
    <p:extLst>
      <p:ext uri="{BB962C8B-B14F-4D97-AF65-F5344CB8AC3E}">
        <p14:creationId xmlns:p14="http://schemas.microsoft.com/office/powerpoint/2010/main" val="2493230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fld id="{A044ADAA-0987-40CF-9BF0-F83DF4E41355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5036" y="-15828"/>
            <a:ext cx="9209228" cy="68738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304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69" y="116632"/>
            <a:ext cx="5339936" cy="284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2889" y="1268761"/>
            <a:ext cx="798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Ваши ученики?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416" y="3611060"/>
            <a:ext cx="5138737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3593598"/>
            <a:ext cx="254158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33" y="836712"/>
            <a:ext cx="1658937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491" y="375285"/>
            <a:ext cx="154781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451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fld id="{A044ADAA-0987-40CF-9BF0-F83DF4E41355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склонны к художественному мышлению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имеют развитое воображение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говорят эмоционально 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не стесняются проявлять чувства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предпочитают творческую деятельность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свободно общаются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выбирают сочинение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хорошая переключаемость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параллельное выполнение двух и более задач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495931"/>
            <a:ext cx="4357232" cy="42862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998" y="404665"/>
            <a:ext cx="4414490" cy="439248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1" y="404666"/>
            <a:ext cx="4453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Настолько ли разные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«физики» и «лирики»?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5013177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Связаны ли между собой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и филология?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8322" y="6074228"/>
            <a:ext cx="855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вы как думаете?</a:t>
            </a:r>
          </a:p>
        </p:txBody>
      </p:sp>
    </p:spTree>
    <p:extLst>
      <p:ext uri="{BB962C8B-B14F-4D97-AF65-F5344CB8AC3E}">
        <p14:creationId xmlns:p14="http://schemas.microsoft.com/office/powerpoint/2010/main" val="1217664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5A775B-38CB-4391-B97B-38E70E605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450215" algn="ctr"/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Всероссийские проверочные работы</a:t>
            </a:r>
            <a:b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 ВПР)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0E8BB2-C016-4233-A10E-32FC0FB48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предлагаемая Рособрнадзором независимая оценочная процедура для объективного оценивания качества преподавания учебных предметов в образовательной организации.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455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fld id="{A044ADAA-0987-40CF-9BF0-F83DF4E41355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5036" y="-15828"/>
            <a:ext cx="9209228" cy="68738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304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20" y="315823"/>
            <a:ext cx="4104456" cy="204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88" y="394198"/>
            <a:ext cx="4104456" cy="204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1087" y="849451"/>
            <a:ext cx="3977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мира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04" y="2623526"/>
            <a:ext cx="404878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GKryukova\Desktop\ГРЯДУЩИЕ КОМАНДИРОВАНИЯ\Бурятия\210505269266875147_53100140a0f4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66" y="2597166"/>
            <a:ext cx="2376497" cy="237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46710" y="927828"/>
            <a:ext cx="4149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филологическое мировоззрение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7338" y="2481942"/>
            <a:ext cx="367066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Что за «ли»?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Что за «</a:t>
            </a:r>
            <a:r>
              <a:rPr lang="ru-RU" sz="2400" b="1" dirty="0" err="1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мон</a:t>
            </a:r>
            <a:r>
              <a:rPr lang="ru-RU" sz="24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»?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звуках нету смысла.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Но едва шепнут: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ЛИ-МОН –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Сразу станет кисло.</a:t>
            </a:r>
          </a:p>
          <a:p>
            <a:pPr algn="ctr">
              <a:defRPr/>
            </a:pPr>
            <a:endParaRPr lang="ru-RU" sz="24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Генрих Вениаминович Сапгир </a:t>
            </a:r>
          </a:p>
          <a:p>
            <a:pPr>
              <a:defRPr/>
            </a:pPr>
            <a:endParaRPr lang="ru-RU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" descr="E:\КАРТИНКИ\questi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3538" y="5146766"/>
            <a:ext cx="1386544" cy="1711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1470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олилиния 10"/>
          <p:cNvSpPr/>
          <p:nvPr/>
        </p:nvSpPr>
        <p:spPr>
          <a:xfrm>
            <a:off x="1524000" y="881743"/>
            <a:ext cx="4887690" cy="5388428"/>
          </a:xfrm>
          <a:custGeom>
            <a:avLst/>
            <a:gdLst>
              <a:gd name="connsiteX0" fmla="*/ 0 w 4887690"/>
              <a:gd name="connsiteY0" fmla="*/ 0 h 6270171"/>
              <a:gd name="connsiteX1" fmla="*/ 4887686 w 4887690"/>
              <a:gd name="connsiteY1" fmla="*/ 2111829 h 6270171"/>
              <a:gd name="connsiteX2" fmla="*/ 21771 w 4887690"/>
              <a:gd name="connsiteY2" fmla="*/ 6270171 h 627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7690" h="6270171">
                <a:moveTo>
                  <a:pt x="0" y="0"/>
                </a:moveTo>
                <a:cubicBezTo>
                  <a:pt x="2442029" y="533400"/>
                  <a:pt x="4884058" y="1066801"/>
                  <a:pt x="4887686" y="2111829"/>
                </a:cubicBezTo>
                <a:cubicBezTo>
                  <a:pt x="4891315" y="3156858"/>
                  <a:pt x="2456543" y="4713514"/>
                  <a:pt x="21771" y="6270171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909354" y="433252"/>
            <a:ext cx="2148840" cy="1944189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5138227" y="0"/>
            <a:ext cx="5508003" cy="6411686"/>
          </a:xfrm>
          <a:custGeom>
            <a:avLst/>
            <a:gdLst>
              <a:gd name="connsiteX0" fmla="*/ 2677717 w 5508003"/>
              <a:gd name="connsiteY0" fmla="*/ 0 h 6411686"/>
              <a:gd name="connsiteX1" fmla="*/ 86917 w 5508003"/>
              <a:gd name="connsiteY1" fmla="*/ 2971800 h 6411686"/>
              <a:gd name="connsiteX2" fmla="*/ 5508003 w 5508003"/>
              <a:gd name="connsiteY2" fmla="*/ 6411686 h 641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03" h="6411686">
                <a:moveTo>
                  <a:pt x="2677717" y="0"/>
                </a:moveTo>
                <a:cubicBezTo>
                  <a:pt x="1146460" y="951593"/>
                  <a:pt x="-384797" y="1903186"/>
                  <a:pt x="86917" y="2971800"/>
                </a:cubicBezTo>
                <a:cubicBezTo>
                  <a:pt x="558631" y="4040414"/>
                  <a:pt x="3033317" y="5226050"/>
                  <a:pt x="5508003" y="6411686"/>
                </a:cubicBezTo>
              </a:path>
            </a:pathLst>
          </a:custGeom>
          <a:noFill/>
          <a:ln w="4762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58084" y="4234097"/>
            <a:ext cx="2255436" cy="20465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  <a:softEdge rad="63500"/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</a:p>
        </p:txBody>
      </p:sp>
      <p:sp>
        <p:nvSpPr>
          <p:cNvPr id="15" name="Овал 14"/>
          <p:cNvSpPr/>
          <p:nvPr/>
        </p:nvSpPr>
        <p:spPr>
          <a:xfrm>
            <a:off x="5253923" y="1708411"/>
            <a:ext cx="330449" cy="3060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584372" y="3508910"/>
            <a:ext cx="330449" cy="3060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Выноска 1 16"/>
          <p:cNvSpPr/>
          <p:nvPr/>
        </p:nvSpPr>
        <p:spPr>
          <a:xfrm>
            <a:off x="6858085" y="1228795"/>
            <a:ext cx="1866816" cy="479616"/>
          </a:xfrm>
          <a:prstGeom prst="borderCallout1">
            <a:avLst>
              <a:gd name="adj1" fmla="val 18750"/>
              <a:gd name="adj2" fmla="val -8333"/>
              <a:gd name="adj3" fmla="val 88668"/>
              <a:gd name="adj4" fmla="val -64048"/>
            </a:avLst>
          </a:prstGeom>
          <a:solidFill>
            <a:srgbClr val="002060">
              <a:alpha val="71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УСТНАЯ РЕЧЬ</a:t>
            </a:r>
          </a:p>
        </p:txBody>
      </p:sp>
      <p:sp>
        <p:nvSpPr>
          <p:cNvPr id="18" name="Выноска 1 17"/>
          <p:cNvSpPr/>
          <p:nvPr/>
        </p:nvSpPr>
        <p:spPr>
          <a:xfrm>
            <a:off x="1607431" y="4583085"/>
            <a:ext cx="3084400" cy="674270"/>
          </a:xfrm>
          <a:prstGeom prst="borderCallout1">
            <a:avLst>
              <a:gd name="adj1" fmla="val -118558"/>
              <a:gd name="adj2" fmla="val 129521"/>
              <a:gd name="adj3" fmla="val -26504"/>
              <a:gd name="adj4" fmla="val 94333"/>
            </a:avLst>
          </a:prstGeom>
          <a:solidFill>
            <a:srgbClr val="002060">
              <a:alpha val="81000"/>
            </a:srgb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ПИСЬМЕННАЯ РЕЧЬ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77097" y="2364377"/>
            <a:ext cx="143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737216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fld id="{A044ADAA-0987-40CF-9BF0-F83DF4E41355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склонны к художественному мышлению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имеют развитое воображение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говорят эмоционально 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не стесняются проявлять чувства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предпочитают творческую деятельность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свободно общаются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выбирают сочинение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хорошая переключаемость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6418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3513" y="0"/>
            <a:ext cx="4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</a:p>
        </p:txBody>
      </p:sp>
      <p:pic>
        <p:nvPicPr>
          <p:cNvPr id="17414" name="Picture 6" descr="C:\Users\GKryukova\Desktop\ВЕБИНАР\Без названия (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77" y="646644"/>
            <a:ext cx="8294914" cy="621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85704" y="4547538"/>
            <a:ext cx="8307977" cy="646331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Казнить нельзя помиловать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92" y="1005840"/>
            <a:ext cx="4455885" cy="33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99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3204" y="209006"/>
            <a:ext cx="3705310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ЗАПЯТАЯ или жизнь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5258" y="997396"/>
            <a:ext cx="8611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i="1" dirty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любом предприятии есть строго определённые инструкции по ТБ. И атомная электростанция </a:t>
            </a:r>
          </a:p>
          <a:p>
            <a:pPr>
              <a:defRPr/>
            </a:pPr>
            <a:r>
              <a:rPr lang="ru-RU" sz="2800" b="1" i="1" dirty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исключением…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7640" y="3478840"/>
            <a:ext cx="8631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инструкции по хранению радиоактивного урана на АЭС: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3818" y="3899875"/>
            <a:ext cx="8849193" cy="95410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«Во избежание ядерного взрыва куски урана докритической массы  соединить нельзя держать по отдельности»</a:t>
            </a:r>
          </a:p>
        </p:txBody>
      </p:sp>
      <p:sp>
        <p:nvSpPr>
          <p:cNvPr id="9" name="Пятно 2 8"/>
          <p:cNvSpPr/>
          <p:nvPr/>
        </p:nvSpPr>
        <p:spPr>
          <a:xfrm>
            <a:off x="3067790" y="4692807"/>
            <a:ext cx="6389370" cy="16916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ЗАДАЧА!!!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1248" y="6166922"/>
            <a:ext cx="8581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Проставьте запятую, чтобы избежать ядерного взрыва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74" y="2138680"/>
            <a:ext cx="1358537" cy="13540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891" y="2077790"/>
            <a:ext cx="923109" cy="12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20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7775" y="249922"/>
            <a:ext cx="4129657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prstClr val="white"/>
                </a:solidFill>
                <a:latin typeface="Impact" panose="020B0806030902050204" pitchFamily="34" charset="0"/>
              </a:rPr>
              <a:t>ВНИМАНИЕ ЗАДАНИЕ!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15" y="1013021"/>
            <a:ext cx="4329743" cy="310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60" y="4238159"/>
            <a:ext cx="8918617" cy="203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582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4712" y="169818"/>
            <a:ext cx="4129657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prstClr val="white"/>
                </a:solidFill>
                <a:latin typeface="Impact" panose="020B0806030902050204" pitchFamily="34" charset="0"/>
              </a:rPr>
              <a:t>ВНИМАНИЕ ЗАДАНИЕ!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81" y="2307771"/>
            <a:ext cx="3280729" cy="428135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42" y="831670"/>
            <a:ext cx="8765178" cy="135588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95" y="3579223"/>
            <a:ext cx="5338354" cy="30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04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7775" y="249922"/>
            <a:ext cx="4129657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prstClr val="white"/>
                </a:solidFill>
                <a:latin typeface="Impact" panose="020B0806030902050204" pitchFamily="34" charset="0"/>
              </a:rPr>
              <a:t>ВНИМАНИЕ ЗАДАНИЕ!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15" y="2834641"/>
            <a:ext cx="8717283" cy="101890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15" y="1219607"/>
            <a:ext cx="8647001" cy="1392964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01" y="4219304"/>
            <a:ext cx="8730899" cy="71260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03" y="5146766"/>
            <a:ext cx="8763210" cy="106930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47594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29A91B-A3B3-4219-817E-E90C8413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9B73A1A-E6E8-461A-B113-C5154FE7E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8148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B196E04-C60A-45B8-A857-7BE0E6EDC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854" y="0"/>
            <a:ext cx="5216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53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EC89AD-6C56-4F78-ABE0-D3C9C1041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4672F0D-68CA-4553-81D1-D4381E84A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0978" cy="684872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C2DF4D0-E048-4D59-8DC6-57BFA8F42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51" y="0"/>
            <a:ext cx="5134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00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83AAC5-57B2-458C-B6E9-DA9D9CB7F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495EF54E-FA78-40DA-AF63-C112320C43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600"/>
            <a:ext cx="5232594" cy="68541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8F0E0B10-248C-4004-90FC-F8DA8B7F99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600"/>
            <a:ext cx="4817508" cy="6812400"/>
          </a:xfrm>
        </p:spPr>
      </p:pic>
    </p:spTree>
    <p:extLst>
      <p:ext uri="{BB962C8B-B14F-4D97-AF65-F5344CB8AC3E}">
        <p14:creationId xmlns:p14="http://schemas.microsoft.com/office/powerpoint/2010/main" val="388200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D21AE1-7084-4CA1-B560-80E9B5C3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ВПР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54FA46-D12A-4090-A2EE-FA10EB7E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806" y="1842868"/>
            <a:ext cx="10635176" cy="44735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мониторинг системы образования, в том числе мониторинг уровня подготовки обучающихся в соответствии с федеральными государственными образовательными стандартами, федеральным компонентом государственного образовательного стандарта;</a:t>
            </a:r>
          </a:p>
          <a:p>
            <a:pPr marL="0" indent="0" algn="just">
              <a:buNone/>
            </a:pP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 преподавания учебных предметов и повышения качества образования в образовательных организациях.</a:t>
            </a:r>
          </a:p>
        </p:txBody>
      </p:sp>
    </p:spTree>
    <p:extLst>
      <p:ext uri="{BB962C8B-B14F-4D97-AF65-F5344CB8AC3E}">
        <p14:creationId xmlns:p14="http://schemas.microsoft.com/office/powerpoint/2010/main" val="3019782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2F29A8-5EFA-405F-AF34-35DB12D71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BAAAFC6-AFCD-4E44-A257-5A0B93C08C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04" y="0"/>
            <a:ext cx="5226296" cy="685766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D271F512-D4F6-4510-8924-55FF017DB5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332"/>
            <a:ext cx="5586487" cy="6857999"/>
          </a:xfrm>
        </p:spPr>
      </p:pic>
    </p:spTree>
    <p:extLst>
      <p:ext uri="{BB962C8B-B14F-4D97-AF65-F5344CB8AC3E}">
        <p14:creationId xmlns:p14="http://schemas.microsoft.com/office/powerpoint/2010/main" val="3891126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Ð Ð¾Ð±Ð¾ÑÐ¾ÑÐµÑÐ½Ð¸ÐºÐ°. Ð£ÑÐ¾Ð²ÐµÐ½Ñ 1. Ð§Ð°ÑÑÑ 1.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328" y="3334576"/>
            <a:ext cx="1888895" cy="240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0401" y="108858"/>
            <a:ext cx="5538696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ДОПОЛНИТЕЛЬНЫЕ МАТЕРИАЛЫ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35" y="730944"/>
            <a:ext cx="1424510" cy="2260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00402" y="693633"/>
            <a:ext cx="5002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Универсальный задачник </a:t>
            </a:r>
            <a:r>
              <a:rPr lang="ru-RU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В.И.Лукашика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Е.В.Ивановой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8289" y="1524630"/>
            <a:ext cx="4942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Задачник подходит к 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ЛЮБОМУ </a:t>
            </a:r>
            <a:r>
              <a:rPr lang="ru-RU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УМК. Содержит как классический материал для отработки, так и контекстные задачи и задания.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93" y="3334576"/>
            <a:ext cx="1782783" cy="240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96" y="4121703"/>
            <a:ext cx="1724526" cy="2407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21" y="4124931"/>
            <a:ext cx="1737604" cy="2404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\\arkansas.msk.prosv.ru\From red\презентации\Обложки_ПрофШк_ВнеурД_новые\0501_cover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9098" y="4126877"/>
            <a:ext cx="1803535" cy="240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454107" y="3062022"/>
            <a:ext cx="4088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Серия пособий</a:t>
            </a:r>
          </a:p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«Внеурочная деятельность»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39887" y="3964028"/>
            <a:ext cx="29351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мастерская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и проектные работы по физике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астрономию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2906412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9865" y="120134"/>
            <a:ext cx="59522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rgbClr val="FF0000"/>
                </a:solidFill>
                <a:latin typeface="Impact" panose="020B0806030902050204" pitchFamily="34" charset="0"/>
              </a:rPr>
              <a:t>ПОЧЕМУ ИМЕННО ПРОЕКТЫ?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154662" y="4293049"/>
            <a:ext cx="8229600" cy="2107751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   Многочисленные исследования, проведенные как в нашей стране, так и за рубежом, показали, что большинство современных лидеров в политике, бизнесе, искусстве, спорте — люди, обладающие проектным типом мышления.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96" y="1258661"/>
            <a:ext cx="3919567" cy="2942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891" y="1350864"/>
            <a:ext cx="3026938" cy="294218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7393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8710" y="108859"/>
            <a:ext cx="2914580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КАК НАУЧИТЬ?</a:t>
            </a:r>
          </a:p>
        </p:txBody>
      </p:sp>
      <p:sp>
        <p:nvSpPr>
          <p:cNvPr id="3" name="Облако 2"/>
          <p:cNvSpPr/>
          <p:nvPr/>
        </p:nvSpPr>
        <p:spPr>
          <a:xfrm>
            <a:off x="3053443" y="961572"/>
            <a:ext cx="6085114" cy="1698172"/>
          </a:xfrm>
          <a:prstGeom prst="cloud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Исследовательские</a:t>
            </a:r>
          </a:p>
          <a:p>
            <a:pPr algn="ctr">
              <a:defRPr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навыки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98172" y="3294523"/>
            <a:ext cx="3570514" cy="7837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latin typeface="Impact" panose="020B0806030902050204" pitchFamily="34" charset="0"/>
              </a:rPr>
              <a:t>Выполнение</a:t>
            </a:r>
          </a:p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latin typeface="Impact" panose="020B0806030902050204" pitchFamily="34" charset="0"/>
              </a:rPr>
              <a:t>лабораторных работ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0690" y="3270909"/>
            <a:ext cx="4811487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latin typeface="Impact" panose="020B0806030902050204" pitchFamily="34" charset="0"/>
              </a:rPr>
              <a:t>Выполнение</a:t>
            </a:r>
          </a:p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latin typeface="Impact" panose="020B0806030902050204" pitchFamily="34" charset="0"/>
              </a:rPr>
              <a:t>индивидуальных проектов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58193" y="4722253"/>
            <a:ext cx="627561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latin typeface="Impact" panose="020B0806030902050204" pitchFamily="34" charset="0"/>
              </a:rPr>
              <a:t>Выполнение</a:t>
            </a:r>
          </a:p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latin typeface="Impact" panose="020B0806030902050204" pitchFamily="34" charset="0"/>
              </a:rPr>
              <a:t>исследовательских работ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497287" y="2519933"/>
            <a:ext cx="21771" cy="2202320"/>
          </a:xfrm>
          <a:prstGeom prst="straightConnector1">
            <a:avLst/>
          </a:prstGeom>
          <a:ln w="152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endCxn id="6" idx="0"/>
          </p:cNvCxnSpPr>
          <p:nvPr/>
        </p:nvCxnSpPr>
        <p:spPr>
          <a:xfrm>
            <a:off x="5523803" y="2589840"/>
            <a:ext cx="2682631" cy="681069"/>
          </a:xfrm>
          <a:prstGeom prst="straightConnector1">
            <a:avLst/>
          </a:prstGeom>
          <a:ln w="152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5" idx="0"/>
          </p:cNvCxnSpPr>
          <p:nvPr/>
        </p:nvCxnSpPr>
        <p:spPr>
          <a:xfrm flipH="1">
            <a:off x="3483429" y="2519934"/>
            <a:ext cx="2024742" cy="774589"/>
          </a:xfrm>
          <a:prstGeom prst="straightConnector1">
            <a:avLst/>
          </a:prstGeom>
          <a:ln w="152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4343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2029" y="119743"/>
            <a:ext cx="4767943" cy="72934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ЧЕМУ ДОЛЖНЫ НАУЧИТЬ?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19299" y="4641612"/>
            <a:ext cx="8153400" cy="853474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для познания окружающего мира наблюдение, измерение, эксперимент, моделирование; 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19299" y="5557867"/>
            <a:ext cx="8153400" cy="7227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факты, гипотезы, причины, следствия, </a:t>
            </a:r>
          </a:p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законы, теории;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19299" y="3682551"/>
            <a:ext cx="8153400" cy="91870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владеть адекватными способами решения теоретических и </a:t>
            </a:r>
          </a:p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экспериментальных задач;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19299" y="2723046"/>
            <a:ext cx="8153400" cy="91870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выдвигать гипотезы для объяснения известных фактов </a:t>
            </a:r>
          </a:p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экспериментально проверять выдвигаемые гипотезы;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19299" y="1660888"/>
            <a:ext cx="8153400" cy="1035882"/>
          </a:xfrm>
          <a:prstGeom prst="roundRect">
            <a:avLst/>
          </a:prstGeom>
          <a:solidFill>
            <a:srgbClr val="B950F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владеть монологической и диалогической речью, способностью понимать точку зрения собеседника и признавать право на иное мнение;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19299" y="919508"/>
            <a:ext cx="8153400" cy="7151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ставить цели, планировать, определять оптимальное соотношение цели и средств.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1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7395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161888-EE5F-4CD2-B07C-5337FB756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30B6228-1413-4962-ADDB-668444717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85779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482F2D-66BA-44E0-A913-37D66C77E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ВПР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23E4B8-66D9-4502-B18C-6AD9E3F2C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1737359"/>
            <a:ext cx="11605846" cy="4635305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Участниками ВПР по каждому учебному предмету являются все обучающиеся соответствующих классов всех образовательных организаций Российской Федерации, реализующих программы начального общего, основного общего и/или среднего общего образования.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учебных предметов и классов, обучающиеся которых в обязательном порядке являются участниками ВПР, а также перечень учебных предметов и классов, по которым решение об участии в ВПР принимает образовательная организация, ежегодно утверждается Рособрнадзором.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тех классов, в которых ВПР проводится в первый год, принимают участие в ВПР по решению образовательной организации.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11 классов принимают участие в ВПР по решению образовательной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382935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C04734-979A-404B-A028-F32D894B5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4870EE-925F-42FA-8564-52BE2D5B9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" y="1845733"/>
            <a:ext cx="11226019" cy="4034562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принятия образовательной организацией такого решения в ВПР по конкретному учебному предмету принимают участие все обучающиеся этой образовательной организации, не планирующие проходить государственную итоговую аттестацию в форме единого государственного экзамена (далее - ЕГЭ) по данному учебному предмету. Обучающиеся 11 классов, планирующие сдавать ЕГЭ по конкретному учебному предмету, принимают участие в ВПР по данному предмету по своему выбору. </a:t>
            </a:r>
          </a:p>
        </p:txBody>
      </p:sp>
    </p:spTree>
    <p:extLst>
      <p:ext uri="{BB962C8B-B14F-4D97-AF65-F5344CB8AC3E}">
        <p14:creationId xmlns:p14="http://schemas.microsoft.com/office/powerpoint/2010/main" val="289873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90E3B8-68C7-4485-9B87-33F819B30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Выставление отметок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6AEE3A1-1C12-4E89-B686-DF8DC9A11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6" y="1737360"/>
            <a:ext cx="11296356" cy="4536831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Решение о выставлении отметок обучающимся по результатам ВПР и иных формах использования результатов ВПР в рамках образовательного процесса принимает образовательная организация в соответствии с установленной действующим законодательством Российской      Федерации в сфере образования компетенцией.     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Образовательной организации рекомендуется актуализировать локальные нормативные акты о порядке текущего контроля успеваемости и промежуточной аттестации с учетом проведения ВПР. </a:t>
            </a:r>
          </a:p>
        </p:txBody>
      </p:sp>
    </p:spTree>
    <p:extLst>
      <p:ext uri="{BB962C8B-B14F-4D97-AF65-F5344CB8AC3E}">
        <p14:creationId xmlns:p14="http://schemas.microsoft.com/office/powerpoint/2010/main" val="3473870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9CE7A5-51C9-4324-8606-08A5CE55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37CED7-9D7F-4B65-888A-CB6F02D87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ВПР основаны на системно – деятельностном, компетентностном и уровневом подходах. Они позволяют осуществить диагностику достижения предметных и метапредметных результатов, в том числе уровня сформированности универсальных учебных действий и овладения межпредметными понятиями, что требует Федеральный государственный образовательный стандарт.</a:t>
            </a:r>
          </a:p>
        </p:txBody>
      </p:sp>
    </p:spTree>
    <p:extLst>
      <p:ext uri="{BB962C8B-B14F-4D97-AF65-F5344CB8AC3E}">
        <p14:creationId xmlns:p14="http://schemas.microsoft.com/office/powerpoint/2010/main" val="4228953461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иа 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2316</Words>
  <Application>Microsoft Office PowerPoint</Application>
  <PresentationFormat>Произвольный</PresentationFormat>
  <Paragraphs>249</Paragraphs>
  <Slides>55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55</vt:i4>
      </vt:variant>
    </vt:vector>
  </HeadingPairs>
  <TitlesOfParts>
    <vt:vector size="58" baseType="lpstr">
      <vt:lpstr>1_Тема Office</vt:lpstr>
      <vt:lpstr>гиа егэ</vt:lpstr>
      <vt:lpstr>Ретро</vt:lpstr>
      <vt:lpstr>К вопросу оценки качества образования: мониторинговые процедуры, функциональная грамотность на ВПР, ОГЭ, ЕГЭ  </vt:lpstr>
      <vt:lpstr>Качество образования</vt:lpstr>
      <vt:lpstr>Система оценки качества образования</vt:lpstr>
      <vt:lpstr>Всероссийские проверочные работы ( ВПР)</vt:lpstr>
      <vt:lpstr>Цели ВПР</vt:lpstr>
      <vt:lpstr>Участники  ВПР</vt:lpstr>
      <vt:lpstr>Участники ВПР</vt:lpstr>
      <vt:lpstr>Выставление отметок</vt:lpstr>
      <vt:lpstr>Презентация PowerPoint</vt:lpstr>
      <vt:lpstr>ВПР предусматривает оценку сформированности следующих УУД</vt:lpstr>
      <vt:lpstr>ВПР предусматривает оценку сформированности следующих УУД</vt:lpstr>
      <vt:lpstr>ВПР предусматривает оценку сформированности следующих УУД</vt:lpstr>
      <vt:lpstr>Оценка качества образования: ФГОС</vt:lpstr>
      <vt:lpstr>Оценка качества образования: ФГОС</vt:lpstr>
      <vt:lpstr>Подготовка к ВПР на уроке</vt:lpstr>
      <vt:lpstr>Как подготовить обучающихся к ВПР</vt:lpstr>
      <vt:lpstr>Как подготовить обучающихся к ВПР</vt:lpstr>
      <vt:lpstr>Как помочь учащимся подготовиться к ВПР</vt:lpstr>
      <vt:lpstr>Психологическая подготовка обучающихся к проверочной работе</vt:lpstr>
      <vt:lpstr>Презентация PowerPoint</vt:lpstr>
      <vt:lpstr>PISA</vt:lpstr>
      <vt:lpstr>PISA</vt:lpstr>
      <vt:lpstr>Функциональная грамотность</vt:lpstr>
      <vt:lpstr>Функциональная грамотность</vt:lpstr>
      <vt:lpstr>Заключение экспертов: Тестирование показало, что наши школьники плохо умеют:</vt:lpstr>
      <vt:lpstr>Заключение экспертов</vt:lpstr>
      <vt:lpstr>Как сделать обучение функциональным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«Оценка качества образования: мониторинговые процедуры, функциональная грамотность на ВПР, ОГЭ, ЕГЭ»</dc:title>
  <dc:creator>Tatyana</dc:creator>
  <cp:lastModifiedBy>user</cp:lastModifiedBy>
  <cp:revision>25</cp:revision>
  <dcterms:created xsi:type="dcterms:W3CDTF">2020-10-09T16:49:57Z</dcterms:created>
  <dcterms:modified xsi:type="dcterms:W3CDTF">2020-10-19T05:51:20Z</dcterms:modified>
</cp:coreProperties>
</file>