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83" r:id="rId3"/>
    <p:sldId id="575" r:id="rId4"/>
    <p:sldId id="261" r:id="rId5"/>
    <p:sldId id="576" r:id="rId6"/>
    <p:sldId id="267" r:id="rId7"/>
    <p:sldId id="262" r:id="rId8"/>
    <p:sldId id="266" r:id="rId9"/>
    <p:sldId id="577" r:id="rId10"/>
    <p:sldId id="578" r:id="rId11"/>
    <p:sldId id="580" r:id="rId12"/>
    <p:sldId id="379" r:id="rId13"/>
    <p:sldId id="581" r:id="rId14"/>
    <p:sldId id="579" r:id="rId15"/>
    <p:sldId id="387" r:id="rId16"/>
    <p:sldId id="5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B35D2-EF7D-4FC5-BD3A-0C8C84076BF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4B00-460E-43EE-BA1E-134218392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2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EC967-0902-4822-A674-C31BA16166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21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73088" y="1336675"/>
            <a:ext cx="6411912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73088" y="1336675"/>
            <a:ext cx="6411912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51252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36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DB0A-277C-43B3-BE3F-AC235DC1C430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71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A8E-DC58-459E-9FC8-03AB4B291A1B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8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450-51B4-410C-BD48-7DD59C0A05CC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9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C9D-ADB6-4025-9E3D-73DFB0918A76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0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095D-FB7C-4804-B799-691128558FB0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51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13A2-4359-4FFE-835C-FD3861630D2D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9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E25-1839-4AF2-8D89-4CBA4E007F30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385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484D-B469-478D-A9F1-54957FFA51C3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C0AA-9EA3-4565-9BED-E35A7973641E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4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2101-8AAC-4B48-A996-19845E1D4677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4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4FBFE20-1ABA-45B0-BDD0-E2D148ADC326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12BEE25-1839-4AF2-8D89-4CBA4E007F30}" type="datetime1">
              <a:rPr lang="ru-RU" smtClean="0"/>
              <a:pPr/>
              <a:t>17.11.2021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14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sub/" TargetMode="External"/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ol-collection.edu.ru/catalog/teacher/?&amp;subject%5b%5d=38" TargetMode="External"/><Relationship Id="rId4" Type="http://schemas.openxmlformats.org/officeDocument/2006/relationships/hyperlink" Target="http://www.zavuch.info/metodichka/advanced-search-results/26965%C2%A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gif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BA7D64-8867-450C-B00E-E55D5F681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4911"/>
            <a:ext cx="9144000" cy="3280191"/>
          </a:xfrm>
        </p:spPr>
        <p:txBody>
          <a:bodyPr>
            <a:normAutofit/>
          </a:bodyPr>
          <a:lstStyle/>
          <a:p>
            <a:r>
              <a:rPr lang="ru-RU" dirty="0"/>
              <a:t>Обновление содержания и технологий преподавания учебного предмета физическая культура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8A9EDB-F32F-453E-B6F8-AEDE451A9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4921824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МБОУ «СОШ № 75 г. Челябинска»</a:t>
            </a:r>
          </a:p>
          <a:p>
            <a:pPr algn="r"/>
            <a:r>
              <a:rPr lang="ru-RU" sz="3600" dirty="0"/>
              <a:t>Анникова И.Я.</a:t>
            </a:r>
          </a:p>
        </p:txBody>
      </p:sp>
    </p:spTree>
    <p:extLst>
      <p:ext uri="{BB962C8B-B14F-4D97-AF65-F5344CB8AC3E}">
        <p14:creationId xmlns:p14="http://schemas.microsoft.com/office/powerpoint/2010/main" val="13379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86F213-8480-4CBB-A70E-BA737AE6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895"/>
            <a:ext cx="10515600" cy="1612705"/>
          </a:xfrm>
        </p:spPr>
        <p:txBody>
          <a:bodyPr>
            <a:norm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Обновление учебно-методического обеспечения и материально-технического оснащения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9B4274-93C2-4D5F-9DFB-0FB33ECE0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2638044"/>
            <a:ext cx="10411265" cy="3101983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УМК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Апробация и внедрение новых методов, использование образовательных ресурсов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Использовать ресурсы различных видов спорта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Разрабатывать инструментарий для оценки физических способностей, интересов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Материально техническое обеспечение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E96EF5-EF75-4453-8D44-813D78D2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5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4FCD44-3AFF-4195-AFD1-A5235976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98" y="90636"/>
            <a:ext cx="11779520" cy="753426"/>
          </a:xfrm>
        </p:spPr>
        <p:txBody>
          <a:bodyPr/>
          <a:lstStyle/>
          <a:p>
            <a:r>
              <a:rPr lang="ru-RU" dirty="0"/>
              <a:t>Где брать???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340043A-47DC-41B8-A4D7-5959DC2F8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59" y="1130238"/>
            <a:ext cx="7739489" cy="435133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2E9903-8876-47FD-ABAD-101EDA04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C9061B-9474-4D20-A0ED-3B11FAC1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111" y="3291839"/>
            <a:ext cx="6100107" cy="34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12063" y="122991"/>
            <a:ext cx="11800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8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ФИЗИЧЕСКОЙ КУЛЬТУРЕ  (НА ОСНОВЕ ВИДОВ СПОРТА):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84" y="2045116"/>
            <a:ext cx="3485148" cy="2427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07042" y="789746"/>
            <a:ext cx="3557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Гимнастика (3 учебные и 2 повышения квалификации)</a:t>
            </a:r>
          </a:p>
          <a:p>
            <a:endParaRPr lang="ru-RU" alt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063" y="2033546"/>
            <a:ext cx="22138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Акробатический рок-н-ролл (учебная + повышение квалификации</a:t>
            </a:r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441" y="660157"/>
            <a:ext cx="31823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Футбол (3 учебных программы – все ступени образования + дошкольники)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7004" y="4428153"/>
            <a:ext cx="204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Гольф (учебная)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2449" y="4396661"/>
            <a:ext cx="155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Регби (учебная)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98724" y="2033546"/>
            <a:ext cx="2213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Спортивная борьба (учебная +повышение квалификации</a:t>
            </a:r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7349" y="3425994"/>
            <a:ext cx="2654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Настольный теннис (учебная)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946" y="4114673"/>
            <a:ext cx="2602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Мини-настольный теннис (учебная + повышение квалификации)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6843" y="3436698"/>
            <a:ext cx="262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Большой теннис (учебная)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2268" y="1679205"/>
            <a:ext cx="16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Бадминтон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7433" y="1694992"/>
            <a:ext cx="1235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Гандбол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802" y="5380192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Горные лыжи (готовится к повторному рассмотрению)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28737" y="2360530"/>
            <a:ext cx="135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Самбо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41682" y="689964"/>
            <a:ext cx="308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Фитнес-аэробика (учебная + повышение квалификации)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69840" y="2295983"/>
            <a:ext cx="176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Фигурное катание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82678" y="5550678"/>
            <a:ext cx="221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Шахматы (повышение квалификации)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28737" y="5673790"/>
            <a:ext cx="221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«Личный КОД безопасности»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39946" y="4115205"/>
            <a:ext cx="341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Программы для детей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с ограниченными возможностями здоровья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(гр. А) для всех ступеней образования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1818" y="5550678"/>
            <a:ext cx="221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Дзюдо (готовится к рассмотрению)</a:t>
            </a:r>
          </a:p>
        </p:txBody>
      </p:sp>
    </p:spTree>
    <p:extLst>
      <p:ext uri="{BB962C8B-B14F-4D97-AF65-F5344CB8AC3E}">
        <p14:creationId xmlns:p14="http://schemas.microsoft.com/office/powerpoint/2010/main" val="16911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55329BE-1A71-48BD-B567-D8D91CA4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0C4D09-7E67-4F80-88C4-C8043A0C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3CFB05-F2E7-4378-9B80-145CEFAE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7578"/>
            <a:ext cx="7729728" cy="1188720"/>
          </a:xfrm>
        </p:spPr>
        <p:txBody>
          <a:bodyPr/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Информационные ресурсы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AE59BA-7F98-456D-B9D3-37B27D159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28" y="1941342"/>
            <a:ext cx="10044332" cy="4276578"/>
          </a:xfrm>
        </p:spPr>
        <p:txBody>
          <a:bodyPr>
            <a:normAutofit/>
          </a:bodyPr>
          <a:lstStyle/>
          <a:p>
            <a:r>
              <a:rPr lang="ru-RU" sz="2400" i="1" dirty="0">
                <a:hlinkClick r:id="rId2"/>
              </a:rPr>
              <a:t>http://www.gto.ru/</a:t>
            </a:r>
            <a:r>
              <a:rPr lang="ru-RU" sz="2400" i="1" u="sng" dirty="0"/>
              <a:t> Всероссийский физкультурно-спортивный комплекс «ГТО»</a:t>
            </a:r>
          </a:p>
          <a:p>
            <a:r>
              <a:rPr lang="ru-RU" sz="2400" i="1" dirty="0">
                <a:hlinkClick r:id="rId3"/>
              </a:rPr>
              <a:t>http://www.openclass.ru/sub/</a:t>
            </a:r>
            <a:r>
              <a:rPr lang="ru-RU" sz="2400" i="1" u="sng" dirty="0"/>
              <a:t>Физическая%20культура Открытый класс, физическая культура. Собрано более  900  полезных материалов по</a:t>
            </a:r>
          </a:p>
          <a:p>
            <a:r>
              <a:rPr lang="ru-RU" sz="2400" i="1" dirty="0">
                <a:solidFill>
                  <a:srgbClr val="27638C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http://www.zavuch.info/metodichka/advanced-search-...</a:t>
            </a:r>
            <a:r>
              <a:rPr lang="ru-RU" sz="2400" i="1" u="sng" dirty="0">
                <a:solidFill>
                  <a:srgbClr val="212529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i="1" u="sng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Завуч.инфо</a:t>
            </a:r>
            <a:r>
              <a:rPr lang="ru-RU" sz="2400" i="1" u="sng" dirty="0">
                <a:solidFill>
                  <a:srgbClr val="212529"/>
                </a:solidFill>
                <a:latin typeface="times new roman" panose="02020603050405020304" pitchFamily="18" charset="0"/>
              </a:rPr>
              <a:t>. Физическая культура и здоровье человека. Собрано около 100 полезных</a:t>
            </a:r>
          </a:p>
          <a:p>
            <a:r>
              <a:rPr lang="ru-RU" sz="2400" i="1" u="sng" dirty="0"/>
              <a:t>Единая Коллекция цифровых образовательных ресурсов для учреждений общего и начального профессионального образования.</a:t>
            </a:r>
            <a:br>
              <a:rPr lang="ru-RU" sz="2400" i="1" u="sng" dirty="0"/>
            </a:br>
            <a:r>
              <a:rPr lang="ru-RU" sz="2400" i="1" dirty="0">
                <a:hlinkClick r:id="rId5"/>
              </a:rPr>
              <a:t>http://school-collection.edu.ru/catalog/teacher/?&amp;...</a:t>
            </a:r>
            <a:endParaRPr lang="ru-RU" sz="2400" i="1" dirty="0"/>
          </a:p>
          <a:p>
            <a:r>
              <a:rPr lang="ru-RU" sz="2400" i="1" dirty="0"/>
              <a:t>И другие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2BB505-6417-481C-8AEE-9A4C7674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5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http://www.prosv.ru/Attachment.aspx?Id=163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783" y="5583426"/>
            <a:ext cx="1434926" cy="94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73"/>
          <p:cNvSpPr>
            <a:spLocks noChangeArrowheads="1"/>
          </p:cNvSpPr>
          <p:nvPr/>
        </p:nvSpPr>
        <p:spPr bwMode="auto">
          <a:xfrm>
            <a:off x="1360105" y="97654"/>
            <a:ext cx="97585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НОРМАТИВНЫЕ ДОКУМЕНТЫ И ПРОГРАММНО-МЕТОДИЧЕСКОЕ ОБЕСПЕЧЕНИЕ ПРЕДМЕТА «ФИЗИЧЕСКАЯ КУЛЬТУРА»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950676" y="4938849"/>
            <a:ext cx="4775740" cy="128915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ПРИМЕРНЫЕ ПРОГРАММЫ;УМК; ПРОГРАММЫ, РЕКОМЕНДОВАННЫЕ ЭКСПЕРТНЫМ СОВЕТОМ МИНОБРНАУКИ РОССИИ</a:t>
            </a:r>
          </a:p>
        </p:txBody>
      </p:sp>
      <p:pic>
        <p:nvPicPr>
          <p:cNvPr id="21" name="Рисунок 20" descr="http://prosv.ru/Attachment.aspx?Id=163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4476949"/>
            <a:ext cx="989830" cy="139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Программа интегративного курса физического воспитания для учащихся начальной школы на основе футбола, М. А. Грибачева, В. А. Круглыхин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0408" y="5056743"/>
            <a:ext cx="1090629" cy="154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prosv.ru/Attachment.aspx?Id=163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82" y="5123232"/>
            <a:ext cx="1048644" cy="140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C:\Users\User\Desktop\6591 миноб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89" y="97654"/>
            <a:ext cx="1110546" cy="11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900igr.net/datai/pedagogika/Dukhovno-nravstvennoe-razvitie-v-nachalnoj-shkole/0027-004-Invariantnaja-chas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35" y="3169263"/>
            <a:ext cx="1019536" cy="14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v.cap.ru/UserFiles/news/201512/11/Original/1323666367_dk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 r="23511" b="2464"/>
          <a:stretch/>
        </p:blipFill>
        <p:spPr bwMode="auto">
          <a:xfrm>
            <a:off x="301281" y="491330"/>
            <a:ext cx="1057502" cy="143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ppvo.ru/netcat_files/Image/zacon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4290" r="5456" b="6539"/>
          <a:stretch/>
        </p:blipFill>
        <p:spPr bwMode="auto">
          <a:xfrm>
            <a:off x="1164327" y="788173"/>
            <a:ext cx="1007374" cy="14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sc548.ru/images/fgo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03" y="2608976"/>
            <a:ext cx="2076730" cy="8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http://komobrazber.ru/upload/img/65/kollaj_51200.jpg.1000x297x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675" y="1443740"/>
            <a:ext cx="1507712" cy="96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://spitsinskiy-dd.ru/public/modules/pages/pages/1209/bb2830bc16e338b28142e73fbe8edc13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18" y="1823032"/>
            <a:ext cx="1515844" cy="9607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71701" y="1128890"/>
            <a:ext cx="7753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       </a:t>
            </a:r>
            <a:r>
              <a:rPr lang="ru-RU" sz="2000" b="1" dirty="0">
                <a:solidFill>
                  <a:srgbClr val="C00000"/>
                </a:solidFill>
              </a:rPr>
              <a:t>ФЕДЕРАЛЬНЫЕ ЗАКОНЫ РОССИЙСКОЙ ФЕДЕРАЦИИ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5538" y="1838939"/>
            <a:ext cx="5683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           </a:t>
            </a:r>
            <a:r>
              <a:rPr lang="ru-RU" sz="2000" b="1" dirty="0">
                <a:solidFill>
                  <a:srgbClr val="002060"/>
                </a:solidFill>
              </a:rPr>
              <a:t>ФЕДЕРАЛЬНЫЕ ПРОГРАММЫ, СТРАТЕГИИ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0968" y="2546157"/>
            <a:ext cx="579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algn="ctr"/>
            <a:r>
              <a:rPr lang="ru-RU" sz="2000" b="1" dirty="0">
                <a:solidFill>
                  <a:srgbClr val="002060"/>
                </a:solidFill>
              </a:rPr>
              <a:t>ПРИКАЗЫ, РАСПОРЯЖЕНИЯ </a:t>
            </a:r>
          </a:p>
          <a:p>
            <a:pPr marL="171450" algn="ctr"/>
            <a:r>
              <a:rPr lang="ru-RU" sz="2000" b="1" dirty="0">
                <a:solidFill>
                  <a:srgbClr val="002060"/>
                </a:solidFill>
              </a:rPr>
              <a:t>МИНИСТЕРСТВА ОБРАЗОВАНИЯ И НАУКИ </a:t>
            </a:r>
          </a:p>
          <a:p>
            <a:pPr marL="171450" algn="ctr"/>
            <a:r>
              <a:rPr lang="ru-RU" sz="2000" b="1" dirty="0">
                <a:solidFill>
                  <a:srgbClr val="002060"/>
                </a:solidFill>
              </a:rPr>
              <a:t>РОССИЙСКОЙ ФЕДЕРАЦИИ</a:t>
            </a:r>
          </a:p>
        </p:txBody>
      </p:sp>
      <p:pic>
        <p:nvPicPr>
          <p:cNvPr id="10" name="Picture 2" descr="http://azbyka.ru/deti/wp-content/uploads/2013/09/sanpi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103" y="3005051"/>
            <a:ext cx="1002410" cy="14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05853" y="3750429"/>
            <a:ext cx="467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ПРИКАЗЫ ДРУГИХ МИНИСТЕРСТВ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И ВЕДОМСТВ (СанПиНы)</a:t>
            </a:r>
          </a:p>
        </p:txBody>
      </p:sp>
      <p:pic>
        <p:nvPicPr>
          <p:cNvPr id="4" name="Picture 6" descr="http://zvezdochka-5.ru/images/docs/fgo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9" y="2608976"/>
            <a:ext cx="1000321" cy="14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catalog.ppub.ru/images/big/88668c8e-e886-11de-9b05-0019b9f502d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4" y="5059568"/>
            <a:ext cx="1047609" cy="14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static.ozone.ru/multimedia/books_covers/c300/101229639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31" y="4829166"/>
            <a:ext cx="1076407" cy="15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C:\Users\Марина\Desktop\img171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257576" y="5108113"/>
            <a:ext cx="1071659" cy="14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auto.ur.ru/img/books_covers/1005550767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783" y="4829166"/>
            <a:ext cx="1086767" cy="155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6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5CA386F-1786-4478-99CE-680A82D3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858" y="238651"/>
            <a:ext cx="8438282" cy="139320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4960132-43D6-4BBC-9BAF-8F26EC6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26" name="Picture 2" descr="анимация спасибо за внимание для презентации образ - Imagez">
            <a:extLst>
              <a:ext uri="{FF2B5EF4-FFF2-40B4-BE49-F238E27FC236}">
                <a16:creationId xmlns:a16="http://schemas.microsoft.com/office/drawing/2014/main" xmlns="" id="{9AB3304F-ADDD-499C-A8AD-A408FC4F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59" y="1990151"/>
            <a:ext cx="8438281" cy="4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73" y="66644"/>
            <a:ext cx="1178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КОНЦЕПЦИИ ПРЕДМЕТНЫХ ОБЛАСТЕЙ  И УЧЕБНЫХ ПРЕДМЕТОВ В 2017 ГОДУ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5973" y="481634"/>
            <a:ext cx="4255709" cy="4058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Перечень поручений Президента   Российской Федерации 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В.В. Путина  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 итогам заседания 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Государственного совета по вопросам совершенствования системы общего образования 23 декабря 2015 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подпункт «а» пункт 1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разработать комплекс мер, направленных на систематическое обновление содержания общего образования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основе результатов мониторинговых исследований и с учетом современных достижений науки и технологий, изменений запросов учащихся и общества, ориентированности на применение знаний, умений и навыков в реальных жизненных ситуациях.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5" y="537662"/>
            <a:ext cx="1457199" cy="1944075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c.pics.livejournal.com/claudfrollo/12858415/1486/1486_9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7" y="686950"/>
            <a:ext cx="896075" cy="10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78861" y="4624277"/>
            <a:ext cx="2876336" cy="656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ОБЩЕСТВОЗНАНИЕ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93142" y="6130975"/>
            <a:ext cx="1553220" cy="447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ИСКУССТВО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43320" y="5439125"/>
            <a:ext cx="1721041" cy="593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ТЕХНОЛОГИЯ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10594" y="5328601"/>
            <a:ext cx="2546466" cy="414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ГЕОГРАФИЯ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22805" y="3811736"/>
            <a:ext cx="3051410" cy="5541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ФИЗИЧЕСКАЯ КУЛЬТУРА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2" name="Picture 8" descr="http://dshi-lobnya.muzkult.ru/img/upload/860/image_image_3767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27" y="5836072"/>
            <a:ext cx="691948" cy="5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oug52.rprim.gov.spb.ru/images4/social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4" y="4708048"/>
            <a:ext cx="773176" cy="6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ublishyourarticles.net/wp-content/uploads/2015/06/globe-geography-education-illustr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85" y="5105737"/>
            <a:ext cx="667090" cy="5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chcollector-spb.ru/files/categories/gr3pai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7" y="5515989"/>
            <a:ext cx="757104" cy="61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deutsch-sprechen.ru/images/topic/spor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58" y="3557519"/>
            <a:ext cx="960956" cy="76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68" y="618562"/>
            <a:ext cx="838881" cy="972037"/>
          </a:xfrm>
          <a:prstGeom prst="rect">
            <a:avLst/>
          </a:prstGeom>
        </p:spPr>
      </p:pic>
      <p:pic>
        <p:nvPicPr>
          <p:cNvPr id="20" name="Рисунок 19" descr="C:\Users\User\Desktop\Протокол №1 (1)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t="3889"/>
          <a:stretch/>
        </p:blipFill>
        <p:spPr bwMode="auto">
          <a:xfrm>
            <a:off x="5271000" y="1565922"/>
            <a:ext cx="1443992" cy="183162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5" b="2223"/>
          <a:stretch/>
        </p:blipFill>
        <p:spPr bwMode="auto">
          <a:xfrm>
            <a:off x="6284824" y="686950"/>
            <a:ext cx="1527372" cy="203478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59411" y="537662"/>
            <a:ext cx="4036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573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Приказ 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Минобрнауки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России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573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  4 марта 2016  г. № 191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573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«Об утверждении состава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573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рабочей группы по разработке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573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Концепции модернизации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573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содержания и технологий преподавания учебного предмета «Физическая культура»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5738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общеобразовательных организациях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5995" y="2862018"/>
            <a:ext cx="312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Заседание рабочей группы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Минобрнауки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России: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марта2016 года,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 октября 2016 года</a:t>
            </a:r>
          </a:p>
        </p:txBody>
      </p:sp>
      <p:pic>
        <p:nvPicPr>
          <p:cNvPr id="24" name="Picture 2" descr="http://www.hersones.org/wp-content/uploads/2014/03/9c3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807" y="2778815"/>
            <a:ext cx="2274671" cy="11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206765" y="4502048"/>
            <a:ext cx="7737584" cy="2124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 Концепции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определение  приоритетов  государственной политики,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основных направлений и механизмов, обеспечивающих развитие  нормативно-правового, организационно-управленческого, материально-технического, научно-методического и кадрового обеспечения модернизации содержания и технологий преподавания учебного предмета «Физическая культура»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основе консолидации усилий различных ведомств и институтов гражданского общества на федеральном, региональном и муниципальном уровнях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6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017120" y="192955"/>
            <a:ext cx="8532896" cy="10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altLang="ru-RU" sz="254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физической культуры в современной системе образования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844061" y="1290350"/>
            <a:ext cx="10879015" cy="516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 -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неотъемлемая часть культуры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 играет значительную роль в формировании навыков ЗОЖ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физкультурой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закладывают основы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развития, решают задачи по охране их жизни и укреплению здоровья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«Физкультура» направлен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социализацию и развитие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поддержание необходимого уровня их физической и умственной работоспособности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«Физкультуры» создает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мотивации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 и ЗОЖ -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 здоровья нации, основа национальной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848780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0504"/>
            <a:ext cx="10515600" cy="15896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 направления реализации Концепции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89982"/>
            <a:ext cx="10515600" cy="3686981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и технологий преподавания учебного предмета: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образовательных программ на основе современных образовательных систем традиционных, прикладных и развивающихся видов спорта;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уроков  с оздоровительной, общеразвивающей, спортивной и практико-ориентированной 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деятельности ШСК;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5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890953" y="1108662"/>
            <a:ext cx="10855569" cy="464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ФГОС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выделения предмета «Физическая культура» в отдельную предметную область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детализировать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 к результатам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содержание программ 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трех часов в неделю на предмет 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интеграцию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предмета, внеурочной деятельности с программами воспитания </a:t>
            </a:r>
          </a:p>
          <a:p>
            <a:pPr>
              <a:lnSpc>
                <a:spcPct val="90000"/>
              </a:lnSpc>
              <a:spcBef>
                <a:spcPts val="1633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разработку инструментария для оценки физических способностей, спортивных интересов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118584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972" y="199058"/>
            <a:ext cx="9144000" cy="11887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спортивный клуб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61" y="1688122"/>
            <a:ext cx="10827278" cy="4902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№117 от 23.03.2020» Об утверждении Порядка осуществления деятельности  школьных спортивных клубов(в том числе в виде общественных объединений), не являющихся юридическими лицами»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2.Федеральным законом «О физической культуре и спорте в Российской Федерации» от 04.12.2007 г.№ 329-ФЗ  глава 3.1., статья 31.1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Письмо Министерства образования и науки Российской Федерации  Министерства спорта, туризма и молодежной политики Российской Федерации от 10 .08.2011г. № НП-02-07/4568 «Методические рекомендации по созданию и организации деятельности школьного спортивного клуба».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Настоящим Уставом. Настоящим положением.</a:t>
            </a:r>
          </a:p>
        </p:txBody>
      </p:sp>
    </p:spTree>
    <p:extLst>
      <p:ext uri="{BB962C8B-B14F-4D97-AF65-F5344CB8AC3E}">
        <p14:creationId xmlns:p14="http://schemas.microsoft.com/office/powerpoint/2010/main" val="13338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212" y="239151"/>
            <a:ext cx="10255348" cy="1914261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обучающимися  полученных компетенций через участие в основных мероприятиях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211" y="2377441"/>
            <a:ext cx="10255348" cy="4346916"/>
          </a:xfrm>
        </p:spPr>
        <p:txBody>
          <a:bodyPr>
            <a:normAutofit fontScale="40000" lnSpcReduction="20000"/>
          </a:bodyPr>
          <a:lstStyle/>
          <a:p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Федеральный центр организационно методического  обеспечения физического воспитания» </a:t>
            </a:r>
            <a:r>
              <a:rPr lang="ru-RU" sz="51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(в соответствии с положением).</a:t>
            </a:r>
          </a:p>
          <a:p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спортивных играх школьных спортивных клубов;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5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Президентские состязания и Президентские спортивные игры;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5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смотр-конкурс на лучшую постановку физкультурной работы и развитие массового спорта среди ШСК.;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5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 заочной  акции «Физкультура и спорт-альтернатива пагубным привычкам».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3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7" y="292100"/>
            <a:ext cx="10594901" cy="1861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основной образовательной программы по физической культуре  должны отражать: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00" y="2518116"/>
            <a:ext cx="10958512" cy="4047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разнообразные формы и виды физкультурной деятельности для организации здорового образа жизни, активного отдыха и досуга, в том числе в подготовке к выполнению нормативов Всероссийского физкультурно-спортивного комплекса «Готов к труду и обороне» (ГТО) (Приказ Минобрнауки России от 29.12.2014 N 1645);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9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551A16-13C7-435B-B047-87200B0D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42" y="598932"/>
            <a:ext cx="10311618" cy="1188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обновления содержания и технологий преподавания целесообразно: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0B91DC-A5DB-46E6-B63D-35F5DE38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705" y="2264898"/>
            <a:ext cx="10410092" cy="413590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усовершенствовать контрольные измерительные материалы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совершенствовать учебно-методические комплексы по физической культуре</a:t>
            </a: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совершенствовать технологии проведения и содержание всероссийской олимпиады школьников по физической культуре;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модернизировать формы, средства и технологии преподавания учебного предмета в соответствии с сенситивными периодами развития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обеспечить системный подход в интеграции содержания учебного предмета с программами воспитания и социализации обучающихся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использовать ресурсы физкультурно-спортивных и иных организаций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97BF97D-2DA0-40B9-AB9C-33302E2E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5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97</TotalTime>
  <Words>845</Words>
  <Application>Microsoft Office PowerPoint</Application>
  <PresentationFormat>Произвольный</PresentationFormat>
  <Paragraphs>130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Посылка</vt:lpstr>
      <vt:lpstr>Обновление содержания и технологий преподавания учебного предмета физическая культура</vt:lpstr>
      <vt:lpstr>Презентация PowerPoint</vt:lpstr>
      <vt:lpstr>Презентация PowerPoint</vt:lpstr>
      <vt:lpstr>Приоритетные  направления реализации Концепции</vt:lpstr>
      <vt:lpstr>Презентация PowerPoint</vt:lpstr>
      <vt:lpstr>Школьный спортивный клуб</vt:lpstr>
      <vt:lpstr> Демонстрация обучающимися  полученных компетенций через участие в основных мероприятиях</vt:lpstr>
      <vt:lpstr>Предметные результаты освоения основной образовательной программы по физической культуре  должны отражать:</vt:lpstr>
      <vt:lpstr>В целях обновления содержания и технологий преподавания целесообразно:</vt:lpstr>
      <vt:lpstr>Обновление учебно-методического обеспечения и материально-технического оснащения</vt:lpstr>
      <vt:lpstr>Где брать???</vt:lpstr>
      <vt:lpstr>Презентация PowerPoint</vt:lpstr>
      <vt:lpstr>Презентация PowerPoint</vt:lpstr>
      <vt:lpstr> Информационные ресурсы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Обновление содержания и технологий преподавания учебного предмета физическая культура</dc:title>
  <dc:creator>Пользователь</dc:creator>
  <cp:lastModifiedBy>user</cp:lastModifiedBy>
  <cp:revision>9</cp:revision>
  <dcterms:created xsi:type="dcterms:W3CDTF">2021-11-16T03:16:11Z</dcterms:created>
  <dcterms:modified xsi:type="dcterms:W3CDTF">2021-11-17T05:29:59Z</dcterms:modified>
</cp:coreProperties>
</file>