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  <p:sldMasterId id="2147484068" r:id="rId2"/>
  </p:sldMasterIdLst>
  <p:sldIdLst>
    <p:sldId id="278" r:id="rId3"/>
    <p:sldId id="279" r:id="rId4"/>
    <p:sldId id="280" r:id="rId5"/>
    <p:sldId id="281" r:id="rId6"/>
    <p:sldId id="282" r:id="rId7"/>
    <p:sldId id="283" r:id="rId8"/>
    <p:sldId id="256" r:id="rId9"/>
    <p:sldId id="259" r:id="rId10"/>
    <p:sldId id="260" r:id="rId11"/>
    <p:sldId id="271" r:id="rId12"/>
    <p:sldId id="261" r:id="rId13"/>
    <p:sldId id="266" r:id="rId14"/>
    <p:sldId id="262" r:id="rId15"/>
    <p:sldId id="274" r:id="rId16"/>
    <p:sldId id="273" r:id="rId17"/>
    <p:sldId id="272" r:id="rId18"/>
    <p:sldId id="263" r:id="rId19"/>
    <p:sldId id="267" r:id="rId20"/>
    <p:sldId id="275" r:id="rId21"/>
    <p:sldId id="264" r:id="rId22"/>
    <p:sldId id="268" r:id="rId23"/>
    <p:sldId id="265" r:id="rId24"/>
    <p:sldId id="276" r:id="rId25"/>
    <p:sldId id="270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9" autoAdjust="0"/>
    <p:restoredTop sz="94667" autoAdjust="0"/>
  </p:normalViewPr>
  <p:slideViewPr>
    <p:cSldViewPr>
      <p:cViewPr>
        <p:scale>
          <a:sx n="77" d="100"/>
          <a:sy n="77" d="100"/>
        </p:scale>
        <p:origin x="-278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Челночный бег 4х9 м.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644029788812427"/>
          <c:y val="0.15003921568627493"/>
          <c:w val="0.8204256947984766"/>
          <c:h val="0.70195121198085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Волейбол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 formatCode="0.00">
                  <c:v>10.27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общеобр.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10.52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3648384"/>
        <c:axId val="131622592"/>
      </c:barChart>
      <c:catAx>
        <c:axId val="133648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622592"/>
        <c:crosses val="autoZero"/>
        <c:auto val="1"/>
        <c:lblAlgn val="ctr"/>
        <c:lblOffset val="100"/>
        <c:tickMarkSkip val="1"/>
        <c:noMultiLvlLbl val="0"/>
      </c:catAx>
      <c:valAx>
        <c:axId val="13162259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133648384"/>
        <c:crosses val="autoZero"/>
        <c:crossBetween val="between"/>
      </c:valAx>
    </c:plotArea>
    <c:legend>
      <c:legendPos val="b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24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Бег 300 м.</a:t>
            </a:r>
          </a:p>
        </c:rich>
      </c:tx>
      <c:layout>
        <c:manualLayout>
          <c:xMode val="edge"/>
          <c:yMode val="edge"/>
          <c:x val="0.4389964274715738"/>
          <c:y val="6.86159085763009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50438542112448"/>
          <c:y val="0.20872546809360251"/>
          <c:w val="0.82042569479847705"/>
          <c:h val="0.74350986500519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Волейбол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 formatCode="0.00">
                  <c:v>58.13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Общеобр.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66.599999999999994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3650432"/>
        <c:axId val="131624896"/>
      </c:barChart>
      <c:catAx>
        <c:axId val="133650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624896"/>
        <c:crosses val="autoZero"/>
        <c:auto val="1"/>
        <c:lblAlgn val="ctr"/>
        <c:lblOffset val="100"/>
        <c:tickMarkSkip val="1"/>
        <c:noMultiLvlLbl val="0"/>
      </c:catAx>
      <c:valAx>
        <c:axId val="13162489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133650432"/>
        <c:crosses val="autoZero"/>
        <c:crossBetween val="between"/>
      </c:valAx>
    </c:plotArea>
    <c:legend>
      <c:legendPos val="b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24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Прыжки</a:t>
            </a:r>
            <a:r>
              <a:rPr lang="ru-RU" sz="2400" baseline="0" dirty="0"/>
              <a:t> в длину </a:t>
            </a:r>
            <a:endParaRPr lang="ru-RU" sz="2400" dirty="0"/>
          </a:p>
        </c:rich>
      </c:tx>
      <c:layout>
        <c:manualLayout>
          <c:xMode val="edge"/>
          <c:yMode val="edge"/>
          <c:x val="0.38208284728297887"/>
          <c:y val="1.588814237452318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57454989854367"/>
          <c:y val="2.3932614479794369E-2"/>
          <c:w val="0.82042569479847771"/>
          <c:h val="0.70195121198085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Волейбол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 formatCode="0.00">
                  <c:v>200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Общеобр.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3650944"/>
        <c:axId val="131627200"/>
      </c:barChart>
      <c:catAx>
        <c:axId val="133650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627200"/>
        <c:crosses val="autoZero"/>
        <c:auto val="1"/>
        <c:lblAlgn val="ctr"/>
        <c:lblOffset val="100"/>
        <c:tickMarkSkip val="1"/>
        <c:noMultiLvlLbl val="0"/>
      </c:catAx>
      <c:valAx>
        <c:axId val="13162720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133650944"/>
        <c:crosses val="autoZero"/>
        <c:crossBetween val="between"/>
      </c:valAx>
    </c:plotArea>
    <c:legend>
      <c:legendPos val="b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24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Гибкость</a:t>
            </a:r>
          </a:p>
        </c:rich>
      </c:tx>
      <c:layout>
        <c:manualLayout>
          <c:xMode val="edge"/>
          <c:yMode val="edge"/>
          <c:x val="0.44024881032844221"/>
          <c:y val="4.53898681415395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32356405877502"/>
          <c:y val="4.5733590842242114E-2"/>
          <c:w val="0.82042569479847771"/>
          <c:h val="0.70195121198085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Волейбол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 formatCode="0.00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Общеобр.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10.200000000000001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3649408"/>
        <c:axId val="132268608"/>
      </c:barChart>
      <c:catAx>
        <c:axId val="133649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268608"/>
        <c:crosses val="autoZero"/>
        <c:auto val="1"/>
        <c:lblAlgn val="ctr"/>
        <c:lblOffset val="100"/>
        <c:tickMarkSkip val="1"/>
        <c:noMultiLvlLbl val="0"/>
      </c:catAx>
      <c:valAx>
        <c:axId val="13226860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133649408"/>
        <c:crosses val="autoZero"/>
        <c:crossBetween val="between"/>
      </c:valAx>
    </c:plotArea>
    <c:legend>
      <c:legendPos val="b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24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hPercent val="5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96163280000776"/>
          <c:y val="0.19717868427808194"/>
          <c:w val="0.77563715308587633"/>
          <c:h val="0.653000041282686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тесты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2.4</c:v>
                </c:pt>
                <c:pt idx="1">
                  <c:v>14.5</c:v>
                </c:pt>
                <c:pt idx="2">
                  <c:v>23.5</c:v>
                </c:pt>
                <c:pt idx="3">
                  <c:v>37.800000000000004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681152"/>
        <c:axId val="132270912"/>
        <c:axId val="0"/>
      </c:bar3DChart>
      <c:catAx>
        <c:axId val="13368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3227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270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4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10623169578550166"/>
              <c:y val="0.225754427755354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3681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4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2508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92B802-C8A5-4361-8F4D-2BE862F3C85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22F349-9E51-40BE-BBF7-4FC6CD594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bnxysVVyu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572"/>
            <a:ext cx="8604448" cy="6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8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Предмет исследования. </a:t>
            </a:r>
            <a:r>
              <a:rPr lang="ru-RU" sz="3600" dirty="0" smtClean="0">
                <a:solidFill>
                  <a:schemeClr val="tx1"/>
                </a:solidFill>
              </a:rPr>
              <a:t>Физические качества детей среднего школьного возраста.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C:\Users\Алексей\Desktop\волейбол\DSC_12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278063" cy="4708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557868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3900" b="1" i="1" dirty="0" smtClean="0"/>
              <a:t>Цель работы.</a:t>
            </a:r>
            <a:r>
              <a:rPr lang="ru-RU" sz="3900" i="1" dirty="0" smtClean="0"/>
              <a:t> </a:t>
            </a:r>
          </a:p>
          <a:p>
            <a:pPr algn="ctr">
              <a:buNone/>
            </a:pPr>
            <a:endParaRPr lang="ru-RU" i="1" dirty="0" smtClean="0"/>
          </a:p>
          <a:p>
            <a:pPr algn="just">
              <a:lnSpc>
                <a:spcPct val="200000"/>
              </a:lnSpc>
            </a:pPr>
            <a:r>
              <a:rPr lang="ru-RU" sz="3600" dirty="0" smtClean="0"/>
              <a:t>Выявить эффективность влияния средств и методов Волейбола  на развитие физических качеств детей среднего школьного возраста.</a:t>
            </a:r>
          </a:p>
          <a:p>
            <a:pPr algn="just"/>
            <a:endParaRPr lang="ru-RU" i="1" dirty="0" smtClean="0"/>
          </a:p>
          <a:p>
            <a:pPr algn="just"/>
            <a:endParaRPr lang="ru-RU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072462" cy="3857628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Изучить научную литературу по теме исследования.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Подобрать критериально - теоретический аппарат для определения уровня развития физических качеств.</a:t>
            </a: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572164"/>
          </a:xfrm>
        </p:spPr>
        <p:txBody>
          <a:bodyPr>
            <a:noAutofit/>
          </a:bodyPr>
          <a:lstStyle/>
          <a:p>
            <a:pPr algn="just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Гипотеза.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/>
              <a:t>Мы предполагаем, что большинство учащихся среднего школьного возраста имеет средний и низкий уровень развития физических качеств, но при следующих условиях большинство детей будут иметь высокий уровень развития физических качеств: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  1. Целенаправленная, активная и систематичная работа на тренировках;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  2. Саморазвитие. </a:t>
            </a:r>
          </a:p>
          <a:p>
            <a:pPr algn="just">
              <a:buNone/>
            </a:pPr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КЛАСС\научная работа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4" y="328612"/>
            <a:ext cx="5119702" cy="631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JxtMOURD52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8651878" cy="569808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Y3FGYLjK2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330086" cy="555122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4282" y="4929198"/>
            <a:ext cx="8686800" cy="15716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Рис. 1. Показатели  уровня развития координационных способностей в исследуемых группах. </a:t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7"/>
            <a:ext cx="8286808" cy="3857652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38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7"/>
          <p:cNvGraphicFramePr/>
          <p:nvPr/>
        </p:nvGraphicFramePr>
        <p:xfrm>
          <a:off x="928662" y="857232"/>
          <a:ext cx="728667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500702"/>
            <a:ext cx="8774270" cy="1643074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Рис. 2. Показатели  уровня развития скоростной выносливости в исследуемых группах.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7"/>
          <p:cNvGraphicFramePr/>
          <p:nvPr/>
        </p:nvGraphicFramePr>
        <p:xfrm>
          <a:off x="500034" y="857232"/>
          <a:ext cx="8001056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Рис. 3. Показатели  уровня развития скоростно-силовых способностей в исследуемых группах.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800" dirty="0"/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14MhHKRP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8" y="404813"/>
            <a:ext cx="4449513" cy="59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aSMD1rYBU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17" y="404812"/>
            <a:ext cx="4449514" cy="593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0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5000636"/>
            <a:ext cx="8643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4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> </a:t>
            </a:r>
            <a:r>
              <a:rPr lang="ru-RU" sz="3200" dirty="0" smtClean="0"/>
              <a:t>Показатели  уровня развития гибкости в исследуемых группах.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7"/>
          <p:cNvGraphicFramePr/>
          <p:nvPr/>
        </p:nvGraphicFramePr>
        <p:xfrm>
          <a:off x="857224" y="571480"/>
          <a:ext cx="7429552" cy="461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5984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786322"/>
            <a:ext cx="8229600" cy="1643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Рис.5. Разница показателей уровня физических качеств в исследуемых группах: 1Челночный бег; 2 Бег 300 м ; 3 Прыжки в длину ; 4 Гибкость.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9"/>
          <p:cNvGraphicFramePr/>
          <p:nvPr/>
        </p:nvGraphicFramePr>
        <p:xfrm>
          <a:off x="142844" y="214290"/>
          <a:ext cx="864399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k4IkMITY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85794"/>
            <a:ext cx="8043890" cy="5786478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 результате тестирований было выявлено, что средние показатели уровня развития: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Координационных способностей различаются на 0,25 с.,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Скоростной выносливости на 8,47 с.,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Скоростно-силовых способностей 45 см.,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Гибкости 6,2 см.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Алексей\Desktop\2LvXChNwF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6471"/>
            <a:ext cx="3857652" cy="5787215"/>
          </a:xfrm>
          <a:prstGeom prst="rect">
            <a:avLst/>
          </a:prstGeom>
          <a:noFill/>
        </p:spPr>
      </p:pic>
      <p:pic>
        <p:nvPicPr>
          <p:cNvPr id="3" name="Содержимое 3" descr="PNoa70gQv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848784"/>
            <a:ext cx="4143404" cy="577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586658" cy="142876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r>
              <a:rPr lang="ru-RU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</a:t>
            </a:r>
            <a:br>
              <a:rPr lang="ru-RU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C:\Users\Алексей\Desktop\волейбол\DSC_1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429420" cy="4822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VZLVSmskl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92" y="260648"/>
            <a:ext cx="40324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AqAe3fO-BW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451524" cy="593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nH7MJUljI9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9171"/>
            <a:ext cx="4608512" cy="6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kXnRHvLaO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3018"/>
            <a:ext cx="3569345" cy="63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9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64LPfOlk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" y="404664"/>
            <a:ext cx="907655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8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oEh35KpE0T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84" y="-1539552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P1EzY4LW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3378"/>
            <a:ext cx="4157910" cy="31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euPmnQRp0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088865" cy="33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troQk8lAcw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55" y="3782185"/>
            <a:ext cx="5055245" cy="28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2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714357"/>
            <a:ext cx="8715436" cy="278608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ВЛИЯНИЕ ЗАНЯТИЙ ВОЛЕЙБОЛОМ НА ФИЗИЧЕСКИЕ КАЧЕСТВА ДЕТЕЙ СРЕДНЕГО 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18" y="3571876"/>
            <a:ext cx="6357982" cy="2857520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Станчук Екатерина Викторовна</a:t>
            </a:r>
          </a:p>
          <a:p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МАОУСОШ №6</a:t>
            </a:r>
          </a:p>
          <a:p>
            <a:endParaRPr lang="ru-RU" sz="3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руководитель:</a:t>
            </a:r>
          </a:p>
          <a:p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Преподаватель: Гильмутдинов Алексей Фаритович </a:t>
            </a:r>
            <a:endParaRPr lang="ru-RU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3357586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Актуальность</a:t>
            </a:r>
            <a:r>
              <a:rPr lang="ru-RU" sz="3200" dirty="0" smtClean="0"/>
              <a:t>. Проблема развития физических (двигательных) качеств - одна из наиболее значимых в педагогике, психологии и физиологии физического воспитания и спорта и одновременно предмет непрекращающихся дискуссий.</a:t>
            </a:r>
          </a:p>
          <a:p>
            <a:pPr algn="just">
              <a:buNone/>
            </a:pPr>
            <a:endParaRPr lang="ru-RU" sz="3200" b="1" i="1" dirty="0"/>
          </a:p>
        </p:txBody>
      </p:sp>
      <p:pic>
        <p:nvPicPr>
          <p:cNvPr id="2050" name="Picture 2" descr="C:\Users\Алексей\Desktop\106D3100\DSC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971">
            <a:off x="4643438" y="4000504"/>
            <a:ext cx="4286244" cy="2857496"/>
          </a:xfrm>
          <a:prstGeom prst="rect">
            <a:avLst/>
          </a:prstGeom>
          <a:noFill/>
        </p:spPr>
      </p:pic>
      <p:pic>
        <p:nvPicPr>
          <p:cNvPr id="2051" name="Picture 3" descr="C:\Users\Алексей\Desktop\106D3100\DSC_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5285">
            <a:off x="307126" y="3846478"/>
            <a:ext cx="4293359" cy="286841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32147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/>
              <a:t>Объект исследования.</a:t>
            </a:r>
            <a:r>
              <a:rPr lang="ru-RU" i="1" dirty="0" smtClean="0"/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i="1" dirty="0" smtClean="0"/>
              <a:t>    </a:t>
            </a:r>
            <a:r>
              <a:rPr lang="ru-RU" dirty="0" smtClean="0"/>
              <a:t>Тренировочный процесс детей среднего школьного возраста в группах общей физической подготовки по Волейболу и учащихся общеобразовательных классов.</a:t>
            </a:r>
          </a:p>
          <a:p>
            <a:pPr algn="just">
              <a:lnSpc>
                <a:spcPct val="150000"/>
              </a:lnSpc>
              <a:buNone/>
            </a:pPr>
            <a:endParaRPr lang="ru-RU" i="1" dirty="0" smtClean="0"/>
          </a:p>
          <a:p>
            <a:pPr algn="just">
              <a:lnSpc>
                <a:spcPct val="150000"/>
              </a:lnSpc>
              <a:buNone/>
            </a:pPr>
            <a:endParaRPr lang="ru-RU" i="1" dirty="0"/>
          </a:p>
        </p:txBody>
      </p:sp>
      <p:pic>
        <p:nvPicPr>
          <p:cNvPr id="1030" name="Picture 6" descr="C:\Users\Алексей\Desktop\106D3100\DSC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1" y="3548064"/>
            <a:ext cx="4936268" cy="32908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467</TotalTime>
  <Words>290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Поток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ЗАНЯТИЙ ВОЛЕЙБОЛОМ НА ФИЗИЧЕСКИЕ КАЧЕСТВА ДЕТЕЙ СРЕДНЕГО ШКОЛЬНОГО ВОЗРАСТА  </vt:lpstr>
      <vt:lpstr>Презентация PowerPoint</vt:lpstr>
      <vt:lpstr>Презентация PowerPoint</vt:lpstr>
      <vt:lpstr>Предмет исследования. Физические качества детей среднего школьного возраста. </vt:lpstr>
      <vt:lpstr>Презентация PowerPoint</vt:lpstr>
      <vt:lpstr>Задачи исследования:   1. Изучить научную литературу по теме исследования. 2. Подобрать критериально - теоретический аппарат для определения уровня развития физических качеств. </vt:lpstr>
      <vt:lpstr>Презентация PowerPoint</vt:lpstr>
      <vt:lpstr>Презентация PowerPoint</vt:lpstr>
      <vt:lpstr> </vt:lpstr>
      <vt:lpstr>Презентация PowerPoint</vt:lpstr>
      <vt:lpstr>Рис. 1. Показатели  уровня развития координационных способностей в исследуемых группах.  </vt:lpstr>
      <vt:lpstr>Рис. 2. Показатели  уровня развития скоростной выносливости в исследуемых группах.   </vt:lpstr>
      <vt:lpstr>Рис. 3. Показатели  уровня развития скоростно-силовых способностей в исследуемых группах.   </vt:lpstr>
      <vt:lpstr>Презентация PowerPoint</vt:lpstr>
      <vt:lpstr>Рис.5. Разница показателей уровня физических качеств в исследуемых группах: 1Челночный бег; 2 Бег 300 м ; 3 Прыжки в длину ; 4 Гибкость. </vt:lpstr>
      <vt:lpstr>Презентация PowerPoint</vt:lpstr>
      <vt:lpstr>Презентация PowerPoint</vt:lpstr>
      <vt:lpstr>Презентация PowerPoint</vt:lpstr>
      <vt:lpstr>СПАСИБО ЗА ВНИМАНИЕ!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УШУ НА КООРДИНАЦИОННЫЕ СПОСОБНОСТИ ДЕТЕЙ МЛАДШЕГО ШКОЛЬНОГО ВОЗРАСТА</dc:title>
  <dc:creator>Гильмутдинов</dc:creator>
  <cp:lastModifiedBy>user</cp:lastModifiedBy>
  <cp:revision>35</cp:revision>
  <dcterms:created xsi:type="dcterms:W3CDTF">2008-06-05T12:47:20Z</dcterms:created>
  <dcterms:modified xsi:type="dcterms:W3CDTF">2021-03-04T08:03:09Z</dcterms:modified>
</cp:coreProperties>
</file>