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9" d="100"/>
          <a:sy n="79" d="100"/>
        </p:scale>
        <p:origin x="-1260"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05.11.2020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05.11.2020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05.11.2020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05.11.2020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gabook.ru/" TargetMode="External"/><Relationship Id="rId2" Type="http://schemas.openxmlformats.org/officeDocument/2006/relationships/hyperlink" Target="https://pandia.ru/text/category/kol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68760"/>
            <a:ext cx="8229600" cy="3312368"/>
          </a:xfrm>
        </p:spPr>
        <p:txBody>
          <a:bodyPr>
            <a:normAutofit/>
          </a:bodyPr>
          <a:lstStyle/>
          <a:p>
            <a:r>
              <a:rPr lang="ru-RU" dirty="0" smtClean="0">
                <a:solidFill>
                  <a:schemeClr val="tx1"/>
                </a:solidFill>
              </a:rPr>
              <a:t>Определение источников информации на этапе планирования проектной </a:t>
            </a:r>
            <a:r>
              <a:rPr lang="ru-RU" dirty="0" smtClean="0"/>
              <a:t>деятельности</a:t>
            </a:r>
            <a:endParaRPr lang="ru-RU" dirty="0"/>
          </a:p>
        </p:txBody>
      </p:sp>
    </p:spTree>
    <p:extLst>
      <p:ext uri="{BB962C8B-B14F-4D97-AF65-F5344CB8AC3E}">
        <p14:creationId xmlns:p14="http://schemas.microsoft.com/office/powerpoint/2010/main" val="2778220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280920" cy="5078313"/>
          </a:xfrm>
          <a:prstGeom prst="rect">
            <a:avLst/>
          </a:prstGeom>
        </p:spPr>
        <p:txBody>
          <a:bodyPr wrap="square">
            <a:spAutoFit/>
          </a:bodyPr>
          <a:lstStyle/>
          <a:p>
            <a:pPr lvl="1">
              <a:lnSpc>
                <a:spcPct val="150000"/>
              </a:lnSpc>
            </a:pPr>
            <a:r>
              <a:rPr lang="ru-RU" dirty="0" smtClean="0">
                <a:solidFill>
                  <a:srgbClr val="000000"/>
                </a:solidFill>
                <a:latin typeface="Times New Roman"/>
                <a:ea typeface="Times New Roman"/>
                <a:cs typeface="Times New Roman"/>
              </a:rPr>
              <a:t>-Учитель </a:t>
            </a:r>
            <a:r>
              <a:rPr lang="ru-RU" i="1" dirty="0" smtClean="0">
                <a:solidFill>
                  <a:srgbClr val="000000"/>
                </a:solidFill>
                <a:latin typeface="Times New Roman"/>
                <a:ea typeface="Times New Roman"/>
                <a:cs typeface="Times New Roman"/>
              </a:rPr>
              <a:t>наблюдает</a:t>
            </a:r>
            <a:r>
              <a:rPr lang="ru-RU" i="1" dirty="0">
                <a:solidFill>
                  <a:srgbClr val="000000"/>
                </a:solidFill>
                <a:latin typeface="Times New Roman"/>
                <a:ea typeface="Times New Roman"/>
                <a:cs typeface="Times New Roman"/>
              </a:rPr>
              <a:t>. </a:t>
            </a:r>
            <a:endParaRPr lang="ru-RU" sz="1600" dirty="0">
              <a:latin typeface="Calibri"/>
              <a:ea typeface="Calibri"/>
              <a:cs typeface="Times New Roman"/>
            </a:endParaRPr>
          </a:p>
          <a:p>
            <a:pPr lvl="1">
              <a:lnSpc>
                <a:spcPct val="150000"/>
              </a:lnSpc>
            </a:pPr>
            <a:r>
              <a:rPr lang="ru-RU" dirty="0">
                <a:solidFill>
                  <a:srgbClr val="000000"/>
                </a:solidFill>
                <a:latin typeface="Times New Roman"/>
                <a:ea typeface="Times New Roman"/>
                <a:cs typeface="Times New Roman"/>
              </a:rPr>
              <a:t>Наблюдение, которое проводит руководитель проекта, нацелено на получение им информации, которая позволит учителю продуктивно работать во время консультации, с одной стороны, и ляжет в основу его действий по оценке уровня сформированное компетентностей учащихся, с другой.</a:t>
            </a:r>
            <a:endParaRPr lang="ru-RU" sz="1600" dirty="0">
              <a:latin typeface="Calibri"/>
              <a:ea typeface="Calibri"/>
              <a:cs typeface="Times New Roman"/>
            </a:endParaRPr>
          </a:p>
          <a:p>
            <a:pPr lvl="1">
              <a:lnSpc>
                <a:spcPct val="150000"/>
              </a:lnSpc>
            </a:pPr>
            <a:r>
              <a:rPr lang="ru-RU" dirty="0">
                <a:solidFill>
                  <a:srgbClr val="000000"/>
                </a:solidFill>
                <a:latin typeface="Times New Roman"/>
                <a:ea typeface="Times New Roman"/>
                <a:cs typeface="Times New Roman"/>
              </a:rPr>
              <a:t>Важнейшим приёмом в проектной деятельности является </a:t>
            </a:r>
            <a:r>
              <a:rPr lang="ru-RU" b="1" i="1" dirty="0">
                <a:solidFill>
                  <a:srgbClr val="000000"/>
                </a:solidFill>
                <a:latin typeface="Times New Roman"/>
                <a:ea typeface="Times New Roman"/>
                <a:cs typeface="Times New Roman"/>
              </a:rPr>
              <a:t>вопрос</a:t>
            </a:r>
            <a:r>
              <a:rPr lang="ru-RU" dirty="0">
                <a:solidFill>
                  <a:srgbClr val="000000"/>
                </a:solidFill>
                <a:latin typeface="Times New Roman"/>
                <a:ea typeface="Times New Roman"/>
                <a:cs typeface="Times New Roman"/>
              </a:rPr>
              <a:t>. Вопросы педагога, детей друг к другу сопровождают весь процесс проектной деятельности. При этом важно, чтобы педагог добивался самостоятельного мнения, ответа на вопрос самими детьми. Выделяют основополагающий вопрос, интересный для детей, не имеющий однозначного ответа, но мотивирующий детей к познавательной деятельности, поиску. Такой вопрос может стать основой запуска проекта.</a:t>
            </a:r>
            <a:endParaRPr lang="ru-RU" sz="1600" dirty="0">
              <a:effectLst/>
              <a:latin typeface="Calibri"/>
              <a:ea typeface="Calibri"/>
              <a:cs typeface="Times New Roman"/>
            </a:endParaRPr>
          </a:p>
        </p:txBody>
      </p:sp>
    </p:spTree>
    <p:extLst>
      <p:ext uri="{BB962C8B-B14F-4D97-AF65-F5344CB8AC3E}">
        <p14:creationId xmlns:p14="http://schemas.microsoft.com/office/powerpoint/2010/main" val="31286607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92696"/>
            <a:ext cx="7920880" cy="6232475"/>
          </a:xfrm>
          <a:prstGeom prst="rect">
            <a:avLst/>
          </a:prstGeom>
        </p:spPr>
        <p:txBody>
          <a:bodyPr wrap="square">
            <a:spAutoFit/>
          </a:bodyPr>
          <a:lstStyle/>
          <a:p>
            <a:pPr>
              <a:lnSpc>
                <a:spcPct val="150000"/>
              </a:lnSpc>
              <a:spcAft>
                <a:spcPts val="0"/>
              </a:spcAft>
            </a:pPr>
            <a:r>
              <a:rPr lang="ru-RU" i="1" dirty="0">
                <a:solidFill>
                  <a:srgbClr val="000000"/>
                </a:solidFill>
                <a:latin typeface="Times New Roman"/>
                <a:ea typeface="Times New Roman"/>
                <a:cs typeface="Times New Roman"/>
              </a:rPr>
              <a:t>Характеристика типичных вопросов:</a:t>
            </a:r>
            <a:endParaRPr lang="ru-RU" sz="1600" dirty="0">
              <a:latin typeface="Calibri"/>
              <a:ea typeface="Calibri"/>
              <a:cs typeface="Times New Roman"/>
            </a:endParaRPr>
          </a:p>
          <a:p>
            <a:pPr>
              <a:lnSpc>
                <a:spcPct val="150000"/>
              </a:lnSpc>
              <a:spcAft>
                <a:spcPts val="0"/>
              </a:spcAft>
            </a:pPr>
            <a:r>
              <a:rPr lang="ru-RU" i="1" dirty="0">
                <a:solidFill>
                  <a:srgbClr val="000000"/>
                </a:solidFill>
                <a:latin typeface="Times New Roman"/>
                <a:ea typeface="Times New Roman"/>
                <a:cs typeface="Times New Roman"/>
              </a:rPr>
              <a:t>- закрытые, предполагающие однозначный ответ;</a:t>
            </a:r>
            <a:endParaRPr lang="ru-RU" sz="1600" dirty="0">
              <a:latin typeface="Calibri"/>
              <a:ea typeface="Calibri"/>
              <a:cs typeface="Times New Roman"/>
            </a:endParaRPr>
          </a:p>
          <a:p>
            <a:pPr>
              <a:lnSpc>
                <a:spcPct val="150000"/>
              </a:lnSpc>
              <a:spcAft>
                <a:spcPts val="0"/>
              </a:spcAft>
            </a:pPr>
            <a:r>
              <a:rPr lang="ru-RU" i="1" dirty="0">
                <a:solidFill>
                  <a:srgbClr val="000000"/>
                </a:solidFill>
                <a:latin typeface="Times New Roman"/>
                <a:ea typeface="Times New Roman"/>
                <a:cs typeface="Times New Roman"/>
              </a:rPr>
              <a:t>- открытые, начинающиеся со слов : где, когда, сколько, кто;</a:t>
            </a:r>
            <a:endParaRPr lang="ru-RU" sz="1600" dirty="0">
              <a:latin typeface="Calibri"/>
              <a:ea typeface="Calibri"/>
              <a:cs typeface="Times New Roman"/>
            </a:endParaRPr>
          </a:p>
          <a:p>
            <a:pPr>
              <a:lnSpc>
                <a:spcPct val="150000"/>
              </a:lnSpc>
              <a:spcAft>
                <a:spcPts val="0"/>
              </a:spcAft>
            </a:pPr>
            <a:r>
              <a:rPr lang="ru-RU" i="1" dirty="0">
                <a:solidFill>
                  <a:srgbClr val="000000"/>
                </a:solidFill>
                <a:latin typeface="Times New Roman"/>
                <a:ea typeface="Times New Roman"/>
                <a:cs typeface="Times New Roman"/>
              </a:rPr>
              <a:t>- альтернативные, дающие право выбора (в случае затруднения);</a:t>
            </a:r>
            <a:endParaRPr lang="ru-RU" sz="1600" dirty="0">
              <a:latin typeface="Calibri"/>
              <a:ea typeface="Calibri"/>
              <a:cs typeface="Times New Roman"/>
            </a:endParaRPr>
          </a:p>
          <a:p>
            <a:pPr>
              <a:lnSpc>
                <a:spcPct val="150000"/>
              </a:lnSpc>
              <a:spcAft>
                <a:spcPts val="0"/>
              </a:spcAft>
            </a:pPr>
            <a:r>
              <a:rPr lang="ru-RU" i="1" dirty="0">
                <a:solidFill>
                  <a:srgbClr val="000000"/>
                </a:solidFill>
                <a:latin typeface="Times New Roman"/>
                <a:ea typeface="Times New Roman"/>
                <a:cs typeface="Times New Roman"/>
              </a:rPr>
              <a:t>- оценочные, помогающие высказать мнение о предложенной идее (кому понравилась идея? Чем? Сто понравилось в этом варианте решения проблемы?);</a:t>
            </a:r>
            <a:endParaRPr lang="ru-RU" sz="1600" dirty="0">
              <a:latin typeface="Calibri"/>
              <a:ea typeface="Calibri"/>
              <a:cs typeface="Times New Roman"/>
            </a:endParaRPr>
          </a:p>
          <a:p>
            <a:pPr>
              <a:lnSpc>
                <a:spcPct val="150000"/>
              </a:lnSpc>
              <a:spcAft>
                <a:spcPts val="0"/>
              </a:spcAft>
            </a:pPr>
            <a:r>
              <a:rPr lang="ru-RU" i="1" dirty="0">
                <a:solidFill>
                  <a:srgbClr val="000000"/>
                </a:solidFill>
                <a:latin typeface="Times New Roman"/>
                <a:ea typeface="Times New Roman"/>
                <a:cs typeface="Times New Roman"/>
              </a:rPr>
              <a:t>- проблемные, требующие установления причинно-следственных связей (почему ты выбрал этот вариант? Почему нужно это сделать? Почему не получилось?);</a:t>
            </a:r>
            <a:endParaRPr lang="ru-RU" sz="1600" dirty="0">
              <a:latin typeface="Calibri"/>
              <a:ea typeface="Calibri"/>
              <a:cs typeface="Times New Roman"/>
            </a:endParaRPr>
          </a:p>
          <a:p>
            <a:pPr>
              <a:lnSpc>
                <a:spcPct val="150000"/>
              </a:lnSpc>
              <a:spcAft>
                <a:spcPts val="0"/>
              </a:spcAft>
            </a:pPr>
            <a:r>
              <a:rPr lang="ru-RU" i="1" dirty="0">
                <a:solidFill>
                  <a:srgbClr val="000000"/>
                </a:solidFill>
                <a:latin typeface="Times New Roman"/>
                <a:ea typeface="Times New Roman"/>
                <a:cs typeface="Times New Roman"/>
              </a:rPr>
              <a:t>- уточняющие, позволяющие конкретизировать информацию, выяснить детали (с кем можно посоветоваться? К кому обратиться за помощью?);</a:t>
            </a:r>
            <a:endParaRPr lang="ru-RU" sz="1600" dirty="0">
              <a:latin typeface="Calibri"/>
              <a:ea typeface="Calibri"/>
              <a:cs typeface="Times New Roman"/>
            </a:endParaRPr>
          </a:p>
          <a:p>
            <a:pPr>
              <a:lnSpc>
                <a:spcPct val="150000"/>
              </a:lnSpc>
              <a:spcAft>
                <a:spcPts val="0"/>
              </a:spcAft>
            </a:pPr>
            <a:r>
              <a:rPr lang="ru-RU" i="1" dirty="0">
                <a:solidFill>
                  <a:srgbClr val="000000"/>
                </a:solidFill>
                <a:latin typeface="Times New Roman"/>
                <a:ea typeface="Times New Roman"/>
                <a:cs typeface="Times New Roman"/>
              </a:rPr>
              <a:t>- резюмирующие, подводящие к итогу, окончательному решению (я правильно поняла, что..?)</a:t>
            </a:r>
            <a:endParaRPr lang="ru-RU" sz="1600" dirty="0">
              <a:latin typeface="Calibri"/>
              <a:ea typeface="Calibri"/>
              <a:cs typeface="Times New Roman"/>
            </a:endParaRPr>
          </a:p>
          <a:p>
            <a:pPr>
              <a:lnSpc>
                <a:spcPct val="150000"/>
              </a:lnSpc>
              <a:spcAft>
                <a:spcPts val="0"/>
              </a:spcAft>
            </a:pPr>
            <a:r>
              <a:rPr lang="ru-RU" sz="1400" dirty="0">
                <a:solidFill>
                  <a:srgbClr val="000000"/>
                </a:solidFill>
                <a:latin typeface="Arial"/>
                <a:ea typeface="Times New Roman"/>
                <a:cs typeface="Times New Roman"/>
              </a:rPr>
              <a:t> </a:t>
            </a:r>
            <a:endParaRPr lang="ru-RU" sz="1600" dirty="0">
              <a:effectLst/>
              <a:latin typeface="Calibri"/>
              <a:ea typeface="Calibri"/>
              <a:cs typeface="Times New Roman"/>
            </a:endParaRPr>
          </a:p>
        </p:txBody>
      </p:sp>
    </p:spTree>
    <p:extLst>
      <p:ext uri="{BB962C8B-B14F-4D97-AF65-F5344CB8AC3E}">
        <p14:creationId xmlns:p14="http://schemas.microsoft.com/office/powerpoint/2010/main" val="765366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844824"/>
            <a:ext cx="7262193" cy="2088232"/>
          </a:xfrm>
        </p:spPr>
        <p:txBody>
          <a:bodyPr/>
          <a:lstStyle/>
          <a:p>
            <a:r>
              <a:rPr lang="ru-RU" dirty="0" smtClean="0"/>
              <a:t>Спасибо за внимание!</a:t>
            </a:r>
            <a:endParaRPr lang="ru-RU" dirty="0"/>
          </a:p>
        </p:txBody>
      </p:sp>
    </p:spTree>
    <p:extLst>
      <p:ext uri="{BB962C8B-B14F-4D97-AF65-F5344CB8AC3E}">
        <p14:creationId xmlns:p14="http://schemas.microsoft.com/office/powerpoint/2010/main" val="3052269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normAutofit fontScale="85000" lnSpcReduction="20000"/>
          </a:bodyPr>
          <a:lstStyle/>
          <a:p>
            <a:pPr fontAlgn="base"/>
            <a:r>
              <a:rPr lang="ru-RU" sz="2100" i="1" dirty="0">
                <a:latin typeface="Times New Roman" pitchFamily="18" charset="0"/>
                <a:cs typeface="Times New Roman" pitchFamily="18" charset="0"/>
              </a:rPr>
              <a:t>На этапе планирования решаются следующие задачи: анализ проблемы; определение  источников информации .  Распределение ролей в команде.</a:t>
            </a:r>
            <a:endParaRPr lang="ru-RU" sz="2100" dirty="0">
              <a:latin typeface="Times New Roman" pitchFamily="18" charset="0"/>
              <a:cs typeface="Times New Roman" pitchFamily="18" charset="0"/>
            </a:endParaRPr>
          </a:p>
          <a:p>
            <a:pPr fontAlgn="base"/>
            <a:r>
              <a:rPr lang="ru-RU" sz="2100" i="1" dirty="0" smtClean="0">
                <a:solidFill>
                  <a:srgbClr val="000000"/>
                </a:solidFill>
                <a:latin typeface="Times New Roman" pitchFamily="18" charset="0"/>
                <a:ea typeface="Times New Roman"/>
                <a:cs typeface="Times New Roman" pitchFamily="18" charset="0"/>
              </a:rPr>
              <a:t>анализ </a:t>
            </a:r>
            <a:r>
              <a:rPr lang="ru-RU" sz="2100" i="1" dirty="0">
                <a:solidFill>
                  <a:srgbClr val="000000"/>
                </a:solidFill>
                <a:latin typeface="Times New Roman" pitchFamily="18" charset="0"/>
                <a:ea typeface="Times New Roman"/>
                <a:cs typeface="Times New Roman" pitchFamily="18" charset="0"/>
              </a:rPr>
              <a:t>проблемы что это?</a:t>
            </a:r>
            <a:endParaRPr lang="ru-RU" sz="2100" dirty="0">
              <a:latin typeface="Times New Roman" pitchFamily="18" charset="0"/>
              <a:ea typeface="Times New Roman"/>
              <a:cs typeface="Times New Roman" pitchFamily="18" charset="0"/>
            </a:endParaRPr>
          </a:p>
          <a:p>
            <a:pPr fontAlgn="base"/>
            <a:r>
              <a:rPr lang="ru-RU" sz="2100" i="1" dirty="0">
                <a:solidFill>
                  <a:srgbClr val="000000"/>
                </a:solidFill>
                <a:latin typeface="Times New Roman" pitchFamily="18" charset="0"/>
                <a:ea typeface="Times New Roman"/>
                <a:cs typeface="Times New Roman" pitchFamily="18" charset="0"/>
              </a:rPr>
              <a:t>Проблема - это некая противоречивая </a:t>
            </a:r>
            <a:r>
              <a:rPr lang="ru-RU" sz="2400" i="1" dirty="0">
                <a:solidFill>
                  <a:srgbClr val="000000"/>
                </a:solidFill>
                <a:latin typeface="Times New Roman"/>
                <a:ea typeface="Times New Roman"/>
              </a:rPr>
              <a:t>ситуация, возникшая в результате работы, определившая тему исследования и требующая своего разрешения в итоге исследовательской работы. Проблема определяет тактику и стратегию работы.</a:t>
            </a:r>
            <a:endParaRPr lang="ru-RU" sz="2400" dirty="0">
              <a:latin typeface="Times New Roman"/>
              <a:ea typeface="Times New Roman"/>
            </a:endParaRPr>
          </a:p>
          <a:p>
            <a:pPr fontAlgn="base"/>
            <a:r>
              <a:rPr lang="ru-RU" sz="2400" i="1" dirty="0">
                <a:solidFill>
                  <a:srgbClr val="000000"/>
                </a:solidFill>
                <a:latin typeface="Times New Roman"/>
                <a:ea typeface="Times New Roman"/>
              </a:rPr>
              <a:t>Из формулировки темы должно быть понятно,</a:t>
            </a:r>
            <a:endParaRPr lang="ru-RU" sz="2400" dirty="0">
              <a:latin typeface="Times New Roman"/>
              <a:ea typeface="Times New Roman"/>
            </a:endParaRPr>
          </a:p>
          <a:p>
            <a:pPr fontAlgn="base"/>
            <a:r>
              <a:rPr lang="ru-RU" sz="2400" i="1" dirty="0">
                <a:solidFill>
                  <a:srgbClr val="000000"/>
                </a:solidFill>
                <a:latin typeface="Times New Roman"/>
                <a:ea typeface="Times New Roman"/>
              </a:rPr>
              <a:t>•	что не так</a:t>
            </a:r>
            <a:endParaRPr lang="ru-RU" sz="2400" dirty="0">
              <a:latin typeface="Times New Roman"/>
              <a:ea typeface="Times New Roman"/>
            </a:endParaRPr>
          </a:p>
          <a:p>
            <a:pPr fontAlgn="base">
              <a:spcAft>
                <a:spcPts val="0"/>
              </a:spcAft>
            </a:pPr>
            <a:r>
              <a:rPr lang="ru-RU" sz="2400" i="1" dirty="0">
                <a:solidFill>
                  <a:srgbClr val="000000"/>
                </a:solidFill>
                <a:latin typeface="Times New Roman"/>
                <a:ea typeface="Times New Roman"/>
              </a:rPr>
              <a:t>•	почему не так и...</a:t>
            </a:r>
            <a:endParaRPr lang="ru-RU" sz="2400" dirty="0">
              <a:latin typeface="Times New Roman"/>
              <a:ea typeface="Times New Roman"/>
            </a:endParaRPr>
          </a:p>
          <a:p>
            <a:endParaRPr lang="ru-RU" dirty="0"/>
          </a:p>
        </p:txBody>
      </p:sp>
    </p:spTree>
    <p:extLst>
      <p:ext uri="{BB962C8B-B14F-4D97-AF65-F5344CB8AC3E}">
        <p14:creationId xmlns:p14="http://schemas.microsoft.com/office/powerpoint/2010/main" val="3999436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476672"/>
            <a:ext cx="8064896" cy="5616624"/>
          </a:xfrm>
        </p:spPr>
        <p:txBody>
          <a:bodyPr/>
          <a:lstStyle/>
          <a:p>
            <a:pPr algn="l" fontAlgn="base"/>
            <a:r>
              <a:rPr lang="ru-RU" sz="2800" b="0" i="1" dirty="0">
                <a:effectLst/>
                <a:latin typeface="Times New Roman" pitchFamily="18" charset="0"/>
                <a:cs typeface="Times New Roman" pitchFamily="18" charset="0"/>
              </a:rPr>
              <a:t>Пути   поиска информации:</a:t>
            </a:r>
            <a:r>
              <a:rPr lang="ru-RU" sz="2800" b="0" dirty="0">
                <a:effectLst/>
                <a:latin typeface="Times New Roman" pitchFamily="18" charset="0"/>
                <a:cs typeface="Times New Roman" pitchFamily="18" charset="0"/>
              </a:rPr>
              <a:t/>
            </a:r>
            <a:br>
              <a:rPr lang="ru-RU" sz="2800" b="0" dirty="0">
                <a:effectLst/>
                <a:latin typeface="Times New Roman" pitchFamily="18" charset="0"/>
                <a:cs typeface="Times New Roman" pitchFamily="18" charset="0"/>
              </a:rPr>
            </a:br>
            <a:r>
              <a:rPr lang="ru-RU" sz="2800" b="0" dirty="0">
                <a:effectLst/>
                <a:latin typeface="Times New Roman" pitchFamily="18" charset="0"/>
                <a:cs typeface="Times New Roman" pitchFamily="18" charset="0"/>
              </a:rPr>
              <a:t>·  изучение библиотечных </a:t>
            </a:r>
            <a:r>
              <a:rPr lang="ru-RU" sz="2800" b="0" dirty="0" smtClean="0">
                <a:effectLst/>
                <a:latin typeface="Times New Roman" pitchFamily="18" charset="0"/>
                <a:cs typeface="Times New Roman" pitchFamily="18" charset="0"/>
              </a:rPr>
              <a:t>фондов. Работа </a:t>
            </a:r>
            <a:r>
              <a:rPr lang="ru-RU" sz="2800" b="0" dirty="0">
                <a:effectLst/>
                <a:latin typeface="Times New Roman" pitchFamily="18" charset="0"/>
                <a:cs typeface="Times New Roman" pitchFamily="18" charset="0"/>
              </a:rPr>
              <a:t>в архивах </a:t>
            </a:r>
            <a:br>
              <a:rPr lang="ru-RU" sz="2800" b="0" dirty="0">
                <a:effectLst/>
                <a:latin typeface="Times New Roman" pitchFamily="18" charset="0"/>
                <a:cs typeface="Times New Roman" pitchFamily="18" charset="0"/>
              </a:rPr>
            </a:br>
            <a:r>
              <a:rPr lang="ru-RU" sz="2800" b="0" dirty="0">
                <a:effectLst/>
                <a:latin typeface="Times New Roman" pitchFamily="18" charset="0"/>
                <a:cs typeface="Times New Roman" pitchFamily="18" charset="0"/>
              </a:rPr>
              <a:t>·  с помощью поисковых систем в Интернете.</a:t>
            </a:r>
            <a:br>
              <a:rPr lang="ru-RU" sz="2800" b="0" dirty="0">
                <a:effectLst/>
                <a:latin typeface="Times New Roman" pitchFamily="18" charset="0"/>
                <a:cs typeface="Times New Roman" pitchFamily="18" charset="0"/>
              </a:rPr>
            </a:br>
            <a:r>
              <a:rPr lang="ru-RU" sz="2800" b="0" dirty="0">
                <a:effectLst/>
                <a:latin typeface="Times New Roman" pitchFamily="18" charset="0"/>
                <a:cs typeface="Times New Roman" pitchFamily="18" charset="0"/>
              </a:rPr>
              <a:t>·  коммуникативный - возможность получить необходимую консультацию от любого компетентного человека: библиографа, у </a:t>
            </a:r>
            <a:r>
              <a:rPr lang="ru-RU" sz="2800" b="0" dirty="0" smtClean="0">
                <a:effectLst/>
                <a:latin typeface="Times New Roman" pitchFamily="18" charset="0"/>
                <a:cs typeface="Times New Roman" pitchFamily="18" charset="0"/>
              </a:rPr>
              <a:t>преподавателя, </a:t>
            </a:r>
            <a:r>
              <a:rPr lang="ru-RU" sz="2800" b="0" dirty="0">
                <a:effectLst/>
                <a:latin typeface="Times New Roman" pitchFamily="18" charset="0"/>
                <a:cs typeface="Times New Roman" pitchFamily="18" charset="0"/>
              </a:rPr>
              <a:t>наконец, можно попросить об этом студентов. </a:t>
            </a:r>
            <a:r>
              <a:rPr lang="ru-RU" sz="2800" b="0" dirty="0" smtClean="0">
                <a:effectLst/>
                <a:latin typeface="Times New Roman" pitchFamily="18" charset="0"/>
                <a:cs typeface="Times New Roman" pitchFamily="18" charset="0"/>
              </a:rPr>
              <a:t>Научный </a:t>
            </a:r>
            <a:r>
              <a:rPr lang="ru-RU" sz="2800" b="0" dirty="0">
                <a:effectLst/>
                <a:latin typeface="Times New Roman" pitchFamily="18" charset="0"/>
                <a:cs typeface="Times New Roman" pitchFamily="18" charset="0"/>
              </a:rPr>
              <a:t>руководитель может попросить совета у научных консультантов, на которой предполагается представлять проектные работы учеников.</a:t>
            </a:r>
            <a:br>
              <a:rPr lang="ru-RU" sz="2800" b="0" dirty="0">
                <a:effectLst/>
                <a:latin typeface="Times New Roman" pitchFamily="18" charset="0"/>
                <a:cs typeface="Times New Roman" pitchFamily="18" charset="0"/>
              </a:rPr>
            </a:br>
            <a:endParaRPr lang="ru-RU" sz="2800" b="0" dirty="0">
              <a:latin typeface="Times New Roman" pitchFamily="18" charset="0"/>
              <a:cs typeface="Times New Roman" pitchFamily="18" charset="0"/>
            </a:endParaRPr>
          </a:p>
        </p:txBody>
      </p:sp>
      <p:sp>
        <p:nvSpPr>
          <p:cNvPr id="3" name="Текст 2"/>
          <p:cNvSpPr>
            <a:spLocks noGrp="1"/>
          </p:cNvSpPr>
          <p:nvPr>
            <p:ph type="body" idx="1"/>
          </p:nvPr>
        </p:nvSpPr>
        <p:spPr/>
        <p:txBody>
          <a:bodyPr/>
          <a:lstStyle/>
          <a:p>
            <a:endParaRPr lang="ru-RU"/>
          </a:p>
        </p:txBody>
      </p:sp>
    </p:spTree>
    <p:extLst>
      <p:ext uri="{BB962C8B-B14F-4D97-AF65-F5344CB8AC3E}">
        <p14:creationId xmlns:p14="http://schemas.microsoft.com/office/powerpoint/2010/main" val="1431022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12845"/>
            <a:ext cx="8064896" cy="4801314"/>
          </a:xfrm>
          <a:prstGeom prst="rect">
            <a:avLst/>
          </a:prstGeom>
        </p:spPr>
        <p:txBody>
          <a:bodyPr wrap="square">
            <a:spAutoFit/>
          </a:bodyPr>
          <a:lstStyle/>
          <a:p>
            <a:pPr fontAlgn="base"/>
            <a:r>
              <a:rPr lang="ru-RU" b="1" dirty="0"/>
              <a:t>- </a:t>
            </a:r>
            <a:r>
              <a:rPr lang="ru-RU" dirty="0"/>
              <a:t>Интернет ресурсы.</a:t>
            </a:r>
          </a:p>
          <a:p>
            <a:pPr fontAlgn="base"/>
            <a:r>
              <a:rPr lang="ru-RU" dirty="0"/>
              <a:t>Сайты Интернет – являются не чем иным, как источниками информации. </a:t>
            </a:r>
            <a:endParaRPr lang="ru-RU" dirty="0" smtClean="0"/>
          </a:p>
          <a:p>
            <a:pPr fontAlgn="base"/>
            <a:r>
              <a:rPr lang="ru-RU" dirty="0" smtClean="0"/>
              <a:t>Например</a:t>
            </a:r>
            <a:r>
              <a:rPr lang="ru-RU" dirty="0"/>
              <a:t>,</a:t>
            </a:r>
          </a:p>
          <a:p>
            <a:pPr fontAlgn="base"/>
            <a:r>
              <a:rPr lang="ru-RU" dirty="0"/>
              <a:t>http://school-collection. *****/ - Единая </a:t>
            </a:r>
            <a:r>
              <a:rPr lang="ru-RU" dirty="0">
                <a:hlinkClick r:id="rId2" tooltip="Колл"/>
              </a:rPr>
              <a:t>коллекция</a:t>
            </a:r>
            <a:r>
              <a:rPr lang="ru-RU" dirty="0"/>
              <a:t> Цифровых Образовательных </a:t>
            </a:r>
            <a:r>
              <a:rPr lang="ru-RU" dirty="0" smtClean="0"/>
              <a:t>Ресурсов</a:t>
            </a:r>
          </a:p>
          <a:p>
            <a:pPr fontAlgn="base"/>
            <a:endParaRPr lang="ru-RU" dirty="0"/>
          </a:p>
          <a:p>
            <a:pPr fontAlgn="base"/>
            <a:r>
              <a:rPr lang="ru-RU" dirty="0"/>
              <a:t>http://ru. </a:t>
            </a:r>
            <a:r>
              <a:rPr lang="ru-RU" dirty="0" err="1"/>
              <a:t>wikipedia</a:t>
            </a:r>
            <a:r>
              <a:rPr lang="ru-RU" dirty="0"/>
              <a:t>. </a:t>
            </a:r>
            <a:r>
              <a:rPr lang="ru-RU" dirty="0" err="1"/>
              <a:t>org</a:t>
            </a:r>
            <a:r>
              <a:rPr lang="ru-RU" dirty="0"/>
              <a:t>/</a:t>
            </a:r>
            <a:r>
              <a:rPr lang="ru-RU" dirty="0" err="1"/>
              <a:t>wiki</a:t>
            </a:r>
            <a:r>
              <a:rPr lang="ru-RU" dirty="0"/>
              <a:t>/    </a:t>
            </a:r>
            <a:r>
              <a:rPr lang="ru-RU" dirty="0" err="1"/>
              <a:t>Заглавная_страница</a:t>
            </a:r>
            <a:r>
              <a:rPr lang="ru-RU" dirty="0"/>
              <a:t> - "Википедия" - универсальная </a:t>
            </a:r>
            <a:r>
              <a:rPr lang="ru-RU" dirty="0" smtClean="0"/>
              <a:t>энциклопедия</a:t>
            </a:r>
          </a:p>
          <a:p>
            <a:pPr fontAlgn="base"/>
            <a:endParaRPr lang="ru-RU" dirty="0"/>
          </a:p>
          <a:p>
            <a:pPr fontAlgn="base"/>
            <a:r>
              <a:rPr lang="ru-RU" u="sng" dirty="0">
                <a:hlinkClick r:id="rId3"/>
              </a:rPr>
              <a:t>https://megabook.ru/</a:t>
            </a:r>
            <a:r>
              <a:rPr lang="ru-RU" dirty="0"/>
              <a:t>  Универсальная энциклопедия Кирилла и </a:t>
            </a:r>
            <a:r>
              <a:rPr lang="ru-RU" dirty="0" err="1"/>
              <a:t>Мефодия</a:t>
            </a:r>
            <a:r>
              <a:rPr lang="ru-RU" dirty="0" smtClean="0"/>
              <a:t>.</a:t>
            </a:r>
          </a:p>
          <a:p>
            <a:pPr fontAlgn="base"/>
            <a:endParaRPr lang="ru-RU" dirty="0"/>
          </a:p>
          <a:p>
            <a:pPr fontAlgn="base"/>
            <a:r>
              <a:rPr lang="ru-RU" dirty="0"/>
              <a:t>Публичная интернет-библиотека. http://www. *****/</a:t>
            </a:r>
            <a:r>
              <a:rPr lang="ru-RU" dirty="0" err="1"/>
              <a:t>main</a:t>
            </a:r>
            <a:r>
              <a:rPr lang="ru-RU" dirty="0"/>
              <a:t>. </a:t>
            </a:r>
            <a:r>
              <a:rPr lang="ru-RU" dirty="0" err="1"/>
              <a:t>asp</a:t>
            </a:r>
            <a:endParaRPr lang="ru-RU" dirty="0"/>
          </a:p>
          <a:p>
            <a:pPr fontAlgn="base"/>
            <a:r>
              <a:rPr lang="ru-RU" dirty="0"/>
              <a:t>Электронная Компьютерная Библиотека. http://listdoc. </a:t>
            </a:r>
            <a:r>
              <a:rPr lang="ru-RU" dirty="0" err="1"/>
              <a:t>ussr</a:t>
            </a:r>
            <a:r>
              <a:rPr lang="ru-RU" dirty="0"/>
              <a:t>. </a:t>
            </a:r>
            <a:r>
              <a:rPr lang="ru-RU" dirty="0" err="1" smtClean="0"/>
              <a:t>To</a:t>
            </a:r>
            <a:endParaRPr lang="ru-RU" dirty="0" smtClean="0"/>
          </a:p>
          <a:p>
            <a:pPr fontAlgn="base"/>
            <a:endParaRPr lang="ru-RU" dirty="0"/>
          </a:p>
          <a:p>
            <a:pPr fontAlgn="base"/>
            <a:r>
              <a:rPr lang="ru-RU" dirty="0"/>
              <a:t>Официальные  сайты федераций конкретного вида  спорта например: баскетбола правила игры изменения когда были или не было.</a:t>
            </a:r>
          </a:p>
        </p:txBody>
      </p:sp>
    </p:spTree>
    <p:extLst>
      <p:ext uri="{BB962C8B-B14F-4D97-AF65-F5344CB8AC3E}">
        <p14:creationId xmlns:p14="http://schemas.microsoft.com/office/powerpoint/2010/main" val="2507174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900igr.net/up/datas/63003/005.jpg"/>
          <p:cNvPicPr/>
          <p:nvPr/>
        </p:nvPicPr>
        <p:blipFill>
          <a:blip r:embed="rId2">
            <a:extLst>
              <a:ext uri="{28A0092B-C50C-407E-A947-70E740481C1C}">
                <a14:useLocalDpi xmlns:a14="http://schemas.microsoft.com/office/drawing/2010/main" val="0"/>
              </a:ext>
            </a:extLst>
          </a:blip>
          <a:srcRect/>
          <a:stretch>
            <a:fillRect/>
          </a:stretch>
        </p:blipFill>
        <p:spPr bwMode="auto">
          <a:xfrm>
            <a:off x="755576" y="620688"/>
            <a:ext cx="7776863" cy="5544616"/>
          </a:xfrm>
          <a:prstGeom prst="rect">
            <a:avLst/>
          </a:prstGeom>
          <a:noFill/>
          <a:ln>
            <a:noFill/>
          </a:ln>
        </p:spPr>
      </p:pic>
    </p:spTree>
    <p:extLst>
      <p:ext uri="{BB962C8B-B14F-4D97-AF65-F5344CB8AC3E}">
        <p14:creationId xmlns:p14="http://schemas.microsoft.com/office/powerpoint/2010/main" val="337578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836712"/>
            <a:ext cx="7272808" cy="3631763"/>
          </a:xfrm>
          <a:prstGeom prst="rect">
            <a:avLst/>
          </a:prstGeom>
        </p:spPr>
        <p:txBody>
          <a:bodyPr wrap="square">
            <a:spAutoFit/>
          </a:bodyPr>
          <a:lstStyle/>
          <a:p>
            <a:pPr algn="just" fontAlgn="base">
              <a:lnSpc>
                <a:spcPts val="2250"/>
              </a:lnSpc>
              <a:spcAft>
                <a:spcPts val="0"/>
              </a:spcAft>
            </a:pPr>
            <a:r>
              <a:rPr lang="ru-RU" dirty="0">
                <a:solidFill>
                  <a:srgbClr val="000000"/>
                </a:solidFill>
                <a:latin typeface="Times New Roman"/>
                <a:ea typeface="Times New Roman"/>
                <a:cs typeface="Times New Roman"/>
              </a:rPr>
              <a:t>Что делает ученик? </a:t>
            </a:r>
          </a:p>
          <a:p>
            <a:pPr algn="just" fontAlgn="base">
              <a:lnSpc>
                <a:spcPts val="2250"/>
              </a:lnSpc>
              <a:spcAft>
                <a:spcPts val="0"/>
              </a:spcAft>
            </a:pPr>
            <a:r>
              <a:rPr lang="ru-RU" dirty="0">
                <a:solidFill>
                  <a:srgbClr val="000000"/>
                </a:solidFill>
                <a:latin typeface="Times New Roman"/>
                <a:ea typeface="Times New Roman"/>
                <a:cs typeface="Times New Roman"/>
              </a:rPr>
              <a:t>Ученик формирует  задачи </a:t>
            </a:r>
          </a:p>
          <a:p>
            <a:pPr algn="just" fontAlgn="base">
              <a:lnSpc>
                <a:spcPts val="2250"/>
              </a:lnSpc>
              <a:spcAft>
                <a:spcPts val="0"/>
              </a:spcAft>
            </a:pPr>
            <a:r>
              <a:rPr lang="ru-RU" dirty="0">
                <a:solidFill>
                  <a:srgbClr val="000000"/>
                </a:solidFill>
                <a:latin typeface="Times New Roman"/>
                <a:ea typeface="Times New Roman"/>
                <a:cs typeface="Times New Roman"/>
              </a:rPr>
              <a:t>Задача исследования - это выбор путей и средств для достижения цели в соответствии с выдвинутой </a:t>
            </a:r>
            <a:r>
              <a:rPr lang="ru-RU" dirty="0" smtClean="0">
                <a:solidFill>
                  <a:srgbClr val="000000"/>
                </a:solidFill>
                <a:latin typeface="Times New Roman"/>
                <a:ea typeface="Times New Roman"/>
                <a:cs typeface="Times New Roman"/>
              </a:rPr>
              <a:t>гипотезой</a:t>
            </a:r>
            <a:r>
              <a:rPr lang="ru-RU" dirty="0">
                <a:solidFill>
                  <a:srgbClr val="000000"/>
                </a:solidFill>
                <a:latin typeface="Times New Roman"/>
                <a:ea typeface="Times New Roman"/>
                <a:cs typeface="Times New Roman"/>
              </a:rPr>
              <a:t> </a:t>
            </a:r>
            <a:r>
              <a:rPr lang="ru-RU" dirty="0" smtClean="0">
                <a:solidFill>
                  <a:srgbClr val="000000"/>
                </a:solidFill>
                <a:latin typeface="Times New Roman"/>
                <a:ea typeface="Times New Roman"/>
                <a:cs typeface="Times New Roman"/>
              </a:rPr>
              <a:t>(проблемой).</a:t>
            </a:r>
          </a:p>
          <a:p>
            <a:pPr algn="just" fontAlgn="base">
              <a:lnSpc>
                <a:spcPts val="2250"/>
              </a:lnSpc>
              <a:spcAft>
                <a:spcPts val="0"/>
              </a:spcAft>
            </a:pPr>
            <a:endParaRPr lang="ru-RU" dirty="0" smtClean="0">
              <a:solidFill>
                <a:srgbClr val="000000"/>
              </a:solidFill>
              <a:latin typeface="Times New Roman"/>
              <a:ea typeface="Times New Roman"/>
              <a:cs typeface="Times New Roman"/>
            </a:endParaRPr>
          </a:p>
          <a:p>
            <a:pPr algn="just" fontAlgn="base">
              <a:lnSpc>
                <a:spcPts val="2250"/>
              </a:lnSpc>
              <a:spcAft>
                <a:spcPts val="0"/>
              </a:spcAft>
            </a:pPr>
            <a:r>
              <a:rPr lang="ru-RU" dirty="0" smtClean="0">
                <a:solidFill>
                  <a:srgbClr val="000000"/>
                </a:solidFill>
                <a:latin typeface="Times New Roman"/>
                <a:ea typeface="Times New Roman"/>
                <a:cs typeface="Times New Roman"/>
              </a:rPr>
              <a:t>Задачи </a:t>
            </a:r>
            <a:r>
              <a:rPr lang="ru-RU" dirty="0">
                <a:solidFill>
                  <a:srgbClr val="000000"/>
                </a:solidFill>
                <a:latin typeface="Times New Roman"/>
                <a:ea typeface="Times New Roman"/>
                <a:cs typeface="Times New Roman"/>
              </a:rPr>
              <a:t>исследования обычно начинаются с таких глаголов, как:</a:t>
            </a:r>
            <a:endParaRPr lang="ru-RU" sz="1600" dirty="0">
              <a:latin typeface="Calibri"/>
              <a:ea typeface="Calibri"/>
              <a:cs typeface="Times New Roman"/>
            </a:endParaRPr>
          </a:p>
          <a:p>
            <a:pPr algn="just" fontAlgn="base">
              <a:lnSpc>
                <a:spcPts val="2250"/>
              </a:lnSpc>
              <a:spcAft>
                <a:spcPts val="0"/>
              </a:spcAft>
            </a:pPr>
            <a:r>
              <a:rPr lang="ru-RU" dirty="0">
                <a:solidFill>
                  <a:srgbClr val="000000"/>
                </a:solidFill>
                <a:latin typeface="Times New Roman"/>
                <a:ea typeface="Times New Roman"/>
                <a:cs typeface="Times New Roman"/>
              </a:rPr>
              <a:t>•	выяснить...;</a:t>
            </a:r>
            <a:endParaRPr lang="ru-RU" sz="1600" dirty="0">
              <a:latin typeface="Calibri"/>
              <a:ea typeface="Calibri"/>
              <a:cs typeface="Times New Roman"/>
            </a:endParaRPr>
          </a:p>
          <a:p>
            <a:pPr algn="just" fontAlgn="base">
              <a:lnSpc>
                <a:spcPts val="2250"/>
              </a:lnSpc>
              <a:spcAft>
                <a:spcPts val="0"/>
              </a:spcAft>
            </a:pPr>
            <a:r>
              <a:rPr lang="ru-RU" dirty="0">
                <a:solidFill>
                  <a:srgbClr val="000000"/>
                </a:solidFill>
                <a:latin typeface="Times New Roman"/>
                <a:ea typeface="Times New Roman"/>
                <a:cs typeface="Times New Roman"/>
              </a:rPr>
              <a:t>•	изучить...;</a:t>
            </a:r>
            <a:endParaRPr lang="ru-RU" sz="1600" dirty="0">
              <a:latin typeface="Calibri"/>
              <a:ea typeface="Calibri"/>
              <a:cs typeface="Times New Roman"/>
            </a:endParaRPr>
          </a:p>
          <a:p>
            <a:pPr algn="just" fontAlgn="base">
              <a:lnSpc>
                <a:spcPts val="2250"/>
              </a:lnSpc>
              <a:spcAft>
                <a:spcPts val="0"/>
              </a:spcAft>
            </a:pPr>
            <a:r>
              <a:rPr lang="ru-RU" dirty="0">
                <a:solidFill>
                  <a:srgbClr val="000000"/>
                </a:solidFill>
                <a:latin typeface="Times New Roman"/>
                <a:ea typeface="Times New Roman"/>
                <a:cs typeface="Times New Roman"/>
              </a:rPr>
              <a:t>•	провести...;</a:t>
            </a:r>
            <a:endParaRPr lang="ru-RU" sz="1600" dirty="0">
              <a:latin typeface="Calibri"/>
              <a:ea typeface="Calibri"/>
              <a:cs typeface="Times New Roman"/>
            </a:endParaRPr>
          </a:p>
          <a:p>
            <a:pPr algn="just" fontAlgn="base">
              <a:lnSpc>
                <a:spcPts val="2250"/>
              </a:lnSpc>
              <a:spcAft>
                <a:spcPts val="0"/>
              </a:spcAft>
            </a:pPr>
            <a:r>
              <a:rPr lang="ru-RU" dirty="0">
                <a:solidFill>
                  <a:srgbClr val="000000"/>
                </a:solidFill>
                <a:latin typeface="Times New Roman"/>
                <a:ea typeface="Times New Roman"/>
                <a:cs typeface="Times New Roman"/>
              </a:rPr>
              <a:t>•	рассмотреть...;</a:t>
            </a:r>
            <a:endParaRPr lang="ru-RU" sz="1600" dirty="0">
              <a:latin typeface="Calibri"/>
              <a:ea typeface="Calibri"/>
              <a:cs typeface="Times New Roman"/>
            </a:endParaRPr>
          </a:p>
          <a:p>
            <a:pPr algn="just" fontAlgn="base">
              <a:lnSpc>
                <a:spcPts val="2250"/>
              </a:lnSpc>
              <a:spcAft>
                <a:spcPts val="0"/>
              </a:spcAft>
            </a:pPr>
            <a:r>
              <a:rPr lang="ru-RU" dirty="0">
                <a:solidFill>
                  <a:srgbClr val="000000"/>
                </a:solidFill>
                <a:latin typeface="Times New Roman"/>
                <a:ea typeface="Times New Roman"/>
                <a:cs typeface="Times New Roman"/>
              </a:rPr>
              <a:t>•	найти...;</a:t>
            </a:r>
            <a:endParaRPr lang="ru-RU" sz="1600" dirty="0">
              <a:latin typeface="Calibri"/>
              <a:ea typeface="Calibri"/>
              <a:cs typeface="Times New Roman"/>
            </a:endParaRPr>
          </a:p>
          <a:p>
            <a:pPr algn="just" fontAlgn="base">
              <a:lnSpc>
                <a:spcPts val="2250"/>
              </a:lnSpc>
              <a:spcAft>
                <a:spcPts val="0"/>
              </a:spcAft>
            </a:pPr>
            <a:r>
              <a:rPr lang="ru-RU" dirty="0">
                <a:solidFill>
                  <a:srgbClr val="000000"/>
                </a:solidFill>
                <a:latin typeface="Times New Roman"/>
                <a:ea typeface="Times New Roman"/>
                <a:cs typeface="Times New Roman"/>
              </a:rPr>
              <a:t>•	описать...</a:t>
            </a:r>
            <a:endParaRPr lang="ru-RU" sz="1600" dirty="0">
              <a:effectLst/>
              <a:latin typeface="Calibri"/>
              <a:ea typeface="Calibri"/>
              <a:cs typeface="Times New Roman"/>
            </a:endParaRPr>
          </a:p>
        </p:txBody>
      </p:sp>
    </p:spTree>
    <p:extLst>
      <p:ext uri="{BB962C8B-B14F-4D97-AF65-F5344CB8AC3E}">
        <p14:creationId xmlns:p14="http://schemas.microsoft.com/office/powerpoint/2010/main" val="2744847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908720"/>
            <a:ext cx="7200800" cy="3000821"/>
          </a:xfrm>
          <a:prstGeom prst="rect">
            <a:avLst/>
          </a:prstGeom>
        </p:spPr>
        <p:txBody>
          <a:bodyPr wrap="square">
            <a:spAutoFit/>
          </a:bodyPr>
          <a:lstStyle/>
          <a:p>
            <a:pPr>
              <a:lnSpc>
                <a:spcPct val="150000"/>
              </a:lnSpc>
              <a:spcAft>
                <a:spcPts val="0"/>
              </a:spcAft>
            </a:pPr>
            <a:r>
              <a:rPr lang="ru-RU" dirty="0">
                <a:solidFill>
                  <a:srgbClr val="000000"/>
                </a:solidFill>
                <a:latin typeface="Times New Roman"/>
                <a:ea typeface="Times New Roman"/>
                <a:cs typeface="Times New Roman"/>
              </a:rPr>
              <a:t>Роль ученика при выполнении проекта изменяется в зависимости от этапов работы. Но на всех этапах он:</a:t>
            </a:r>
            <a:endParaRPr lang="ru-RU" sz="1600" dirty="0">
              <a:latin typeface="Calibri"/>
              <a:ea typeface="Calibri"/>
              <a:cs typeface="Times New Roman"/>
            </a:endParaRPr>
          </a:p>
          <a:p>
            <a:pPr>
              <a:lnSpc>
                <a:spcPct val="150000"/>
              </a:lnSpc>
              <a:spcAft>
                <a:spcPts val="0"/>
              </a:spcAft>
            </a:pPr>
            <a:r>
              <a:rPr lang="ru-RU" dirty="0">
                <a:solidFill>
                  <a:srgbClr val="000000"/>
                </a:solidFill>
                <a:latin typeface="Times New Roman"/>
                <a:ea typeface="Times New Roman"/>
                <a:cs typeface="Times New Roman"/>
              </a:rPr>
              <a:t>-  </a:t>
            </a:r>
            <a:r>
              <a:rPr lang="ru-RU" i="1" dirty="0">
                <a:solidFill>
                  <a:srgbClr val="000000"/>
                </a:solidFill>
                <a:latin typeface="Times New Roman"/>
                <a:ea typeface="Times New Roman"/>
                <a:cs typeface="Times New Roman"/>
              </a:rPr>
              <a:t>выбирает  (принимает решения).</a:t>
            </a:r>
            <a:endParaRPr lang="ru-RU" sz="1600" dirty="0">
              <a:latin typeface="Calibri"/>
              <a:ea typeface="Calibri"/>
              <a:cs typeface="Times New Roman"/>
            </a:endParaRPr>
          </a:p>
          <a:p>
            <a:pPr>
              <a:lnSpc>
                <a:spcPct val="150000"/>
              </a:lnSpc>
              <a:spcAft>
                <a:spcPts val="0"/>
              </a:spcAft>
            </a:pPr>
            <a:r>
              <a:rPr lang="ru-RU" sz="1400" dirty="0">
                <a:solidFill>
                  <a:srgbClr val="000000"/>
                </a:solidFill>
                <a:latin typeface="Arial"/>
                <a:ea typeface="Times New Roman"/>
                <a:cs typeface="Times New Roman"/>
              </a:rPr>
              <a:t> </a:t>
            </a:r>
            <a:r>
              <a:rPr lang="ru-RU" dirty="0">
                <a:solidFill>
                  <a:srgbClr val="000000"/>
                </a:solidFill>
                <a:latin typeface="Times New Roman"/>
                <a:ea typeface="Times New Roman"/>
                <a:cs typeface="Times New Roman"/>
              </a:rPr>
              <a:t>Следует помнить, что право выбора,  предоставляемое ученику, является  не только фактором мотивации, формируя чувство причастности. Выбор должен закрепиться в сознании ученика как процесс принятия на себя ответственности;</a:t>
            </a:r>
            <a:endParaRPr lang="ru-RU" sz="1600" dirty="0">
              <a:effectLst/>
              <a:latin typeface="Calibri"/>
              <a:ea typeface="Calibri"/>
              <a:cs typeface="Times New Roman"/>
            </a:endParaRPr>
          </a:p>
        </p:txBody>
      </p:sp>
    </p:spTree>
    <p:extLst>
      <p:ext uri="{BB962C8B-B14F-4D97-AF65-F5344CB8AC3E}">
        <p14:creationId xmlns:p14="http://schemas.microsoft.com/office/powerpoint/2010/main" val="3904147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760595"/>
            <a:ext cx="7776864" cy="2585323"/>
          </a:xfrm>
          <a:prstGeom prst="rect">
            <a:avLst/>
          </a:prstGeom>
        </p:spPr>
        <p:txBody>
          <a:bodyPr wrap="square">
            <a:spAutoFit/>
          </a:bodyPr>
          <a:lstStyle/>
          <a:p>
            <a:pPr algn="just" fontAlgn="base">
              <a:lnSpc>
                <a:spcPct val="150000"/>
              </a:lnSpc>
              <a:spcAft>
                <a:spcPts val="0"/>
              </a:spcAft>
            </a:pPr>
            <a:r>
              <a:rPr lang="ru-RU" dirty="0">
                <a:solidFill>
                  <a:srgbClr val="000000"/>
                </a:solidFill>
                <a:latin typeface="Times New Roman"/>
                <a:ea typeface="Times New Roman"/>
                <a:cs typeface="Times New Roman"/>
              </a:rPr>
              <a:t>Роль учителя.   Преподавателю нужно продумать все возможные варианты существующих проблем, которые необходимо исследовать в рамках данной намеченной тематики. Сами проблемы высказываются учащимися с подачи преподавателя (наводящие вопросы, ситуации, способствующие определению проблем, видеоряд с той же целью, т.д.). Здесь также уместна «мозговая атака» с её последующим коллективной дискуссией.</a:t>
            </a:r>
            <a:endParaRPr lang="ru-RU" sz="1600" dirty="0">
              <a:effectLst/>
              <a:latin typeface="Calibri"/>
              <a:ea typeface="Calibri"/>
              <a:cs typeface="Times New Roman"/>
            </a:endParaRPr>
          </a:p>
        </p:txBody>
      </p:sp>
    </p:spTree>
    <p:extLst>
      <p:ext uri="{BB962C8B-B14F-4D97-AF65-F5344CB8AC3E}">
        <p14:creationId xmlns:p14="http://schemas.microsoft.com/office/powerpoint/2010/main" val="638385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5"/>
            <a:ext cx="8064896" cy="284693"/>
          </a:xfrm>
          <a:prstGeom prst="rect">
            <a:avLst/>
          </a:prstGeom>
        </p:spPr>
        <p:txBody>
          <a:bodyPr wrap="square">
            <a:spAutoFit/>
          </a:bodyPr>
          <a:lstStyle/>
          <a:p>
            <a:pPr>
              <a:lnSpc>
                <a:spcPts val="1470"/>
              </a:lnSpc>
              <a:spcAft>
                <a:spcPts val="0"/>
              </a:spcAft>
            </a:pPr>
            <a:r>
              <a:rPr lang="ru-RU" dirty="0">
                <a:solidFill>
                  <a:srgbClr val="000000"/>
                </a:solidFill>
                <a:latin typeface="Times New Roman"/>
                <a:ea typeface="Times New Roman"/>
              </a:rPr>
              <a:t>На этапе планирования  учитель помогает в анализе и синтезе. Наблюдает.</a:t>
            </a:r>
            <a:endParaRPr lang="ru-RU" sz="1600" dirty="0">
              <a:effectLst/>
              <a:latin typeface="Times New Roman"/>
              <a:ea typeface="Times New Roman"/>
            </a:endParaRPr>
          </a:p>
        </p:txBody>
      </p:sp>
      <p:pic>
        <p:nvPicPr>
          <p:cNvPr id="3" name="Рисунок 2" descr="https://cloud.prezentacii.org/18/12/82525/images/screen2.jpg"/>
          <p:cNvPicPr/>
          <p:nvPr/>
        </p:nvPicPr>
        <p:blipFill>
          <a:blip r:embed="rId2">
            <a:extLst>
              <a:ext uri="{28A0092B-C50C-407E-A947-70E740481C1C}">
                <a14:useLocalDpi xmlns:a14="http://schemas.microsoft.com/office/drawing/2010/main" val="0"/>
              </a:ext>
            </a:extLst>
          </a:blip>
          <a:srcRect/>
          <a:stretch>
            <a:fillRect/>
          </a:stretch>
        </p:blipFill>
        <p:spPr bwMode="auto">
          <a:xfrm>
            <a:off x="683568" y="1196752"/>
            <a:ext cx="7200800" cy="4896544"/>
          </a:xfrm>
          <a:prstGeom prst="rect">
            <a:avLst/>
          </a:prstGeom>
          <a:noFill/>
          <a:ln>
            <a:noFill/>
          </a:ln>
        </p:spPr>
      </p:pic>
    </p:spTree>
    <p:extLst>
      <p:ext uri="{BB962C8B-B14F-4D97-AF65-F5344CB8AC3E}">
        <p14:creationId xmlns:p14="http://schemas.microsoft.com/office/powerpoint/2010/main" val="1810057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25</TotalTime>
  <Words>356</Words>
  <Application>Microsoft Office PowerPoint</Application>
  <PresentationFormat>Экран (4:3)</PresentationFormat>
  <Paragraphs>50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Воздушный поток</vt:lpstr>
      <vt:lpstr>Определение источников информации на этапе планирования проектной деятельности</vt:lpstr>
      <vt:lpstr>Презентация PowerPoint</vt:lpstr>
      <vt:lpstr>Пути   поиска информации: ·  изучение библиотечных фондов. Работа в архивах  ·  с помощью поисковых систем в Интернете. ·  коммуникативный - возможность получить необходимую консультацию от любого компетентного человека: библиографа, у преподавателя, наконец, можно попросить об этом студентов. Научный руководитель может попросить совета у научных консультантов, на которой предполагается представлять проектные работы учеников.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Определение источников информации на этапе планирования проектной деятельности</dc:title>
  <dc:creator>ПользовательПК</dc:creator>
  <cp:lastModifiedBy>user</cp:lastModifiedBy>
  <cp:revision>3</cp:revision>
  <dcterms:created xsi:type="dcterms:W3CDTF">2020-11-03T06:12:12Z</dcterms:created>
  <dcterms:modified xsi:type="dcterms:W3CDTF">2020-11-05T04:04:10Z</dcterms:modified>
</cp:coreProperties>
</file>