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350"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05.11.2020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05.11.2020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05.11.2020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05.11.2020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05.11.2020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05.11.2020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05.11.2020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05.11.2020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05.11.2020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05.11.2020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05.11.2020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05.11.2020</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717032"/>
            <a:ext cx="7772400" cy="1584176"/>
          </a:xfrm>
        </p:spPr>
        <p:txBody>
          <a:bodyPr>
            <a:normAutofit fontScale="90000"/>
          </a:bodyPr>
          <a:lstStyle/>
          <a:p>
            <a:r>
              <a:rPr lang="ru-RU" dirty="0" smtClean="0"/>
              <a:t/>
            </a:r>
            <a:br>
              <a:rPr lang="ru-RU" dirty="0" smtClean="0"/>
            </a:br>
            <a:r>
              <a:rPr lang="ru-RU" dirty="0"/>
              <a:t/>
            </a:r>
            <a:br>
              <a:rPr lang="ru-RU" dirty="0"/>
            </a:br>
            <a:r>
              <a:rPr lang="ru-RU" sz="4000" dirty="0" smtClean="0"/>
              <a:t>Программа и план исследования</a:t>
            </a:r>
            <a:br>
              <a:rPr lang="ru-RU" sz="4000" dirty="0" smtClean="0"/>
            </a:br>
            <a:r>
              <a:rPr lang="ru-RU" sz="4000" dirty="0" smtClean="0"/>
              <a:t>Системный </a:t>
            </a:r>
            <a:r>
              <a:rPr lang="ru-RU" sz="4000" dirty="0"/>
              <a:t>подход </a:t>
            </a:r>
            <a:r>
              <a:rPr lang="ru-RU" sz="4000" dirty="0" smtClean="0"/>
              <a:t>к планированию </a:t>
            </a:r>
            <a:endParaRPr lang="ru-RU" sz="4000" dirty="0"/>
          </a:p>
        </p:txBody>
      </p:sp>
      <p:sp>
        <p:nvSpPr>
          <p:cNvPr id="3" name="Подзаголовок 2"/>
          <p:cNvSpPr>
            <a:spLocks noGrp="1"/>
          </p:cNvSpPr>
          <p:nvPr>
            <p:ph type="subTitle" idx="1"/>
          </p:nvPr>
        </p:nvSpPr>
        <p:spPr>
          <a:xfrm>
            <a:off x="1371600" y="764705"/>
            <a:ext cx="6400800" cy="1152128"/>
          </a:xfrm>
        </p:spPr>
        <p:txBody>
          <a:bodyPr>
            <a:noAutofit/>
          </a:bodyPr>
          <a:lstStyle/>
          <a:p>
            <a:r>
              <a:rPr lang="ru-RU" sz="4000" dirty="0" smtClean="0"/>
              <a:t>Дистанционная работа на этапе исследования в проектной деятельности</a:t>
            </a:r>
            <a:endParaRPr lang="ru-RU" sz="4000" dirty="0"/>
          </a:p>
        </p:txBody>
      </p:sp>
    </p:spTree>
    <p:extLst>
      <p:ext uri="{BB962C8B-B14F-4D97-AF65-F5344CB8AC3E}">
        <p14:creationId xmlns:p14="http://schemas.microsoft.com/office/powerpoint/2010/main" val="23092019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20000"/>
          </a:bodyPr>
          <a:lstStyle/>
          <a:p>
            <a:r>
              <a:rPr lang="ru-RU" dirty="0"/>
              <a:t>В этом случае составляется гибкий план исследований, учитывающий его алгоритм, в </a:t>
            </a:r>
            <a:r>
              <a:rPr lang="ru-RU" dirty="0" smtClean="0"/>
              <a:t>котором </a:t>
            </a:r>
            <a:r>
              <a:rPr lang="ru-RU" dirty="0"/>
              <a:t>указываются не жесткие, а нормативные величины сроков выполнения различных работ, имеются дополнительные пункты согласования и оценки результатов.</a:t>
            </a:r>
          </a:p>
          <a:p>
            <a:endParaRPr lang="ru-RU" dirty="0"/>
          </a:p>
          <a:p>
            <a:r>
              <a:rPr lang="ru-RU" dirty="0"/>
              <a:t>В реальной практике проведению исследования не всегда предшествуют разделенные процедуры составления программы, алгоритма и плана исследования, хотя это очень полезно для обеспечения эффективности исследования и страховки его успеха.</a:t>
            </a:r>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20113799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ru-RU" dirty="0"/>
              <a:t>Основные принципы планирования исследования </a:t>
            </a:r>
            <a:r>
              <a:rPr lang="ru-RU" dirty="0" smtClean="0"/>
              <a:t>:</a:t>
            </a:r>
          </a:p>
          <a:p>
            <a:endParaRPr lang="ru-RU" dirty="0"/>
          </a:p>
          <a:p>
            <a:endParaRPr lang="ru-RU" dirty="0"/>
          </a:p>
        </p:txBody>
      </p:sp>
      <p:sp>
        <p:nvSpPr>
          <p:cNvPr id="3" name="Заголовок 2"/>
          <p:cNvSpPr>
            <a:spLocks noGrp="1"/>
          </p:cNvSpPr>
          <p:nvPr>
            <p:ph type="title"/>
          </p:nvPr>
        </p:nvSpPr>
        <p:spPr/>
        <p:txBody>
          <a:bodyPr/>
          <a:lstStyle/>
          <a:p>
            <a:endParaRPr lang="ru-RU"/>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6012" y="3429000"/>
            <a:ext cx="4371975"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313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99592" y="2675466"/>
            <a:ext cx="7380808" cy="3705861"/>
          </a:xfrm>
        </p:spPr>
        <p:txBody>
          <a:bodyPr>
            <a:normAutofit fontScale="25000" lnSpcReduction="20000"/>
          </a:bodyPr>
          <a:lstStyle/>
          <a:p>
            <a:r>
              <a:rPr lang="ru-RU" sz="7200" dirty="0"/>
              <a:t>1. Принцип конкретности формулирования заданий. План должен состоять из заданий, которые необходимо формулировать предельно конкретно и ясно. </a:t>
            </a:r>
          </a:p>
          <a:p>
            <a:r>
              <a:rPr lang="ru-RU" sz="7200" dirty="0"/>
              <a:t>2. Принцип организационной значимости. План должен соответствовать существующей организации деятельности исследовательских групп или вносить заранее разработанные новые организационные формы, необходимые для успешного его выполнения.</a:t>
            </a:r>
          </a:p>
          <a:p>
            <a:r>
              <a:rPr lang="ru-RU" sz="7200" dirty="0"/>
              <a:t>3. Принцип соизмеренной и рассчитанной трудоемкости. Исследование – это </a:t>
            </a:r>
            <a:r>
              <a:rPr lang="ru-RU" sz="7200" dirty="0" smtClean="0"/>
              <a:t>работа, </a:t>
            </a:r>
            <a:r>
              <a:rPr lang="ru-RU" sz="7200" dirty="0"/>
              <a:t>которая может быть выполнена успешно, только когда задания соответствуют определенной трудоемкости их выполнения.</a:t>
            </a:r>
          </a:p>
          <a:p>
            <a:r>
              <a:rPr lang="ru-RU" sz="7200" dirty="0"/>
              <a:t>4. Принцип интеграции деятельности. План должен учитывать необходимость взаимодействия различных исполнителей и подразделений, стать фактором объединения их </a:t>
            </a:r>
            <a:r>
              <a:rPr lang="ru-RU" sz="7200" dirty="0" smtClean="0"/>
              <a:t>работы.</a:t>
            </a:r>
            <a:endParaRPr lang="ru-RU" sz="7200" dirty="0"/>
          </a:p>
          <a:p>
            <a:endParaRPr lang="ru-RU" sz="5000" dirty="0"/>
          </a:p>
        </p:txBody>
      </p:sp>
      <p:sp>
        <p:nvSpPr>
          <p:cNvPr id="3" name="Заголовок 2"/>
          <p:cNvSpPr>
            <a:spLocks noGrp="1"/>
          </p:cNvSpPr>
          <p:nvPr>
            <p:ph type="title"/>
          </p:nvPr>
        </p:nvSpPr>
        <p:spPr/>
        <p:txBody>
          <a:bodyPr/>
          <a:lstStyle/>
          <a:p>
            <a:r>
              <a:rPr lang="ru-RU" dirty="0" smtClean="0"/>
              <a:t>Принципы планирования</a:t>
            </a:r>
            <a:endParaRPr lang="ru-RU" dirty="0"/>
          </a:p>
        </p:txBody>
      </p:sp>
    </p:spTree>
    <p:extLst>
      <p:ext uri="{BB962C8B-B14F-4D97-AF65-F5344CB8AC3E}">
        <p14:creationId xmlns:p14="http://schemas.microsoft.com/office/powerpoint/2010/main" val="1434407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27585" y="1844824"/>
            <a:ext cx="7452816" cy="4281339"/>
          </a:xfrm>
        </p:spPr>
        <p:txBody>
          <a:bodyPr>
            <a:normAutofit fontScale="25000" lnSpcReduction="20000"/>
          </a:bodyPr>
          <a:lstStyle/>
          <a:p>
            <a:r>
              <a:rPr lang="ru-RU" dirty="0" smtClean="0"/>
              <a:t>5</a:t>
            </a:r>
            <a:r>
              <a:rPr lang="ru-RU" sz="7200" dirty="0" smtClean="0"/>
              <a:t>. </a:t>
            </a:r>
            <a:r>
              <a:rPr lang="ru-RU" sz="7200" dirty="0"/>
              <a:t>Принцип контролируемости. Все задания, показатели плана должны отвечать потребностям контроля его исполнения, и система контроля должна быть заложена в план</a:t>
            </a:r>
            <a:r>
              <a:rPr lang="ru-RU" sz="7200" dirty="0" smtClean="0"/>
              <a:t>.</a:t>
            </a:r>
            <a:endParaRPr lang="ru-RU" sz="7200" dirty="0"/>
          </a:p>
          <a:p>
            <a:r>
              <a:rPr lang="ru-RU" sz="7200" dirty="0" smtClean="0"/>
              <a:t>6</a:t>
            </a:r>
            <a:r>
              <a:rPr lang="ru-RU" sz="7200" dirty="0"/>
              <a:t>. Принцип ответственности. Как правило, план включает в себя перечень ответственных </a:t>
            </a:r>
            <a:r>
              <a:rPr lang="ru-RU" sz="7200" dirty="0" smtClean="0"/>
              <a:t>лиц. </a:t>
            </a:r>
            <a:r>
              <a:rPr lang="ru-RU" sz="7200" dirty="0"/>
              <a:t>В плане не должно быть заданий, не имеющих адреса и исполнителя.</a:t>
            </a:r>
          </a:p>
          <a:p>
            <a:r>
              <a:rPr lang="ru-RU" sz="7200" dirty="0" smtClean="0"/>
              <a:t>7</a:t>
            </a:r>
            <a:r>
              <a:rPr lang="ru-RU" sz="7200" dirty="0"/>
              <a:t>. Принцип реальности. План не может содержать заданий, вероятность исполнения которых мала. Реальность выполнения заданий плана должна оцениваться наличием ресурсов, расчетами времени, квалификацией исследователей, использованием опыта аналогичных работ, возможностями организации деятельности, наличием соответствующей техники и пр.</a:t>
            </a:r>
          </a:p>
          <a:p>
            <a:r>
              <a:rPr lang="ru-RU" sz="7200" dirty="0" smtClean="0"/>
              <a:t>8</a:t>
            </a:r>
            <a:r>
              <a:rPr lang="ru-RU" sz="7200" dirty="0"/>
              <a:t>. Принцип </a:t>
            </a:r>
            <a:r>
              <a:rPr lang="ru-RU" sz="7200" dirty="0" err="1"/>
              <a:t>временно́й</a:t>
            </a:r>
            <a:r>
              <a:rPr lang="ru-RU" sz="7200" dirty="0"/>
              <a:t> определенности является необходимым правилом разработки и реализации планов. Он требует расчета и установления времени исследований, обеспечения экономии времени, своевременности проведения различных этапов исследований.</a:t>
            </a:r>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2908858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755576" y="2564904"/>
            <a:ext cx="7408333" cy="3450696"/>
          </a:xfrm>
        </p:spPr>
        <p:txBody>
          <a:bodyPr>
            <a:normAutofit fontScale="92500" lnSpcReduction="10000"/>
          </a:bodyPr>
          <a:lstStyle/>
          <a:p>
            <a:pPr marL="0" lvl="0" indent="0" algn="just">
              <a:buClr>
                <a:srgbClr val="31B6FD"/>
              </a:buClr>
              <a:buNone/>
            </a:pPr>
            <a:r>
              <a:rPr lang="ru-RU" sz="2200" dirty="0" smtClean="0">
                <a:solidFill>
                  <a:srgbClr val="073E87"/>
                </a:solidFill>
              </a:rPr>
              <a:t>Работа </a:t>
            </a:r>
            <a:r>
              <a:rPr lang="ru-RU" sz="2200" dirty="0">
                <a:solidFill>
                  <a:srgbClr val="073E87"/>
                </a:solidFill>
              </a:rPr>
              <a:t>со сложными исследовательскими задачами предполагает использование не только различных методов, но и различных стратегий научного поиска. Важнейшим из них, играющим роль общенаучной методологической </a:t>
            </a:r>
            <a:r>
              <a:rPr lang="ru-RU" sz="2200" b="1" dirty="0">
                <a:solidFill>
                  <a:srgbClr val="073E87"/>
                </a:solidFill>
              </a:rPr>
              <a:t>программы научного познания, является системный подход. </a:t>
            </a:r>
            <a:r>
              <a:rPr lang="ru-RU" sz="2200" dirty="0">
                <a:solidFill>
                  <a:srgbClr val="073E87"/>
                </a:solidFill>
              </a:rPr>
              <a:t>Системный подход представляет собой совокупность общенаучных методологических принципов, в основе которых лежит рассмотрение объектов как систем. Система – совокупность элементов, находящихся в отношениях и связях друг с другом, образуя нечто целое.</a:t>
            </a:r>
            <a:br>
              <a:rPr lang="ru-RU" sz="2200" dirty="0">
                <a:solidFill>
                  <a:srgbClr val="073E87"/>
                </a:solidFill>
              </a:rPr>
            </a:br>
            <a:r>
              <a:rPr lang="ru-RU" sz="1900" dirty="0">
                <a:solidFill>
                  <a:srgbClr val="073E87"/>
                </a:solidFill>
              </a:rPr>
              <a:t/>
            </a:r>
            <a:br>
              <a:rPr lang="ru-RU" sz="1900" dirty="0">
                <a:solidFill>
                  <a:srgbClr val="073E87"/>
                </a:solidFill>
              </a:rPr>
            </a:br>
            <a:endParaRPr lang="ru-RU" sz="1900" dirty="0">
              <a:solidFill>
                <a:srgbClr val="073E87"/>
              </a:solidFill>
            </a:endParaRPr>
          </a:p>
          <a:p>
            <a:pPr algn="just"/>
            <a:endParaRPr lang="ru-RU" dirty="0"/>
          </a:p>
        </p:txBody>
      </p:sp>
      <p:sp>
        <p:nvSpPr>
          <p:cNvPr id="3" name="Заголовок 2"/>
          <p:cNvSpPr>
            <a:spLocks noGrp="1"/>
          </p:cNvSpPr>
          <p:nvPr>
            <p:ph type="title"/>
          </p:nvPr>
        </p:nvSpPr>
        <p:spPr/>
        <p:txBody>
          <a:bodyPr>
            <a:normAutofit/>
          </a:bodyPr>
          <a:lstStyle/>
          <a:p>
            <a:r>
              <a:rPr lang="ru-RU" sz="2400" dirty="0">
                <a:solidFill>
                  <a:srgbClr val="073E87"/>
                </a:solidFill>
              </a:rPr>
              <a:t>Системный подход как общенаучная методологическая программа</a:t>
            </a:r>
            <a:endParaRPr lang="ru-RU" sz="2400" dirty="0"/>
          </a:p>
        </p:txBody>
      </p:sp>
    </p:spTree>
    <p:extLst>
      <p:ext uri="{BB962C8B-B14F-4D97-AF65-F5344CB8AC3E}">
        <p14:creationId xmlns:p14="http://schemas.microsoft.com/office/powerpoint/2010/main" val="1126483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pPr marL="0" lvl="0" indent="0">
              <a:buClr>
                <a:srgbClr val="31B6FD"/>
              </a:buClr>
              <a:buNone/>
            </a:pPr>
            <a:r>
              <a:rPr lang="ru-RU" sz="1600" dirty="0" smtClean="0">
                <a:solidFill>
                  <a:srgbClr val="073E87"/>
                </a:solidFill>
              </a:rPr>
              <a:t>Принципы системность:</a:t>
            </a:r>
            <a:endParaRPr lang="ru-RU" sz="1600" dirty="0">
              <a:solidFill>
                <a:srgbClr val="073E87"/>
              </a:solidFill>
            </a:endParaRPr>
          </a:p>
          <a:p>
            <a:pPr lvl="0">
              <a:buClr>
                <a:srgbClr val="31B6FD"/>
              </a:buClr>
            </a:pPr>
            <a:r>
              <a:rPr lang="ru-RU" sz="1600" b="1" dirty="0">
                <a:solidFill>
                  <a:srgbClr val="073E87"/>
                </a:solidFill>
              </a:rPr>
              <a:t> </a:t>
            </a:r>
            <a:r>
              <a:rPr lang="ru-RU" sz="1600" b="1" dirty="0" smtClean="0">
                <a:solidFill>
                  <a:srgbClr val="073E87"/>
                </a:solidFill>
              </a:rPr>
              <a:t>целостность </a:t>
            </a:r>
            <a:r>
              <a:rPr lang="ru-RU" sz="1600" dirty="0">
                <a:solidFill>
                  <a:srgbClr val="073E87"/>
                </a:solidFill>
              </a:rPr>
              <a:t>-  т.е. зависимость каждого элемента, свойства и отношения системы от его места и функций внутри целого;</a:t>
            </a:r>
            <a:br>
              <a:rPr lang="ru-RU" sz="1600" dirty="0">
                <a:solidFill>
                  <a:srgbClr val="073E87"/>
                </a:solidFill>
              </a:rPr>
            </a:br>
            <a:r>
              <a:rPr lang="ru-RU" sz="1600" dirty="0">
                <a:solidFill>
                  <a:srgbClr val="073E87"/>
                </a:solidFill>
              </a:rPr>
              <a:t> </a:t>
            </a:r>
            <a:r>
              <a:rPr lang="ru-RU" sz="1600" b="1" dirty="0" smtClean="0">
                <a:solidFill>
                  <a:srgbClr val="073E87"/>
                </a:solidFill>
              </a:rPr>
              <a:t>структурность- </a:t>
            </a:r>
            <a:r>
              <a:rPr lang="ru-RU" sz="1600" dirty="0">
                <a:solidFill>
                  <a:srgbClr val="073E87"/>
                </a:solidFill>
              </a:rPr>
              <a:t>т.е. возможность описания системы через установление ее структуры.</a:t>
            </a:r>
            <a:br>
              <a:rPr lang="ru-RU" sz="1600" dirty="0">
                <a:solidFill>
                  <a:srgbClr val="073E87"/>
                </a:solidFill>
              </a:rPr>
            </a:br>
            <a:r>
              <a:rPr lang="ru-RU" sz="1600" dirty="0">
                <a:solidFill>
                  <a:srgbClr val="073E87"/>
                </a:solidFill>
              </a:rPr>
              <a:t>взаимозависимости системы и среды- т.е. система формирует и проявляет свои свойства в постоянном взаимодействии со средой</a:t>
            </a:r>
            <a:br>
              <a:rPr lang="ru-RU" sz="1600" dirty="0">
                <a:solidFill>
                  <a:srgbClr val="073E87"/>
                </a:solidFill>
              </a:rPr>
            </a:br>
            <a:r>
              <a:rPr lang="ru-RU" sz="1600" b="1" dirty="0" smtClean="0">
                <a:solidFill>
                  <a:srgbClr val="073E87"/>
                </a:solidFill>
              </a:rPr>
              <a:t>иерархичность-</a:t>
            </a:r>
            <a:r>
              <a:rPr lang="ru-RU" sz="1600" dirty="0" smtClean="0">
                <a:solidFill>
                  <a:srgbClr val="073E87"/>
                </a:solidFill>
              </a:rPr>
              <a:t> </a:t>
            </a:r>
            <a:r>
              <a:rPr lang="ru-RU" sz="1600" dirty="0" err="1">
                <a:solidFill>
                  <a:srgbClr val="073E87"/>
                </a:solidFill>
              </a:rPr>
              <a:t>т.е</a:t>
            </a:r>
            <a:r>
              <a:rPr lang="ru-RU" sz="1600" dirty="0">
                <a:solidFill>
                  <a:srgbClr val="073E87"/>
                </a:solidFill>
              </a:rPr>
              <a:t> каждый элемент системы может рассматриваться как система, а исследуемая в данном случае система является одним из элементов более широкой системы</a:t>
            </a:r>
            <a:br>
              <a:rPr lang="ru-RU" sz="1600" dirty="0">
                <a:solidFill>
                  <a:srgbClr val="073E87"/>
                </a:solidFill>
              </a:rPr>
            </a:br>
            <a:r>
              <a:rPr lang="ru-RU" sz="1600" b="1" dirty="0" smtClean="0">
                <a:solidFill>
                  <a:srgbClr val="073E87"/>
                </a:solidFill>
              </a:rPr>
              <a:t>множественность </a:t>
            </a:r>
            <a:r>
              <a:rPr lang="ru-RU" sz="1600" b="1" dirty="0">
                <a:solidFill>
                  <a:srgbClr val="073E87"/>
                </a:solidFill>
              </a:rPr>
              <a:t>описания каждой системы </a:t>
            </a:r>
            <a:r>
              <a:rPr lang="ru-RU" sz="1600" dirty="0">
                <a:solidFill>
                  <a:srgbClr val="073E87"/>
                </a:solidFill>
              </a:rPr>
              <a:t>- сложность каждой системы   требует построения множества различных моделей, каждая из которых описывает лишь определенный аспект системы</a:t>
            </a:r>
            <a:br>
              <a:rPr lang="ru-RU" sz="1600" dirty="0">
                <a:solidFill>
                  <a:srgbClr val="073E87"/>
                </a:solidFill>
              </a:rPr>
            </a:br>
            <a:endParaRPr lang="ru-RU" dirty="0"/>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2088980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ru-RU" dirty="0"/>
              <a:t>Любое исследование начинается с составления его программы. </a:t>
            </a:r>
            <a:r>
              <a:rPr lang="ru-RU" b="1" dirty="0"/>
              <a:t>Программа исследований</a:t>
            </a:r>
            <a:r>
              <a:rPr lang="ru-RU" dirty="0"/>
              <a:t> – это комплекс положений, определяющих цели и задачи исследования, предмет и условия его проведения, используемые ресурсы, а также предполагаемый результат.</a:t>
            </a:r>
          </a:p>
        </p:txBody>
      </p:sp>
      <p:sp>
        <p:nvSpPr>
          <p:cNvPr id="3" name="Заголовок 2"/>
          <p:cNvSpPr>
            <a:spLocks noGrp="1"/>
          </p:cNvSpPr>
          <p:nvPr>
            <p:ph type="title"/>
          </p:nvPr>
        </p:nvSpPr>
        <p:spPr/>
        <p:txBody>
          <a:bodyPr>
            <a:normAutofit fontScale="90000"/>
          </a:bodyPr>
          <a:lstStyle/>
          <a:p>
            <a:r>
              <a:rPr lang="ru-RU" b="1" dirty="0"/>
              <a:t>Программа и план исследования</a:t>
            </a:r>
            <a:endParaRPr lang="ru-RU" dirty="0"/>
          </a:p>
        </p:txBody>
      </p:sp>
    </p:spTree>
    <p:extLst>
      <p:ext uri="{BB962C8B-B14F-4D97-AF65-F5344CB8AC3E}">
        <p14:creationId xmlns:p14="http://schemas.microsoft.com/office/powerpoint/2010/main" val="739899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ru-RU" dirty="0"/>
              <a:t>Программа содержит всестороннее теоретическое обоснование методологических подходов и методических приемов изучения определенного явления или </a:t>
            </a:r>
            <a:r>
              <a:rPr lang="ru-RU" dirty="0" smtClean="0"/>
              <a:t>процесса. </a:t>
            </a:r>
          </a:p>
          <a:p>
            <a:r>
              <a:rPr lang="ru-RU" i="1" dirty="0" smtClean="0"/>
              <a:t>План </a:t>
            </a:r>
            <a:r>
              <a:rPr lang="ru-RU" i="1" dirty="0"/>
              <a:t>исследования</a:t>
            </a:r>
            <a:r>
              <a:rPr lang="ru-RU" dirty="0"/>
              <a:t> отражает основные процедурные мероприятия, связанные с качественным проведением социологического </a:t>
            </a:r>
            <a:r>
              <a:rPr lang="ru-RU" dirty="0" smtClean="0"/>
              <a:t>исследования. </a:t>
            </a:r>
            <a:endParaRPr lang="ru-RU" dirty="0"/>
          </a:p>
        </p:txBody>
      </p:sp>
      <p:sp>
        <p:nvSpPr>
          <p:cNvPr id="3" name="Заголовок 2"/>
          <p:cNvSpPr>
            <a:spLocks noGrp="1"/>
          </p:cNvSpPr>
          <p:nvPr>
            <p:ph type="title"/>
          </p:nvPr>
        </p:nvSpPr>
        <p:spPr/>
        <p:txBody>
          <a:bodyPr>
            <a:normAutofit fontScale="90000"/>
          </a:bodyPr>
          <a:lstStyle/>
          <a:p>
            <a:r>
              <a:rPr lang="ru-RU" dirty="0"/>
              <a:t/>
            </a:r>
            <a:br>
              <a:rPr lang="ru-RU" dirty="0"/>
            </a:br>
            <a:endParaRPr lang="ru-RU" dirty="0"/>
          </a:p>
        </p:txBody>
      </p:sp>
    </p:spTree>
    <p:extLst>
      <p:ext uri="{BB962C8B-B14F-4D97-AF65-F5344CB8AC3E}">
        <p14:creationId xmlns:p14="http://schemas.microsoft.com/office/powerpoint/2010/main" val="3703820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ru-RU" dirty="0"/>
              <a:t>Программу рассматривают как средство достижения цели, форму ее конкретизации, </a:t>
            </a:r>
            <a:endParaRPr lang="ru-RU" dirty="0" smtClean="0"/>
          </a:p>
          <a:p>
            <a:r>
              <a:rPr lang="ru-RU" dirty="0" smtClean="0"/>
              <a:t>а план – как организующий фактор последовательного движения к цели.</a:t>
            </a:r>
            <a:endParaRPr lang="ru-RU" dirty="0"/>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4213524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10000"/>
          </a:bodyPr>
          <a:lstStyle/>
          <a:p>
            <a:pPr marL="0" indent="0">
              <a:buNone/>
            </a:pPr>
            <a:r>
              <a:rPr lang="ru-RU" dirty="0" smtClean="0"/>
              <a:t>Программа разрабатывается на основе определения и осознания целей развития организации, определения проблем ее развития, выделения решающих проблем.</a:t>
            </a:r>
          </a:p>
          <a:p>
            <a:pPr marL="0" indent="0">
              <a:buNone/>
            </a:pPr>
            <a:r>
              <a:rPr lang="ru-RU" dirty="0" smtClean="0"/>
              <a:t>Программа </a:t>
            </a:r>
            <a:r>
              <a:rPr lang="ru-RU" dirty="0"/>
              <a:t>должна давать ясный ответ на вопросы: зачем необходимо проводить исследование, что исследовать и какими средствами и методами? </a:t>
            </a:r>
            <a:endParaRPr lang="ru-RU" dirty="0" smtClean="0"/>
          </a:p>
          <a:p>
            <a:pPr marL="0" indent="0">
              <a:buNone/>
            </a:pPr>
            <a:r>
              <a:rPr lang="ru-RU" dirty="0" smtClean="0"/>
              <a:t>Она </a:t>
            </a:r>
            <a:r>
              <a:rPr lang="ru-RU" dirty="0"/>
              <a:t>должна содержать обоснование актуальности и важности проблемы как предмета исследования, раскрывать ее общее </a:t>
            </a:r>
            <a:r>
              <a:rPr lang="ru-RU" dirty="0" smtClean="0"/>
              <a:t>содержание, </a:t>
            </a:r>
            <a:r>
              <a:rPr lang="ru-RU" dirty="0"/>
              <a:t>необходимые условия для успешного решения </a:t>
            </a:r>
            <a:r>
              <a:rPr lang="ru-RU" dirty="0" smtClean="0"/>
              <a:t>проблемы.</a:t>
            </a:r>
            <a:endParaRPr lang="ru-RU" dirty="0"/>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525301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ru-RU" dirty="0"/>
              <a:t>Программа, как правило, состоит из следующих разделов: цель проведения исследований, содержание проблемы, ее актуальность и важность, парадигма и рабочая гипотеза решения проблемы в процессе исследования, обеспечение исследования ресурсами, предполагаемый результат и эффективность исследования.</a:t>
            </a:r>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3378915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ru-RU" dirty="0"/>
              <a:t>План исследования – это комплекс показателей, отражающих связь и последовательность ключевых мероприятий (действий, акций и т.п.), осуществление которых приведет к полной реализации программы и разрешению проблемы.</a:t>
            </a:r>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1974473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10000"/>
          </a:bodyPr>
          <a:lstStyle/>
          <a:p>
            <a:r>
              <a:rPr lang="ru-RU" b="1" dirty="0"/>
              <a:t>План представляет собой организационную конкретизацию программы исследования. </a:t>
            </a:r>
            <a:endParaRPr lang="ru-RU" b="1" dirty="0" smtClean="0"/>
          </a:p>
          <a:p>
            <a:r>
              <a:rPr lang="ru-RU" dirty="0" smtClean="0"/>
              <a:t>Не </a:t>
            </a:r>
            <a:r>
              <a:rPr lang="ru-RU" dirty="0"/>
              <a:t>всякая проблема исследования может решаться последовательно и успешно. В процессе ее решения могут возникать возмущающие факторы, непредвиденные ситуации и обстоятельства. Они влияют на выполнение плана, иногда заставляют его оперативно </a:t>
            </a:r>
            <a:r>
              <a:rPr lang="ru-RU" dirty="0" smtClean="0"/>
              <a:t>корректировать. </a:t>
            </a:r>
            <a:r>
              <a:rPr lang="ru-RU" dirty="0"/>
              <a:t>Поэтому по сложным проблемам исследования </a:t>
            </a:r>
            <a:r>
              <a:rPr lang="ru-RU" dirty="0" smtClean="0"/>
              <a:t>рекомендуется разработка алгоритма исследования</a:t>
            </a:r>
            <a:r>
              <a:rPr lang="ru-RU" dirty="0"/>
              <a:t>.</a:t>
            </a:r>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1868349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ru-RU" dirty="0"/>
              <a:t>Алгоритм – это технология решения проблемы, предусматривающая не только последовательность и параллельность различных операций, но и возможности их неудачи, поиск новых путей решения проблемы в рамках данной программы, корректировку содержательного взаимодействия проблем.</a:t>
            </a:r>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val="9045049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122</TotalTime>
  <Words>693</Words>
  <Application>Microsoft Office PowerPoint</Application>
  <PresentationFormat>Экран (4:3)</PresentationFormat>
  <Paragraphs>34</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Волна</vt:lpstr>
      <vt:lpstr>  Программа и план исследования Системный подход к планированию </vt:lpstr>
      <vt:lpstr>Программа и план исследования</vt:lpstr>
      <vt:lpstr>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Принципы планирования</vt:lpstr>
      <vt:lpstr>Презентация PowerPoint</vt:lpstr>
      <vt:lpstr>Системный подход как общенаучная методологическая программа</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Системный подход к планированию</dc:title>
  <dc:creator>Ажар</dc:creator>
  <cp:lastModifiedBy>user</cp:lastModifiedBy>
  <cp:revision>11</cp:revision>
  <dcterms:created xsi:type="dcterms:W3CDTF">2016-09-07T12:27:21Z</dcterms:created>
  <dcterms:modified xsi:type="dcterms:W3CDTF">2020-11-05T04:00:12Z</dcterms:modified>
</cp:coreProperties>
</file>