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Организация проектной деятельности обучающихся</a:t>
            </a:r>
            <a:endParaRPr lang="ru-RU" sz="28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400800" cy="1752600"/>
          </a:xfrm>
        </p:spPr>
        <p:txBody>
          <a:bodyPr/>
          <a:lstStyle/>
          <a:p>
            <a:pPr algn="r"/>
            <a:r>
              <a:rPr lang="ru-RU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Мурзин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А.Ю. </a:t>
            </a:r>
          </a:p>
          <a:p>
            <a:pPr algn="r"/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«СОШ№112 г. Челябинска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Исследовательский проект</a:t>
            </a:r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61236"/>
            <a:ext cx="8153400" cy="525298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Исследовательский проект 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предполагает четкое определение предмета и методов исследования.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Продуманная структура, четкие цели, актуальность, социальная значимость, продуманные методы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Обоснование темы, определение проблемы и задач исследования, выдвижение гипотезы, определение источников информации и способов решения проблемы, оформление и обсуждение полученных результатов. Исследовательские проекты, как правило, продолжительные по времени.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Творческий проект</a:t>
            </a:r>
            <a:endParaRPr lang="ru-RU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399" y="1295400"/>
            <a:ext cx="8673547" cy="3733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61547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Творческий проект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в наибольшей степени учитывает индивидуальные интересы и способности его исполнителей.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Как правило, не имеет детально проработанной структуры, она только намечается и далее развивается, подчиняясь принятой логике и интересам участников проекта. В лучшем случае можно договориться о желаемых, планируемых результатах (совместной газете, сочинении, видеофильме, спортивной игре, экспедиции, пр.).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Практико-ориентированный (прикладной) проект</a:t>
            </a:r>
            <a:br>
              <a:rPr lang="ru-RU" sz="32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</a:br>
            <a:endParaRPr lang="ru-RU" sz="32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8534400" cy="5486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Мини-проект, 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этапы: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Постановка проблемы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которая создает мотивационную основу у учащихся создать мини-проект.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Планирование работы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где может быть предложена правило, алгоритм, описывающий последовательность действий, памятка о требованиях к проекту и о критериях оценивания.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Исследование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на котором учащиеся выполняют задания, согласно правилу, алгоритму и делают вывод по результатам работы.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Представление</a:t>
            </a: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мини-проекта одноклассникам, ответы на вопросы по проведенному исследованию.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40680" rIns="81720" bIns="40680">
            <a:normAutofit fontScale="85000" lnSpcReduction="20000"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Критерии оценки проекта</a:t>
            </a:r>
          </a:p>
          <a:p>
            <a:pPr hangingPunct="1">
              <a:lnSpc>
                <a:spcPct val="139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·       владение способами познавательной деятельности; </a:t>
            </a:r>
          </a:p>
          <a:p>
            <a:pPr hangingPunct="1">
              <a:lnSpc>
                <a:spcPct val="139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·       умение использовать различные источники информации, методы исследования; </a:t>
            </a:r>
          </a:p>
          <a:p>
            <a:pPr hangingPunct="1">
              <a:lnSpc>
                <a:spcPct val="139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·       коммуникативные и адаптивные качества: умение работать в сотрудничестве, принимать чужое мнение, противостоять трудностям; </a:t>
            </a:r>
          </a:p>
          <a:p>
            <a:pPr hangingPunct="1">
              <a:lnSpc>
                <a:spcPct val="139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·       самоорганизация: умение ставить цель, составлять и реализовывать план, проводить рефлексию, сопоставлять цель и действие.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304800" y="228600"/>
            <a:ext cx="8628061" cy="1392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8040" rIns="90000" bIns="450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Проект от лат. “</a:t>
            </a:r>
            <a:r>
              <a:rPr lang="ru-RU" sz="24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projektus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” означает буквально 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“</a:t>
            </a:r>
            <a:r>
              <a:rPr lang="ru-RU" sz="2400" b="1" dirty="0">
                <a:solidFill>
                  <a:srgbClr val="99284C"/>
                </a:solidFill>
                <a:latin typeface="Times New Roman" pitchFamily="16" charset="0"/>
                <a:cs typeface="Times New Roman" pitchFamily="16" charset="0"/>
              </a:rPr>
              <a:t>выброшенный вперед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”.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Французское слово “</a:t>
            </a:r>
            <a:r>
              <a:rPr lang="ru-RU" sz="24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projet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” переводится как 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“</a:t>
            </a:r>
            <a:r>
              <a:rPr lang="ru-RU" sz="2400" b="1" dirty="0">
                <a:solidFill>
                  <a:srgbClr val="99284C"/>
                </a:solidFill>
                <a:latin typeface="Times New Roman" pitchFamily="16" charset="0"/>
                <a:cs typeface="Times New Roman" pitchFamily="16" charset="0"/>
              </a:rPr>
              <a:t>намерение, которое будет осуществлено в будущем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”.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87339" y="2232025"/>
            <a:ext cx="8704262" cy="173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8040" rIns="90000" bIns="450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</a:rPr>
              <a:t>Метод проектов  -  способ достижения дидактической цели через детальную </a:t>
            </a:r>
            <a:r>
              <a:rPr lang="ru-RU" sz="2400" b="1" dirty="0">
                <a:solidFill>
                  <a:srgbClr val="99284C"/>
                </a:solidFill>
                <a:latin typeface="Times New Roman" pitchFamily="16" charset="0"/>
              </a:rPr>
              <a:t>разработку проблемы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</a:rPr>
              <a:t>, которая должна завершиться вполне реальным, осязаемым практическим </a:t>
            </a:r>
            <a:r>
              <a:rPr lang="ru-RU" sz="2400" b="1" dirty="0">
                <a:solidFill>
                  <a:srgbClr val="99284C"/>
                </a:solidFill>
                <a:latin typeface="Times New Roman" pitchFamily="16" charset="0"/>
              </a:rPr>
              <a:t>результатом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</a:rPr>
              <a:t>, оформленным тем или иным образом.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4038600"/>
            <a:ext cx="8763001" cy="22860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8040" rIns="90000" bIns="45000"/>
          <a:lstStyle/>
          <a:p>
            <a:pPr marL="215900" indent="138113"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6" charset="0"/>
              </a:rPr>
              <a:t>Для достижения результата необходимы:</a:t>
            </a:r>
          </a:p>
          <a:p>
            <a:pPr marL="200025" indent="128588" algn="just">
              <a:buFont typeface="Symbol" charset="2"/>
              <a:buChar char="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6" charset="0"/>
              </a:rPr>
              <a:t>знания 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</a:rPr>
              <a:t>из разных областей, </a:t>
            </a:r>
          </a:p>
          <a:p>
            <a:pPr marL="200025" indent="128588" algn="just">
              <a:buFont typeface="Symbol" charset="2"/>
              <a:buChar char="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</a:rPr>
              <a:t> умения прогнозировать результаты  и возможные последствия разных вариантов решения, </a:t>
            </a:r>
          </a:p>
          <a:p>
            <a:pPr marL="200025" indent="128588" algn="just">
              <a:buFont typeface="Symbol" charset="2"/>
              <a:buChar char="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</a:rPr>
              <a:t> умения устанавливать причинно-следственные связи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9144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Проектное обучение - система обучения, при которой подросток приобретает знания и умения в процессе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самостоятельного планирования и выполнения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постепенно усложняющихся, практических заданий – проектов.</a:t>
            </a:r>
            <a:endParaRPr lang="ru-RU" sz="24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60350" y="260350"/>
            <a:ext cx="9193213" cy="439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500" b="1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Основные </a:t>
            </a:r>
            <a:r>
              <a:rPr lang="ru-RU" sz="2500" b="1" dirty="0">
                <a:solidFill>
                  <a:srgbClr val="99284C"/>
                </a:solidFill>
                <a:latin typeface="Times New Roman" pitchFamily="16" charset="0"/>
                <a:cs typeface="Tahoma" charset="0"/>
              </a:rPr>
              <a:t>требования </a:t>
            </a:r>
            <a:r>
              <a:rPr lang="ru-RU" sz="2500" b="1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к организации проектного обучения: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8613" y="774700"/>
            <a:ext cx="9191625" cy="439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Наличие значимой проблемы или задачи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.</a:t>
            </a:r>
            <a:endParaRPr lang="en-US" sz="2500" dirty="0" smtClean="0">
              <a:solidFill>
                <a:srgbClr val="000000"/>
              </a:solidFill>
              <a:latin typeface="Times New Roman" pitchFamily="16" charset="0"/>
              <a:cs typeface="Tahoma" charset="0"/>
            </a:endParaRPr>
          </a:p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ru-RU" sz="2500" dirty="0">
              <a:solidFill>
                <a:srgbClr val="000000"/>
              </a:solidFill>
              <a:latin typeface="Times New Roman" pitchFamily="16" charset="0"/>
              <a:cs typeface="Tahoma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1788" y="1306513"/>
            <a:ext cx="9193212" cy="4397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Потребность в интегрированном знании и в исследовании.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9193213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Практическая, теоретическая, познавательная значимость предполагаемого  результата.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9193213" cy="439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Возможность самостоятельной деятельности учащихся.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4800" y="3276600"/>
            <a:ext cx="9193213" cy="439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500" dirty="0" err="1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Поэтапность</a:t>
            </a: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 выполнения.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9193212" cy="1152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63360" rIns="81720" bIns="40680"/>
          <a:lstStyle/>
          <a:p>
            <a:pPr hangingPunct="1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Исследовательские методы, возможность дискуссии: выдвижение гипотезы, сбор данных, проведение эксперимента, «мозговой штурм», «круглый стол».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60350" y="519113"/>
            <a:ext cx="8489950" cy="4008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1720" tIns="40680" rIns="81720" bIns="40680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Ошибки в использовании проектного обучения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1. Проектная деятельность учащихся воспринимается как нечто самостоятельное, происходящее </a:t>
            </a: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 стороне от образовательного процесса</a:t>
            </a: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 2.</a:t>
            </a: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Имитация</a:t>
            </a: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проектной деятельности, подмена основной задачи.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3. Нацеленность на </a:t>
            </a: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презентацию</a:t>
            </a: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 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4. Сохранение прежних </a:t>
            </a: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отношений </a:t>
            </a: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между учителем и обучающимися.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 6. </a:t>
            </a: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Применение традиционных методов оценки.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200" b="1" dirty="0" smtClean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Роль учителя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 dirty="0" smtClean="0">
              <a:solidFill>
                <a:srgbClr val="000000"/>
              </a:solidFill>
              <a:latin typeface="Times New Roman" pitchFamily="16" charset="0"/>
              <a:cs typeface="Tahoma" charset="0"/>
            </a:endParaRP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-помогает ученикам в поиске нужных источников информации;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 сам является источником;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 координирует весь процесс;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 организует образовательное пространство;</a:t>
            </a:r>
          </a:p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- поощряет учеников;</a:t>
            </a:r>
          </a:p>
          <a:p>
            <a:pPr algn="just" hangingPunct="1">
              <a:lnSpc>
                <a:spcPct val="100000"/>
              </a:lnSpc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поддерживает непрерывную обратную связь для успешной работы учеников над проектом.</a:t>
            </a:r>
            <a:endParaRPr lang="en-US" sz="2600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 hangingPunct="1">
              <a:lnSpc>
                <a:spcPct val="100000"/>
              </a:lnSpc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 hangingPunct="1">
              <a:lnSpc>
                <a:spcPct val="100000"/>
              </a:lnSpc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algn="just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Энтузиаст, специалист, консультант, руково­дитель, «человек, задающий вопросы», координатор, эксперт</a:t>
            </a:r>
          </a:p>
          <a:p>
            <a:pPr algn="just" hangingPunct="1">
              <a:lnSpc>
                <a:spcPct val="100000"/>
              </a:lnSpc>
              <a:buClrTx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Классификация проектов 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ru-RU" sz="24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Полат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Е.С. Современные педагогические и информационные технологии в системе образования.– М.: изд. центр «Академия», 2010. С. 193-200): </a:t>
            </a: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85889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ahoma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По доминирующей деятельности: 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информационные, исследовательские, творческие, прикладные или практико-ориентированные.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По предметно-содержательной области: </a:t>
            </a:r>
            <a:r>
              <a:rPr lang="ru-RU" sz="24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монопредметные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межпредметные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ru-RU" sz="2400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надпредметные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По продолжительности:</a:t>
            </a:r>
            <a:r>
              <a:rPr lang="ru-RU" sz="2400" i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от кратковременных, когда планирование, реализация и рефлексия проекта осуществляются непосредственно на уроке, до длительных — продолжительностью от месяца и более.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По количеству участников: 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индивидуальные, групповые, коллективные.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ru-RU" sz="26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Информационный проект</a:t>
            </a:r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1148" y="1219200"/>
            <a:ext cx="8546276" cy="5181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При планировании информационного проекта необходимо определить: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а) объект сбора информации;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б) возможные источники, которыми смогут воспользоваться учащиеся (нужно также решить, предоставляются ли эти источники учащимся или они сами занимаются их поиском);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в) формы представления результата (письменное сообщение, с которым знакомится только учитель, публичное сообщение в классе или выступления перед аудиторией). </a:t>
            </a:r>
            <a:b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Учебная задача информационного проекта: формирование умений находить, обрабатывать и представлять информацию)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Информационный проект может перерасти в исследовательский.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687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Организация проектной деятельности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проектов (Полат Е.С. Современные педагогические и информационные технологии в системе образования.– М.: изд. центр «Академия», 2010. С. 193-200): </vt:lpstr>
      <vt:lpstr>Информационный проект</vt:lpstr>
      <vt:lpstr>Презентация PowerPoint</vt:lpstr>
      <vt:lpstr>Исследовательский проект</vt:lpstr>
      <vt:lpstr>Презентация PowerPoint</vt:lpstr>
      <vt:lpstr>Творческий проект</vt:lpstr>
      <vt:lpstr>Презентация PowerPoint</vt:lpstr>
      <vt:lpstr>Практико-ориентированный (прикладной) проект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деятельности обучающихся</dc:title>
  <dc:creator>Александр</dc:creator>
  <cp:lastModifiedBy>user</cp:lastModifiedBy>
  <cp:revision>5</cp:revision>
  <dcterms:created xsi:type="dcterms:W3CDTF">2020-11-01T12:16:29Z</dcterms:created>
  <dcterms:modified xsi:type="dcterms:W3CDTF">2020-11-05T03:54:13Z</dcterms:modified>
</cp:coreProperties>
</file>