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60" r:id="rId4"/>
    <p:sldId id="331" r:id="rId5"/>
    <p:sldId id="332" r:id="rId6"/>
    <p:sldId id="333" r:id="rId7"/>
    <p:sldId id="334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5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E2C02-6EAF-4873-95BE-6F11E45B81B5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60FD679-FA41-492E-B586-6AA18DF28AEB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Чему учить?</a:t>
          </a:r>
        </a:p>
      </dgm:t>
    </dgm:pt>
    <dgm:pt modelId="{C70C8E82-E2EF-4F93-95C0-188C141250FF}" type="parTrans" cxnId="{18D3D84E-4DC3-4E9C-99DB-329C5A0C6A80}">
      <dgm:prSet/>
      <dgm:spPr/>
      <dgm:t>
        <a:bodyPr/>
        <a:lstStyle/>
        <a:p>
          <a:endParaRPr lang="ru-RU" sz="1400"/>
        </a:p>
      </dgm:t>
    </dgm:pt>
    <dgm:pt modelId="{0E72BFCC-701D-4664-BD68-8175460D1C61}" type="sibTrans" cxnId="{18D3D84E-4DC3-4E9C-99DB-329C5A0C6A80}">
      <dgm:prSet/>
      <dgm:spPr/>
      <dgm:t>
        <a:bodyPr/>
        <a:lstStyle/>
        <a:p>
          <a:endParaRPr lang="ru-RU" sz="1400"/>
        </a:p>
      </dgm:t>
    </dgm:pt>
    <dgm:pt modelId="{65CE3CDD-049C-491C-8BDE-239A779FC546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Как учить?</a:t>
          </a:r>
        </a:p>
      </dgm:t>
    </dgm:pt>
    <dgm:pt modelId="{1F7FA9BB-C7EB-411B-A3FA-FD5E8F355A8F}" type="parTrans" cxnId="{FAD18CC8-5748-48D9-91B5-F92773271B49}">
      <dgm:prSet/>
      <dgm:spPr/>
      <dgm:t>
        <a:bodyPr/>
        <a:lstStyle/>
        <a:p>
          <a:endParaRPr lang="ru-RU" sz="1400"/>
        </a:p>
      </dgm:t>
    </dgm:pt>
    <dgm:pt modelId="{1439041D-3909-4DA1-B614-69265AFB8A5B}" type="sibTrans" cxnId="{FAD18CC8-5748-48D9-91B5-F92773271B49}">
      <dgm:prSet/>
      <dgm:spPr/>
      <dgm:t>
        <a:bodyPr/>
        <a:lstStyle/>
        <a:p>
          <a:endParaRPr lang="ru-RU" sz="1400"/>
        </a:p>
      </dgm:t>
    </dgm:pt>
    <dgm:pt modelId="{BD5B84D8-BB5B-42FC-A73B-23A8E2355789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Как оценить?</a:t>
          </a:r>
        </a:p>
      </dgm:t>
    </dgm:pt>
    <dgm:pt modelId="{0EA3B3EF-EF41-40EB-9A16-4C4D73221028}" type="parTrans" cxnId="{0E21783E-2712-4C99-B19A-4EB6D540C166}">
      <dgm:prSet/>
      <dgm:spPr/>
      <dgm:t>
        <a:bodyPr/>
        <a:lstStyle/>
        <a:p>
          <a:endParaRPr lang="ru-RU" sz="1400"/>
        </a:p>
      </dgm:t>
    </dgm:pt>
    <dgm:pt modelId="{8BF75A1C-A7DF-4254-8237-34B564E0EF1C}" type="sibTrans" cxnId="{0E21783E-2712-4C99-B19A-4EB6D540C166}">
      <dgm:prSet/>
      <dgm:spPr/>
      <dgm:t>
        <a:bodyPr/>
        <a:lstStyle/>
        <a:p>
          <a:endParaRPr lang="ru-RU" sz="1400"/>
        </a:p>
      </dgm:t>
    </dgm:pt>
    <dgm:pt modelId="{02923CE2-B022-4504-9FC9-A6C8C0F90E2D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Какой инструментарий оценки использовать?</a:t>
          </a:r>
        </a:p>
      </dgm:t>
    </dgm:pt>
    <dgm:pt modelId="{096D5207-B7DD-451F-A41A-499FCDFA52AB}" type="parTrans" cxnId="{F4A00ED4-5D0B-42DF-B0BA-F2E7CAE8860F}">
      <dgm:prSet/>
      <dgm:spPr/>
      <dgm:t>
        <a:bodyPr/>
        <a:lstStyle/>
        <a:p>
          <a:endParaRPr lang="ru-RU" sz="1400"/>
        </a:p>
      </dgm:t>
    </dgm:pt>
    <dgm:pt modelId="{57F0B664-921B-42D6-A37A-4B80E0B80295}" type="sibTrans" cxnId="{F4A00ED4-5D0B-42DF-B0BA-F2E7CAE8860F}">
      <dgm:prSet/>
      <dgm:spPr/>
      <dgm:t>
        <a:bodyPr/>
        <a:lstStyle/>
        <a:p>
          <a:endParaRPr lang="ru-RU" sz="1400"/>
        </a:p>
      </dgm:t>
    </dgm:pt>
    <dgm:pt modelId="{3F0AD059-B29C-426D-B47E-E3C816275B61}" type="pres">
      <dgm:prSet presAssocID="{9BDE2C02-6EAF-4873-95BE-6F11E45B81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E687C4-D14E-4C35-B79E-0798D0450363}" type="pres">
      <dgm:prSet presAssocID="{9BDE2C02-6EAF-4873-95BE-6F11E45B81B5}" presName="cycle" presStyleCnt="0"/>
      <dgm:spPr/>
    </dgm:pt>
    <dgm:pt modelId="{7AA270EA-4980-4EC1-86A9-3F09295BE39D}" type="pres">
      <dgm:prSet presAssocID="{A60FD679-FA41-492E-B586-6AA18DF28AEB}" presName="nodeFirstNode" presStyleLbl="node1" presStyleIdx="0" presStyleCnt="4" custScaleX="90454" custScaleY="52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4BD03-2705-4854-8EA2-3ECD2A5F3C20}" type="pres">
      <dgm:prSet presAssocID="{0E72BFCC-701D-4664-BD68-8175460D1C6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1676FCF-E3AE-4FD0-9564-8D6DB01F14C0}" type="pres">
      <dgm:prSet presAssocID="{65CE3CDD-049C-491C-8BDE-239A779FC546}" presName="nodeFollowingNodes" presStyleLbl="node1" presStyleIdx="1" presStyleCnt="4" custScaleX="68455" custScaleY="93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8A8E2-EE1E-4A3A-B6A4-CBF9D73804DA}" type="pres">
      <dgm:prSet presAssocID="{BD5B84D8-BB5B-42FC-A73B-23A8E2355789}" presName="nodeFollowingNodes" presStyleLbl="node1" presStyleIdx="2" presStyleCnt="4" custScaleX="128240" custScaleY="5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482A6-C516-4F20-A374-2508EFD6CA53}" type="pres">
      <dgm:prSet presAssocID="{02923CE2-B022-4504-9FC9-A6C8C0F90E2D}" presName="nodeFollowingNodes" presStyleLbl="node1" presStyleIdx="3" presStyleCnt="4" custScaleX="110270" custScaleY="112325" custRadScaleRad="92468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D18CC8-5748-48D9-91B5-F92773271B49}" srcId="{9BDE2C02-6EAF-4873-95BE-6F11E45B81B5}" destId="{65CE3CDD-049C-491C-8BDE-239A779FC546}" srcOrd="1" destOrd="0" parTransId="{1F7FA9BB-C7EB-411B-A3FA-FD5E8F355A8F}" sibTransId="{1439041D-3909-4DA1-B614-69265AFB8A5B}"/>
    <dgm:cxn modelId="{32631CC1-B145-494A-B131-94CF6DA33F8B}" type="presOf" srcId="{BD5B84D8-BB5B-42FC-A73B-23A8E2355789}" destId="{C828A8E2-EE1E-4A3A-B6A4-CBF9D73804DA}" srcOrd="0" destOrd="0" presId="urn:microsoft.com/office/officeart/2005/8/layout/cycle3"/>
    <dgm:cxn modelId="{DD7B773E-DFCE-4BF0-A6B4-283D50742936}" type="presOf" srcId="{65CE3CDD-049C-491C-8BDE-239A779FC546}" destId="{C1676FCF-E3AE-4FD0-9564-8D6DB01F14C0}" srcOrd="0" destOrd="0" presId="urn:microsoft.com/office/officeart/2005/8/layout/cycle3"/>
    <dgm:cxn modelId="{0E21783E-2712-4C99-B19A-4EB6D540C166}" srcId="{9BDE2C02-6EAF-4873-95BE-6F11E45B81B5}" destId="{BD5B84D8-BB5B-42FC-A73B-23A8E2355789}" srcOrd="2" destOrd="0" parTransId="{0EA3B3EF-EF41-40EB-9A16-4C4D73221028}" sibTransId="{8BF75A1C-A7DF-4254-8237-34B564E0EF1C}"/>
    <dgm:cxn modelId="{5CEBECF0-4E28-49A8-B2A9-7B53D4B70C13}" type="presOf" srcId="{0E72BFCC-701D-4664-BD68-8175460D1C61}" destId="{9C14BD03-2705-4854-8EA2-3ECD2A5F3C20}" srcOrd="0" destOrd="0" presId="urn:microsoft.com/office/officeart/2005/8/layout/cycle3"/>
    <dgm:cxn modelId="{B235AFFE-EA2E-4F72-8420-03570CFECCE2}" type="presOf" srcId="{02923CE2-B022-4504-9FC9-A6C8C0F90E2D}" destId="{0F7482A6-C516-4F20-A374-2508EFD6CA53}" srcOrd="0" destOrd="0" presId="urn:microsoft.com/office/officeart/2005/8/layout/cycle3"/>
    <dgm:cxn modelId="{857EC7AC-5DE5-473C-85BD-C56D5A322B11}" type="presOf" srcId="{A60FD679-FA41-492E-B586-6AA18DF28AEB}" destId="{7AA270EA-4980-4EC1-86A9-3F09295BE39D}" srcOrd="0" destOrd="0" presId="urn:microsoft.com/office/officeart/2005/8/layout/cycle3"/>
    <dgm:cxn modelId="{F4A00ED4-5D0B-42DF-B0BA-F2E7CAE8860F}" srcId="{9BDE2C02-6EAF-4873-95BE-6F11E45B81B5}" destId="{02923CE2-B022-4504-9FC9-A6C8C0F90E2D}" srcOrd="3" destOrd="0" parTransId="{096D5207-B7DD-451F-A41A-499FCDFA52AB}" sibTransId="{57F0B664-921B-42D6-A37A-4B80E0B80295}"/>
    <dgm:cxn modelId="{9A683F23-536C-4A31-B477-33EA53737218}" type="presOf" srcId="{9BDE2C02-6EAF-4873-95BE-6F11E45B81B5}" destId="{3F0AD059-B29C-426D-B47E-E3C816275B61}" srcOrd="0" destOrd="0" presId="urn:microsoft.com/office/officeart/2005/8/layout/cycle3"/>
    <dgm:cxn modelId="{18D3D84E-4DC3-4E9C-99DB-329C5A0C6A80}" srcId="{9BDE2C02-6EAF-4873-95BE-6F11E45B81B5}" destId="{A60FD679-FA41-492E-B586-6AA18DF28AEB}" srcOrd="0" destOrd="0" parTransId="{C70C8E82-E2EF-4F93-95C0-188C141250FF}" sibTransId="{0E72BFCC-701D-4664-BD68-8175460D1C61}"/>
    <dgm:cxn modelId="{30587DB2-2D1F-439B-8DC5-D434A8B2CF09}" type="presParOf" srcId="{3F0AD059-B29C-426D-B47E-E3C816275B61}" destId="{42E687C4-D14E-4C35-B79E-0798D0450363}" srcOrd="0" destOrd="0" presId="urn:microsoft.com/office/officeart/2005/8/layout/cycle3"/>
    <dgm:cxn modelId="{EFBE349C-F4BB-42AD-B9DB-6D7D3A0550D0}" type="presParOf" srcId="{42E687C4-D14E-4C35-B79E-0798D0450363}" destId="{7AA270EA-4980-4EC1-86A9-3F09295BE39D}" srcOrd="0" destOrd="0" presId="urn:microsoft.com/office/officeart/2005/8/layout/cycle3"/>
    <dgm:cxn modelId="{C3319C82-3A5A-4D6C-A535-F6B45B9A0568}" type="presParOf" srcId="{42E687C4-D14E-4C35-B79E-0798D0450363}" destId="{9C14BD03-2705-4854-8EA2-3ECD2A5F3C20}" srcOrd="1" destOrd="0" presId="urn:microsoft.com/office/officeart/2005/8/layout/cycle3"/>
    <dgm:cxn modelId="{58BA63AA-9E49-42DD-8538-C1416B10CD56}" type="presParOf" srcId="{42E687C4-D14E-4C35-B79E-0798D0450363}" destId="{C1676FCF-E3AE-4FD0-9564-8D6DB01F14C0}" srcOrd="2" destOrd="0" presId="urn:microsoft.com/office/officeart/2005/8/layout/cycle3"/>
    <dgm:cxn modelId="{1A75B0BF-5D8A-4243-84C7-FBD8A3B7E1F8}" type="presParOf" srcId="{42E687C4-D14E-4C35-B79E-0798D0450363}" destId="{C828A8E2-EE1E-4A3A-B6A4-CBF9D73804DA}" srcOrd="3" destOrd="0" presId="urn:microsoft.com/office/officeart/2005/8/layout/cycle3"/>
    <dgm:cxn modelId="{995773DD-3CD4-4335-8C93-01D719AF2FA5}" type="presParOf" srcId="{42E687C4-D14E-4C35-B79E-0798D0450363}" destId="{0F7482A6-C516-4F20-A374-2508EFD6CA5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2E06C-F5F6-4EC4-ADC8-3C53E922F0FC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57CC0E9-DA3B-4F63-8A0B-258D90E8D1E5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Личностные</a:t>
          </a:r>
        </a:p>
      </dgm:t>
    </dgm:pt>
    <dgm:pt modelId="{651AB5CA-6855-45AD-88CC-710A8D13AEF5}" type="parTrans" cxnId="{8800C6BD-879B-4013-8EE2-3F26B1B13CF4}">
      <dgm:prSet/>
      <dgm:spPr/>
      <dgm:t>
        <a:bodyPr/>
        <a:lstStyle/>
        <a:p>
          <a:endParaRPr lang="ru-RU"/>
        </a:p>
      </dgm:t>
    </dgm:pt>
    <dgm:pt modelId="{77560BF1-74FC-4B2A-A11D-4FE19E3CA50F}" type="sibTrans" cxnId="{8800C6BD-879B-4013-8EE2-3F26B1B13CF4}">
      <dgm:prSet/>
      <dgm:spPr/>
      <dgm:t>
        <a:bodyPr/>
        <a:lstStyle/>
        <a:p>
          <a:endParaRPr lang="ru-RU"/>
        </a:p>
      </dgm:t>
    </dgm:pt>
    <dgm:pt modelId="{7CFA56B0-C17A-4214-BA0B-7A0D794D751C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Метапредметные</a:t>
          </a:r>
        </a:p>
      </dgm:t>
    </dgm:pt>
    <dgm:pt modelId="{0D7D3ED9-94E7-460B-A12D-E526408008F4}" type="parTrans" cxnId="{D86EE0EE-0B47-448C-96C1-5231180BF30A}">
      <dgm:prSet/>
      <dgm:spPr/>
      <dgm:t>
        <a:bodyPr/>
        <a:lstStyle/>
        <a:p>
          <a:endParaRPr lang="ru-RU"/>
        </a:p>
      </dgm:t>
    </dgm:pt>
    <dgm:pt modelId="{7C4A4247-DE9F-4366-8CA5-10316AB8DD29}" type="sibTrans" cxnId="{D86EE0EE-0B47-448C-96C1-5231180BF30A}">
      <dgm:prSet/>
      <dgm:spPr/>
      <dgm:t>
        <a:bodyPr/>
        <a:lstStyle/>
        <a:p>
          <a:endParaRPr lang="ru-RU"/>
        </a:p>
      </dgm:t>
    </dgm:pt>
    <dgm:pt modelId="{E22D1D7C-3EAB-4198-936C-20F25A50465F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Предметные</a:t>
          </a:r>
        </a:p>
      </dgm:t>
    </dgm:pt>
    <dgm:pt modelId="{97D84CB8-A9C2-4CEC-83FE-FC084E3A4A37}" type="parTrans" cxnId="{E9CA7872-76BC-47A5-8F4F-A8252DBB8089}">
      <dgm:prSet/>
      <dgm:spPr/>
      <dgm:t>
        <a:bodyPr/>
        <a:lstStyle/>
        <a:p>
          <a:endParaRPr lang="ru-RU"/>
        </a:p>
      </dgm:t>
    </dgm:pt>
    <dgm:pt modelId="{EC750F19-5F6F-4F45-92FB-C77F1D2296A5}" type="sibTrans" cxnId="{E9CA7872-76BC-47A5-8F4F-A8252DBB8089}">
      <dgm:prSet/>
      <dgm:spPr/>
      <dgm:t>
        <a:bodyPr/>
        <a:lstStyle/>
        <a:p>
          <a:endParaRPr lang="ru-RU"/>
        </a:p>
      </dgm:t>
    </dgm:pt>
    <dgm:pt modelId="{645E2FEA-5BCB-4712-A043-CBBFF7FA644B}" type="pres">
      <dgm:prSet presAssocID="{4742E06C-F5F6-4EC4-ADC8-3C53E922F0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4B1D43-9598-4C09-A059-5B10ECAC1EDF}" type="pres">
      <dgm:prSet presAssocID="{657CC0E9-DA3B-4F63-8A0B-258D90E8D1E5}" presName="node" presStyleLbl="node1" presStyleIdx="0" presStyleCnt="3" custScaleX="144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3789B-AB79-4A4C-98C9-78956F4835DE}" type="pres">
      <dgm:prSet presAssocID="{77560BF1-74FC-4B2A-A11D-4FE19E3CA50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7D5EADD-8F7D-4F32-AFF5-BF986EF698D4}" type="pres">
      <dgm:prSet presAssocID="{77560BF1-74FC-4B2A-A11D-4FE19E3CA50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F2B885C-AA86-4F7F-A351-83F23ED0C7A7}" type="pres">
      <dgm:prSet presAssocID="{7CFA56B0-C17A-4214-BA0B-7A0D794D751C}" presName="node" presStyleLbl="node1" presStyleIdx="1" presStyleCnt="3" custScaleX="136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B853C-BB40-4691-9101-BD0529CFA5DA}" type="pres">
      <dgm:prSet presAssocID="{7C4A4247-DE9F-4366-8CA5-10316AB8DD2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654DEE6-09A8-4B42-A65F-DBB639A0707E}" type="pres">
      <dgm:prSet presAssocID="{7C4A4247-DE9F-4366-8CA5-10316AB8DD2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1B8BFB1-70BE-4C28-A0F2-94037A6BB833}" type="pres">
      <dgm:prSet presAssocID="{E22D1D7C-3EAB-4198-936C-20F25A5046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075F5-F2CA-4630-A64C-599A2455D4CB}" type="pres">
      <dgm:prSet presAssocID="{EC750F19-5F6F-4F45-92FB-C77F1D2296A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3816B3D-F85F-4F94-9F9F-82704D83E574}" type="pres">
      <dgm:prSet presAssocID="{EC750F19-5F6F-4F45-92FB-C77F1D2296A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2C1FAA1-FDEC-4F09-AAA7-0FFCDC06002C}" type="presOf" srcId="{77560BF1-74FC-4B2A-A11D-4FE19E3CA50F}" destId="{A7D5EADD-8F7D-4F32-AFF5-BF986EF698D4}" srcOrd="1" destOrd="0" presId="urn:microsoft.com/office/officeart/2005/8/layout/cycle7"/>
    <dgm:cxn modelId="{011E0E06-961C-4217-BF71-4E74B58A503C}" type="presOf" srcId="{EC750F19-5F6F-4F45-92FB-C77F1D2296A5}" destId="{E3816B3D-F85F-4F94-9F9F-82704D83E574}" srcOrd="1" destOrd="0" presId="urn:microsoft.com/office/officeart/2005/8/layout/cycle7"/>
    <dgm:cxn modelId="{15FD7AB3-D721-4CC7-BA7A-3C1A2F2FCD51}" type="presOf" srcId="{7CFA56B0-C17A-4214-BA0B-7A0D794D751C}" destId="{9F2B885C-AA86-4F7F-A351-83F23ED0C7A7}" srcOrd="0" destOrd="0" presId="urn:microsoft.com/office/officeart/2005/8/layout/cycle7"/>
    <dgm:cxn modelId="{D86EE0EE-0B47-448C-96C1-5231180BF30A}" srcId="{4742E06C-F5F6-4EC4-ADC8-3C53E922F0FC}" destId="{7CFA56B0-C17A-4214-BA0B-7A0D794D751C}" srcOrd="1" destOrd="0" parTransId="{0D7D3ED9-94E7-460B-A12D-E526408008F4}" sibTransId="{7C4A4247-DE9F-4366-8CA5-10316AB8DD29}"/>
    <dgm:cxn modelId="{95CF81A4-8C7D-49D0-9B8D-B62B83CF0C25}" type="presOf" srcId="{657CC0E9-DA3B-4F63-8A0B-258D90E8D1E5}" destId="{854B1D43-9598-4C09-A059-5B10ECAC1EDF}" srcOrd="0" destOrd="0" presId="urn:microsoft.com/office/officeart/2005/8/layout/cycle7"/>
    <dgm:cxn modelId="{9BB304A2-03D7-44AA-9F34-DFE6C03CE65F}" type="presOf" srcId="{77560BF1-74FC-4B2A-A11D-4FE19E3CA50F}" destId="{FCA3789B-AB79-4A4C-98C9-78956F4835DE}" srcOrd="0" destOrd="0" presId="urn:microsoft.com/office/officeart/2005/8/layout/cycle7"/>
    <dgm:cxn modelId="{7DB38FC8-FA10-4AF1-93F5-AE00733E7305}" type="presOf" srcId="{7C4A4247-DE9F-4366-8CA5-10316AB8DD29}" destId="{C654DEE6-09A8-4B42-A65F-DBB639A0707E}" srcOrd="1" destOrd="0" presId="urn:microsoft.com/office/officeart/2005/8/layout/cycle7"/>
    <dgm:cxn modelId="{E9CA7872-76BC-47A5-8F4F-A8252DBB8089}" srcId="{4742E06C-F5F6-4EC4-ADC8-3C53E922F0FC}" destId="{E22D1D7C-3EAB-4198-936C-20F25A50465F}" srcOrd="2" destOrd="0" parTransId="{97D84CB8-A9C2-4CEC-83FE-FC084E3A4A37}" sibTransId="{EC750F19-5F6F-4F45-92FB-C77F1D2296A5}"/>
    <dgm:cxn modelId="{C1B8CF09-B86E-40FD-AFC6-750E8D45C8A5}" type="presOf" srcId="{7C4A4247-DE9F-4366-8CA5-10316AB8DD29}" destId="{9DEB853C-BB40-4691-9101-BD0529CFA5DA}" srcOrd="0" destOrd="0" presId="urn:microsoft.com/office/officeart/2005/8/layout/cycle7"/>
    <dgm:cxn modelId="{4B71ECB8-3F61-4962-81D9-7CFB5829AD7A}" type="presOf" srcId="{4742E06C-F5F6-4EC4-ADC8-3C53E922F0FC}" destId="{645E2FEA-5BCB-4712-A043-CBBFF7FA644B}" srcOrd="0" destOrd="0" presId="urn:microsoft.com/office/officeart/2005/8/layout/cycle7"/>
    <dgm:cxn modelId="{8800C6BD-879B-4013-8EE2-3F26B1B13CF4}" srcId="{4742E06C-F5F6-4EC4-ADC8-3C53E922F0FC}" destId="{657CC0E9-DA3B-4F63-8A0B-258D90E8D1E5}" srcOrd="0" destOrd="0" parTransId="{651AB5CA-6855-45AD-88CC-710A8D13AEF5}" sibTransId="{77560BF1-74FC-4B2A-A11D-4FE19E3CA50F}"/>
    <dgm:cxn modelId="{86881C14-8DF4-407A-B0FD-17A674376327}" type="presOf" srcId="{E22D1D7C-3EAB-4198-936C-20F25A50465F}" destId="{01B8BFB1-70BE-4C28-A0F2-94037A6BB833}" srcOrd="0" destOrd="0" presId="urn:microsoft.com/office/officeart/2005/8/layout/cycle7"/>
    <dgm:cxn modelId="{295D2295-D96F-45A1-A0EB-48FBBD0BF3EF}" type="presOf" srcId="{EC750F19-5F6F-4F45-92FB-C77F1D2296A5}" destId="{DE3075F5-F2CA-4630-A64C-599A2455D4CB}" srcOrd="0" destOrd="0" presId="urn:microsoft.com/office/officeart/2005/8/layout/cycle7"/>
    <dgm:cxn modelId="{E9D23E03-2577-4696-83F1-917DAF32F0B3}" type="presParOf" srcId="{645E2FEA-5BCB-4712-A043-CBBFF7FA644B}" destId="{854B1D43-9598-4C09-A059-5B10ECAC1EDF}" srcOrd="0" destOrd="0" presId="urn:microsoft.com/office/officeart/2005/8/layout/cycle7"/>
    <dgm:cxn modelId="{9E87A4AC-FDDF-494F-8B14-DA9D7C1AF1AB}" type="presParOf" srcId="{645E2FEA-5BCB-4712-A043-CBBFF7FA644B}" destId="{FCA3789B-AB79-4A4C-98C9-78956F4835DE}" srcOrd="1" destOrd="0" presId="urn:microsoft.com/office/officeart/2005/8/layout/cycle7"/>
    <dgm:cxn modelId="{FA928647-A9F4-4744-9B4A-B3FE69F19736}" type="presParOf" srcId="{FCA3789B-AB79-4A4C-98C9-78956F4835DE}" destId="{A7D5EADD-8F7D-4F32-AFF5-BF986EF698D4}" srcOrd="0" destOrd="0" presId="urn:microsoft.com/office/officeart/2005/8/layout/cycle7"/>
    <dgm:cxn modelId="{5DA0A4C1-308D-45A0-A943-8648A5737EA3}" type="presParOf" srcId="{645E2FEA-5BCB-4712-A043-CBBFF7FA644B}" destId="{9F2B885C-AA86-4F7F-A351-83F23ED0C7A7}" srcOrd="2" destOrd="0" presId="urn:microsoft.com/office/officeart/2005/8/layout/cycle7"/>
    <dgm:cxn modelId="{84A47C06-2F0B-43F0-80D8-DE49CF5A4F34}" type="presParOf" srcId="{645E2FEA-5BCB-4712-A043-CBBFF7FA644B}" destId="{9DEB853C-BB40-4691-9101-BD0529CFA5DA}" srcOrd="3" destOrd="0" presId="urn:microsoft.com/office/officeart/2005/8/layout/cycle7"/>
    <dgm:cxn modelId="{45D95CFE-256A-4C2E-BABC-4DB2EA5596C2}" type="presParOf" srcId="{9DEB853C-BB40-4691-9101-BD0529CFA5DA}" destId="{C654DEE6-09A8-4B42-A65F-DBB639A0707E}" srcOrd="0" destOrd="0" presId="urn:microsoft.com/office/officeart/2005/8/layout/cycle7"/>
    <dgm:cxn modelId="{39386462-A860-4565-8A1D-3257675E3031}" type="presParOf" srcId="{645E2FEA-5BCB-4712-A043-CBBFF7FA644B}" destId="{01B8BFB1-70BE-4C28-A0F2-94037A6BB833}" srcOrd="4" destOrd="0" presId="urn:microsoft.com/office/officeart/2005/8/layout/cycle7"/>
    <dgm:cxn modelId="{5DE0C0B1-16C2-4223-821F-1677A52682FF}" type="presParOf" srcId="{645E2FEA-5BCB-4712-A043-CBBFF7FA644B}" destId="{DE3075F5-F2CA-4630-A64C-599A2455D4CB}" srcOrd="5" destOrd="0" presId="urn:microsoft.com/office/officeart/2005/8/layout/cycle7"/>
    <dgm:cxn modelId="{24379929-42B4-47EE-BB96-5BDE9A790AEE}" type="presParOf" srcId="{DE3075F5-F2CA-4630-A64C-599A2455D4CB}" destId="{E3816B3D-F85F-4F94-9F9F-82704D83E57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4BD03-2705-4854-8EA2-3ECD2A5F3C20}">
      <dsp:nvSpPr>
        <dsp:cNvPr id="0" name=""/>
        <dsp:cNvSpPr/>
      </dsp:nvSpPr>
      <dsp:spPr>
        <a:xfrm>
          <a:off x="754597" y="361254"/>
          <a:ext cx="3305254" cy="3305254"/>
        </a:xfrm>
        <a:prstGeom prst="circularArrow">
          <a:avLst>
            <a:gd name="adj1" fmla="val 4668"/>
            <a:gd name="adj2" fmla="val 272909"/>
            <a:gd name="adj3" fmla="val 13460124"/>
            <a:gd name="adj4" fmla="val 17617759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270EA-4980-4EC1-86A9-3F09295BE39D}">
      <dsp:nvSpPr>
        <dsp:cNvPr id="0" name=""/>
        <dsp:cNvSpPr/>
      </dsp:nvSpPr>
      <dsp:spPr>
        <a:xfrm>
          <a:off x="1494440" y="565562"/>
          <a:ext cx="1825568" cy="5276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Чему учить?</a:t>
          </a:r>
        </a:p>
      </dsp:txBody>
      <dsp:txXfrm>
        <a:off x="1520200" y="591322"/>
        <a:ext cx="1774048" cy="476176"/>
      </dsp:txXfrm>
    </dsp:sp>
    <dsp:sp modelId="{C1676FCF-E3AE-4FD0-9564-8D6DB01F14C0}">
      <dsp:nvSpPr>
        <dsp:cNvPr id="0" name=""/>
        <dsp:cNvSpPr/>
      </dsp:nvSpPr>
      <dsp:spPr>
        <a:xfrm>
          <a:off x="2903241" y="1544798"/>
          <a:ext cx="1381578" cy="942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Как учить?</a:t>
          </a:r>
        </a:p>
      </dsp:txBody>
      <dsp:txXfrm>
        <a:off x="2949266" y="1590823"/>
        <a:ext cx="1289528" cy="850785"/>
      </dsp:txXfrm>
    </dsp:sp>
    <dsp:sp modelId="{C828A8E2-EE1E-4A3A-B6A4-CBF9D73804DA}">
      <dsp:nvSpPr>
        <dsp:cNvPr id="0" name=""/>
        <dsp:cNvSpPr/>
      </dsp:nvSpPr>
      <dsp:spPr>
        <a:xfrm>
          <a:off x="1113136" y="2939159"/>
          <a:ext cx="2588175" cy="5277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Как оценить?</a:t>
          </a:r>
        </a:p>
      </dsp:txBody>
      <dsp:txXfrm>
        <a:off x="1138897" y="2964920"/>
        <a:ext cx="2536653" cy="476204"/>
      </dsp:txXfrm>
    </dsp:sp>
    <dsp:sp modelId="{0F7482A6-C516-4F20-A374-2508EFD6CA53}">
      <dsp:nvSpPr>
        <dsp:cNvPr id="0" name=""/>
        <dsp:cNvSpPr/>
      </dsp:nvSpPr>
      <dsp:spPr>
        <a:xfrm>
          <a:off x="197058" y="1449472"/>
          <a:ext cx="2225500" cy="11334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Какой инструментарий оценки использовать?</a:t>
          </a:r>
        </a:p>
      </dsp:txBody>
      <dsp:txXfrm>
        <a:off x="252390" y="1504804"/>
        <a:ext cx="2114836" cy="1022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B1D43-9598-4C09-A059-5B10ECAC1EDF}">
      <dsp:nvSpPr>
        <dsp:cNvPr id="0" name=""/>
        <dsp:cNvSpPr/>
      </dsp:nvSpPr>
      <dsp:spPr>
        <a:xfrm>
          <a:off x="753456" y="348924"/>
          <a:ext cx="2132884" cy="73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Личностные</a:t>
          </a:r>
        </a:p>
      </dsp:txBody>
      <dsp:txXfrm>
        <a:off x="775052" y="370520"/>
        <a:ext cx="2089692" cy="694146"/>
      </dsp:txXfrm>
    </dsp:sp>
    <dsp:sp modelId="{FCA3789B-AB79-4A4C-98C9-78956F4835DE}">
      <dsp:nvSpPr>
        <dsp:cNvPr id="0" name=""/>
        <dsp:cNvSpPr/>
      </dsp:nvSpPr>
      <dsp:spPr>
        <a:xfrm rot="3600000">
          <a:off x="2153402" y="1643049"/>
          <a:ext cx="550612" cy="2580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230822" y="1694663"/>
        <a:ext cx="395772" cy="154840"/>
      </dsp:txXfrm>
    </dsp:sp>
    <dsp:sp modelId="{9F2B885C-AA86-4F7F-A351-83F23ED0C7A7}">
      <dsp:nvSpPr>
        <dsp:cNvPr id="0" name=""/>
        <dsp:cNvSpPr/>
      </dsp:nvSpPr>
      <dsp:spPr>
        <a:xfrm>
          <a:off x="2027881" y="2457905"/>
          <a:ext cx="2019274" cy="73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Метапредметные</a:t>
          </a:r>
        </a:p>
      </dsp:txBody>
      <dsp:txXfrm>
        <a:off x="2049477" y="2479501"/>
        <a:ext cx="1976082" cy="694146"/>
      </dsp:txXfrm>
    </dsp:sp>
    <dsp:sp modelId="{9DEB853C-BB40-4691-9101-BD0529CFA5DA}">
      <dsp:nvSpPr>
        <dsp:cNvPr id="0" name=""/>
        <dsp:cNvSpPr/>
      </dsp:nvSpPr>
      <dsp:spPr>
        <a:xfrm rot="10800000">
          <a:off x="1408442" y="2697540"/>
          <a:ext cx="550612" cy="2580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485862" y="2749154"/>
        <a:ext cx="395772" cy="154840"/>
      </dsp:txXfrm>
    </dsp:sp>
    <dsp:sp modelId="{01B8BFB1-70BE-4C28-A0F2-94037A6BB833}">
      <dsp:nvSpPr>
        <dsp:cNvPr id="0" name=""/>
        <dsp:cNvSpPr/>
      </dsp:nvSpPr>
      <dsp:spPr>
        <a:xfrm>
          <a:off x="-135060" y="2457905"/>
          <a:ext cx="1474676" cy="737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Предметные</a:t>
          </a:r>
        </a:p>
      </dsp:txBody>
      <dsp:txXfrm>
        <a:off x="-113464" y="2479501"/>
        <a:ext cx="1431484" cy="694146"/>
      </dsp:txXfrm>
    </dsp:sp>
    <dsp:sp modelId="{DE3075F5-F2CA-4630-A64C-599A2455D4CB}">
      <dsp:nvSpPr>
        <dsp:cNvPr id="0" name=""/>
        <dsp:cNvSpPr/>
      </dsp:nvSpPr>
      <dsp:spPr>
        <a:xfrm rot="18000000">
          <a:off x="935782" y="1643049"/>
          <a:ext cx="550612" cy="2580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013202" y="1694663"/>
        <a:ext cx="395772" cy="154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6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0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2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64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0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9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7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66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1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4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4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7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9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0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6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5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2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28DC7F-5ECE-4EF9-AF64-BB5FC43EC4E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D35DB3-211D-43F2-8613-E4B633375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0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186D56-5C45-4C87-8B5C-8F1532B12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631" y="225084"/>
            <a:ext cx="7680960" cy="503623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«Модельная региональная образовательная программа основного общего  образования: использование информационно-методического ресурса»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B90D2C-0988-4862-8D8C-FE8B95BB27B8}"/>
              </a:ext>
            </a:extLst>
          </p:cNvPr>
          <p:cNvSpPr txBox="1"/>
          <p:nvPr/>
        </p:nvSpPr>
        <p:spPr>
          <a:xfrm>
            <a:off x="5294141" y="5978769"/>
            <a:ext cx="671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Анникова И.Я., МБОУ «СОШ № 75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329347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AC1796-1C36-4FF0-8389-87DCC525F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655"/>
            <a:ext cx="12192000" cy="53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8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913DCE-5F2E-4FC6-9D80-1CB90263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42592"/>
            <a:ext cx="11064240" cy="32864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5DF6013-FDDA-4F77-9860-EE3AA4DB6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3429000"/>
            <a:ext cx="11064240" cy="33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3E6E01-B5F5-4D0F-A9BB-E0EC66E3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5" y="207624"/>
            <a:ext cx="10042427" cy="27548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741E2A-C90E-406A-AB23-FA687BDE6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23" y="3259476"/>
            <a:ext cx="74104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DA28A3-7970-4FF4-B5F4-46D8925B3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74" y="0"/>
            <a:ext cx="5755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9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BF86CA-8A27-4898-8E78-240A20060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9" y="2085682"/>
            <a:ext cx="10553700" cy="333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8EE49-8EFE-4F1D-B7E0-F13AD85BFA2C}"/>
              </a:ext>
            </a:extLst>
          </p:cNvPr>
          <p:cNvSpPr txBox="1"/>
          <p:nvPr/>
        </p:nvSpPr>
        <p:spPr>
          <a:xfrm>
            <a:off x="2799472" y="928469"/>
            <a:ext cx="690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Тематическое планирование с учетом НРЭО</a:t>
            </a:r>
          </a:p>
        </p:txBody>
      </p:sp>
    </p:spTree>
    <p:extLst>
      <p:ext uri="{BB962C8B-B14F-4D97-AF65-F5344CB8AC3E}">
        <p14:creationId xmlns:p14="http://schemas.microsoft.com/office/powerpoint/2010/main" val="87081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7097B0-F2AA-4A1F-8698-3AF4FB61B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7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7607E1-3B19-4BAC-AA70-BE4E94F153E5}"/>
              </a:ext>
            </a:extLst>
          </p:cNvPr>
          <p:cNvSpPr txBox="1"/>
          <p:nvPr/>
        </p:nvSpPr>
        <p:spPr>
          <a:xfrm>
            <a:off x="3971347" y="745587"/>
            <a:ext cx="424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Оценочные материалы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885BBE-6202-4A53-BFC5-B4E26865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70" y="1324293"/>
            <a:ext cx="9428501" cy="51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9FD5B7E-5966-4580-A6AA-4F315565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8" y="170057"/>
            <a:ext cx="7448550" cy="36480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A6840A-1BD9-46B4-BB52-EA9364D59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8" y="2675426"/>
            <a:ext cx="6600825" cy="3476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245D28-841C-43C3-9479-BA883195F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2532"/>
            <a:ext cx="5762625" cy="2895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A01357-22A5-4C4B-81BF-F78E45E1F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6804"/>
            <a:ext cx="5905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77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DEC3094-82DD-40CD-8C42-0E82476D7CA2}"/>
              </a:ext>
            </a:extLst>
          </p:cNvPr>
          <p:cNvSpPr/>
          <p:nvPr/>
        </p:nvSpPr>
        <p:spPr>
          <a:xfrm>
            <a:off x="3399692" y="227216"/>
            <a:ext cx="6096000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Контрольно-измерительные материалы для 9 класса по предмету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физическая культура, раздел гимнастика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Спецификация контрольных испытаний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539E222-D33A-415D-8FCD-B36D5239F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80463"/>
              </p:ext>
            </p:extLst>
          </p:nvPr>
        </p:nvGraphicFramePr>
        <p:xfrm>
          <a:off x="1354022" y="1802590"/>
          <a:ext cx="6117089" cy="3124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73514">
                  <a:extLst>
                    <a:ext uri="{9D8B030D-6E8A-4147-A177-3AD203B41FA5}">
                      <a16:colId xmlns:a16="http://schemas.microsoft.com/office/drawing/2014/main" xmlns="" val="3770550271"/>
                    </a:ext>
                  </a:extLst>
                </a:gridCol>
                <a:gridCol w="1464329">
                  <a:extLst>
                    <a:ext uri="{9D8B030D-6E8A-4147-A177-3AD203B41FA5}">
                      <a16:colId xmlns:a16="http://schemas.microsoft.com/office/drawing/2014/main" xmlns="" val="776932920"/>
                    </a:ext>
                  </a:extLst>
                </a:gridCol>
                <a:gridCol w="1827298">
                  <a:extLst>
                    <a:ext uri="{9D8B030D-6E8A-4147-A177-3AD203B41FA5}">
                      <a16:colId xmlns:a16="http://schemas.microsoft.com/office/drawing/2014/main" xmlns="" val="574149300"/>
                    </a:ext>
                  </a:extLst>
                </a:gridCol>
                <a:gridCol w="1420441">
                  <a:extLst>
                    <a:ext uri="{9D8B030D-6E8A-4147-A177-3AD203B41FA5}">
                      <a16:colId xmlns:a16="http://schemas.microsoft.com/office/drawing/2014/main" xmlns="" val="795510770"/>
                    </a:ext>
                  </a:extLst>
                </a:gridCol>
                <a:gridCol w="831507">
                  <a:extLst>
                    <a:ext uri="{9D8B030D-6E8A-4147-A177-3AD203B41FA5}">
                      <a16:colId xmlns:a16="http://schemas.microsoft.com/office/drawing/2014/main" xmlns="" val="3353749907"/>
                    </a:ext>
                  </a:extLst>
                </a:gridCol>
              </a:tblGrid>
              <a:tr h="58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задания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53" marR="640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Раздел программы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53" marR="640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Проверяемый планируемый результат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53" marR="640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Тип задания,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уровень сложности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53" marR="640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Время выпол-нения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53" marR="64053" marT="0" marB="0" anchor="ctr"/>
                </a:tc>
                <a:extLst>
                  <a:ext uri="{0D108BD9-81ED-4DB2-BD59-A6C34878D82A}">
                    <a16:rowId xmlns:a16="http://schemas.microsoft.com/office/drawing/2014/main" xmlns="" val="2009971015"/>
                  </a:ext>
                </a:extLst>
              </a:tr>
              <a:tr h="2541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53" marR="640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Физическое совершенствование.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3.2.3. Гимнастика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53" marR="640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Выполнять прыжок вверх с поворотом на 360°;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стойку на лопатках без помощи рук;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сед углом;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кувырок вперед и назад; 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кувырок назад в стойку ноги врозь руки в стороны;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равновесие на одной;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наклоном назад мост, встать;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комбинации из освоенных акробатических элементов.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53" marR="640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Акробатическая комбинация,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базовый.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53" marR="640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мин.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53" marR="64053" marT="0" marB="0" anchor="ctr"/>
                </a:tc>
                <a:extLst>
                  <a:ext uri="{0D108BD9-81ED-4DB2-BD59-A6C34878D82A}">
                    <a16:rowId xmlns:a16="http://schemas.microsoft.com/office/drawing/2014/main" xmlns="" val="44814730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D851FD1-21E1-4FCB-A6AD-59F7277F969C}"/>
              </a:ext>
            </a:extLst>
          </p:cNvPr>
          <p:cNvSpPr/>
          <p:nvPr/>
        </p:nvSpPr>
        <p:spPr>
          <a:xfrm>
            <a:off x="1578188" y="4953952"/>
            <a:ext cx="5246115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комбинации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78976B0-BF03-4744-995E-DE78B13D2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79387"/>
              </p:ext>
            </p:extLst>
          </p:nvPr>
        </p:nvGraphicFramePr>
        <p:xfrm>
          <a:off x="7596554" y="3105997"/>
          <a:ext cx="4408805" cy="1337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xmlns="" val="2979288454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xmlns="" val="1354355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Оценка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Мальчики и девочки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(баллы)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6699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8,9 – 10,0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11487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8,0 – 8,8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1316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6,8 – 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23209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3793B03-923D-4244-8C12-8788DE13F556}"/>
              </a:ext>
            </a:extLst>
          </p:cNvPr>
          <p:cNvSpPr/>
          <p:nvPr/>
        </p:nvSpPr>
        <p:spPr>
          <a:xfrm>
            <a:off x="1003801" y="5176342"/>
            <a:ext cx="11422965" cy="1730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Ошибки исполнения распределены на четыре группы: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мелкие ошибки (0,1 балла) – ошибки, не влияющие на основное звено двигательного действия;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средние ошибки (0,2 - 0,3 балла) – ошибки, влияющие на основное звено двигательного действия;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грубые ошибки (0,4-0,5 балла) – ошибки основного звена двигательного действия;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ошибки невыполнение элемента (снимается вся стоимость элемента).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5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2F7CF6-E163-413B-BF89-A2CB9C1D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3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20D6D-AFEA-4A95-B76A-1203C8AAC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271" y="1488832"/>
            <a:ext cx="10313794" cy="3880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>
                <a:latin typeface="Constantia" panose="02030602050306030303" pitchFamily="18" charset="0"/>
              </a:rPr>
              <a:t>Ресурс сетевого взаимодействия систематизирующий лучшие практические разработки </a:t>
            </a:r>
          </a:p>
          <a:p>
            <a:pPr marL="0" indent="0">
              <a:buNone/>
            </a:pPr>
            <a:endParaRPr lang="ru-RU" dirty="0">
              <a:latin typeface="Constantia" panose="02030602050306030303" pitchFamily="18" charset="0"/>
            </a:endParaRPr>
          </a:p>
          <a:p>
            <a:r>
              <a:rPr lang="ru-RU" b="1" dirty="0">
                <a:latin typeface="Constantia" panose="02030602050306030303" pitchFamily="18" charset="0"/>
              </a:rPr>
              <a:t>Качественные и актуальные материалы для организации методической работы </a:t>
            </a:r>
          </a:p>
          <a:p>
            <a:endParaRPr lang="ru-RU" dirty="0">
              <a:latin typeface="Constantia" panose="02030602050306030303" pitchFamily="18" charset="0"/>
            </a:endParaRPr>
          </a:p>
          <a:p>
            <a:r>
              <a:rPr lang="ru-RU" b="1" dirty="0">
                <a:latin typeface="Constantia" panose="02030602050306030303" pitchFamily="18" charset="0"/>
              </a:rPr>
              <a:t>Методические рекомендации для успешного прохождения аккредитации и контроля качества 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EB670B6-318B-4E6F-BD98-028F917B150E}"/>
              </a:ext>
            </a:extLst>
          </p:cNvPr>
          <p:cNvSpPr/>
          <p:nvPr/>
        </p:nvSpPr>
        <p:spPr>
          <a:xfrm>
            <a:off x="3541038" y="565501"/>
            <a:ext cx="510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это такое???</a:t>
            </a:r>
          </a:p>
        </p:txBody>
      </p:sp>
    </p:spTree>
    <p:extLst>
      <p:ext uri="{BB962C8B-B14F-4D97-AF65-F5344CB8AC3E}">
        <p14:creationId xmlns:p14="http://schemas.microsoft.com/office/powerpoint/2010/main" val="3448038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бота в удовольствие миф или реальность">
            <a:extLst>
              <a:ext uri="{FF2B5EF4-FFF2-40B4-BE49-F238E27FC236}">
                <a16:creationId xmlns:a16="http://schemas.microsoft.com/office/drawing/2014/main" xmlns="" id="{1B3FE34A-7212-4C0D-9592-3E077AE1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03" y="393895"/>
            <a:ext cx="7072506" cy="46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377260-4C04-4DC0-ABA5-4ED849B4CD2A}"/>
              </a:ext>
            </a:extLst>
          </p:cNvPr>
          <p:cNvSpPr txBox="1"/>
          <p:nvPr/>
        </p:nvSpPr>
        <p:spPr>
          <a:xfrm>
            <a:off x="3742006" y="5866228"/>
            <a:ext cx="76529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Работаем в удовольствие )))</a:t>
            </a:r>
          </a:p>
        </p:txBody>
      </p:sp>
    </p:spTree>
    <p:extLst>
      <p:ext uri="{BB962C8B-B14F-4D97-AF65-F5344CB8AC3E}">
        <p14:creationId xmlns:p14="http://schemas.microsoft.com/office/powerpoint/2010/main" val="342046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35560" y="332656"/>
            <a:ext cx="7848872" cy="1656184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Модельные региональные основные образовательные программы  основного общего образования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86992" y="1988840"/>
            <a:ext cx="324036" cy="432048"/>
          </a:xfrm>
          <a:prstGeom prst="downArrow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9772" y="2420889"/>
            <a:ext cx="6552728" cy="884343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основа для организации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проектирования ООП школы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8135" y="5293138"/>
            <a:ext cx="7848872" cy="1112006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проблем, возникающих при введении ФГОС общего образования, средствами сетевого взаимодействия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902347" y="3305231"/>
            <a:ext cx="324036" cy="540060"/>
          </a:xfrm>
          <a:prstGeom prst="downArrow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7648" y="3870102"/>
            <a:ext cx="6454852" cy="855042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помощь в формировании единой локальной нормативной базы школы 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910553" y="4725144"/>
            <a:ext cx="324036" cy="540060"/>
          </a:xfrm>
          <a:prstGeom prst="downArrow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847528" y="332658"/>
            <a:ext cx="3888432" cy="22322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6B4B2C">
                <a:alpha val="50000"/>
              </a:srgbClr>
            </a:outerShdw>
          </a:effectLst>
        </p:spPr>
        <p:txBody>
          <a:bodyPr vert="horz" wrap="square" lIns="0" tIns="28800" rIns="0" bIns="2880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Структурный компонент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это текст раздела, который использует образовательная организация в качестве модели, состоящий из 3-х частей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384032" y="568326"/>
            <a:ext cx="3744416" cy="1852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Инвариантная часть,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составленная с учетом нормативных требований, в которую не нужно вносить изменения и дополнения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705378" y="3068960"/>
            <a:ext cx="4536504" cy="35122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2. Часть, формируемая участниками образовательных отношений,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раскрывающая подходы к учету </a:t>
            </a:r>
            <a:r>
              <a:rPr lang="ru-RU" alt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национальных, региональных и этнокультурных особенностей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основе предложенных материалов образовательная организация осуществляет выбор содержания с учетом своих особенностей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384032" y="3272807"/>
            <a:ext cx="4032448" cy="324856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alt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Часть, формируемая участниками образовательных отношений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представляющая собой свободное поле для </a:t>
            </a:r>
            <a:r>
              <a:rPr lang="ru-RU" alt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компонента образовательной организации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 рекомендации по его заполнению</a:t>
            </a:r>
          </a:p>
        </p:txBody>
      </p:sp>
      <p:cxnSp>
        <p:nvCxnSpPr>
          <p:cNvPr id="7" name="Прямая со стрелкой 6"/>
          <p:cNvCxnSpPr>
            <a:stCxn id="2" idx="3"/>
          </p:cNvCxnSpPr>
          <p:nvPr/>
        </p:nvCxnSpPr>
        <p:spPr>
          <a:xfrm flipV="1">
            <a:off x="5735960" y="1448781"/>
            <a:ext cx="648072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64324" y="2563318"/>
            <a:ext cx="1251756" cy="7094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91744" y="2636914"/>
            <a:ext cx="0" cy="4320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14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703513" y="332658"/>
            <a:ext cx="8712967" cy="11521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614038">
                <a:alpha val="50000"/>
              </a:srgbClr>
            </a:outerShdw>
          </a:effec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модельной региональной основной образовательной программы основного общего образования</a:t>
            </a:r>
            <a:endParaRPr lang="ru-RU" alt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15"/>
          <p:cNvSpPr>
            <a:spLocks noChangeArrowheads="1"/>
          </p:cNvSpPr>
          <p:nvPr/>
        </p:nvSpPr>
        <p:spPr bwMode="auto">
          <a:xfrm>
            <a:off x="1851401" y="1844824"/>
            <a:ext cx="3240360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524A37">
                <a:alpha val="50000"/>
              </a:srgbClr>
            </a:outerShdw>
          </a:effectLst>
        </p:spPr>
        <p:txBody>
          <a:bodyPr vert="horz" wrap="square" lIns="0" tIns="28800" rIns="0" bIns="288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1. Целевой раздел</a:t>
            </a:r>
          </a:p>
        </p:txBody>
      </p:sp>
      <p:sp>
        <p:nvSpPr>
          <p:cNvPr id="4" name="Скругленный прямоугольник 16"/>
          <p:cNvSpPr>
            <a:spLocks noChangeArrowheads="1"/>
          </p:cNvSpPr>
          <p:nvPr/>
        </p:nvSpPr>
        <p:spPr bwMode="auto">
          <a:xfrm>
            <a:off x="1887113" y="2564905"/>
            <a:ext cx="8352928" cy="8286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1.1. Структурный компонент</a:t>
            </a: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«Пояснительная записка»</a:t>
            </a:r>
          </a:p>
        </p:txBody>
      </p:sp>
      <p:sp>
        <p:nvSpPr>
          <p:cNvPr id="5" name="Скругленный прямоугольник 17"/>
          <p:cNvSpPr>
            <a:spLocks noChangeArrowheads="1"/>
          </p:cNvSpPr>
          <p:nvPr/>
        </p:nvSpPr>
        <p:spPr bwMode="auto">
          <a:xfrm>
            <a:off x="1851402" y="3645024"/>
            <a:ext cx="8428403" cy="13091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1.2. Структурный компонент 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освоения обучающимися основной образовательной программы основного общего образования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" name="Скругленный прямоугольник 18"/>
          <p:cNvSpPr>
            <a:spLocks noChangeArrowheads="1"/>
          </p:cNvSpPr>
          <p:nvPr/>
        </p:nvSpPr>
        <p:spPr bwMode="auto">
          <a:xfrm>
            <a:off x="1919536" y="5157192"/>
            <a:ext cx="8352928" cy="12961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1.3. Структурный компонент 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оценки достижения планируемых результатов освоения основной образовательной программы основного общего образования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6366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7"/>
          <p:cNvSpPr>
            <a:spLocks noChangeArrowheads="1"/>
          </p:cNvSpPr>
          <p:nvPr/>
        </p:nvSpPr>
        <p:spPr bwMode="auto">
          <a:xfrm>
            <a:off x="1775520" y="188640"/>
            <a:ext cx="4896544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524A37">
                <a:alpha val="50000"/>
              </a:srgbClr>
            </a:outerShdw>
          </a:effec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2. Содержательный раздел </a:t>
            </a:r>
            <a:endParaRPr lang="ru-RU" alt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19"/>
          <p:cNvSpPr>
            <a:spLocks noChangeArrowheads="1"/>
          </p:cNvSpPr>
          <p:nvPr/>
        </p:nvSpPr>
        <p:spPr bwMode="auto">
          <a:xfrm>
            <a:off x="1875648" y="908720"/>
            <a:ext cx="8424936" cy="19442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2.1. Структурный компонент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универсальных учебных действий (программу формирования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общеучебных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умений и навыков) при получении основного общего образования, включающую формирование компетенций обучающихся в области использования информационно-коммуникационных технологий, учебно-исследовательской и проектной деятельности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" name="Скругленный прямоугольник 29"/>
          <p:cNvSpPr>
            <a:spLocks noChangeArrowheads="1"/>
          </p:cNvSpPr>
          <p:nvPr/>
        </p:nvSpPr>
        <p:spPr bwMode="auto">
          <a:xfrm>
            <a:off x="1898704" y="2978200"/>
            <a:ext cx="8421679" cy="803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2.2. Структурный компонент «Рабочие программы учебных предметов, курсов, в том числе внеурочной деятельности»</a:t>
            </a:r>
          </a:p>
        </p:txBody>
      </p:sp>
      <p:sp>
        <p:nvSpPr>
          <p:cNvPr id="5" name="Скругленный прямоугольник 28"/>
          <p:cNvSpPr>
            <a:spLocks noChangeArrowheads="1"/>
          </p:cNvSpPr>
          <p:nvPr/>
        </p:nvSpPr>
        <p:spPr bwMode="auto">
          <a:xfrm>
            <a:off x="1847199" y="3933056"/>
            <a:ext cx="8427159" cy="19442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2.3. Структурный компонент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воспитания и социализации обучающихся при получении основного общего образования, включающую такие направления, как духовно-нравственное развитие и воспитание обучающихся, их социализация и профессиональная ориентация, формирование экологической культуры, культуры здорового и безопасного образа жизни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" name="Скругленный прямоугольник 31"/>
          <p:cNvSpPr>
            <a:spLocks noChangeArrowheads="1"/>
          </p:cNvSpPr>
          <p:nvPr/>
        </p:nvSpPr>
        <p:spPr bwMode="auto">
          <a:xfrm>
            <a:off x="1896602" y="6062239"/>
            <a:ext cx="8377756" cy="5760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2.4. Структурный компонент «Программа коррекционной работы»</a:t>
            </a:r>
          </a:p>
        </p:txBody>
      </p:sp>
    </p:spTree>
    <p:extLst>
      <p:ext uri="{BB962C8B-B14F-4D97-AF65-F5344CB8AC3E}">
        <p14:creationId xmlns:p14="http://schemas.microsoft.com/office/powerpoint/2010/main" val="284427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847528" y="331267"/>
            <a:ext cx="5544616" cy="6494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524A37">
                <a:alpha val="50000"/>
              </a:srgbClr>
            </a:outerShdw>
          </a:effectLst>
        </p:spPr>
        <p:txBody>
          <a:bodyPr vert="horz" wrap="square" lIns="0" tIns="28800" rIns="0" bIns="288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3. Организационный раздел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847528" y="1226345"/>
            <a:ext cx="8424936" cy="1006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thickThin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3.1. Структурный компонент 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Учебный план основного общего образования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847528" y="2539207"/>
            <a:ext cx="8424936" cy="715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thickThin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3.2. Структурный компонент «План внеурочной деятельности»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35743" y="3629025"/>
            <a:ext cx="8508729" cy="808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thickThin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3.3. Структурный компонент «Календарный учебный график»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835743" y="4676775"/>
            <a:ext cx="8508729" cy="1344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thickThin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horz" wrap="square" lIns="28800" tIns="28800" rIns="28800" bIns="2880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3.4. Структурный компонент 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условий реализации образовательной программы основного общего образования в соответствии с требованиями Стандарта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817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92" y="497749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Логические взаимосвязи между разделами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631504" y="1052736"/>
          <a:ext cx="43924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/>
          </p:nvPr>
        </p:nvGraphicFramePr>
        <p:xfrm>
          <a:off x="6384032" y="1268760"/>
          <a:ext cx="3912096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023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EF5680-DF4C-4587-828A-9AD52283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396"/>
            <a:ext cx="12192000" cy="51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43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149</TotalTime>
  <Words>614</Words>
  <Application>Microsoft Office PowerPoint</Application>
  <PresentationFormat>Произвольный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Параллакс</vt:lpstr>
      <vt:lpstr> «Модельная региональная образовательная программа основного общего  образования: использование информационно-методического ресурса»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«Модельная региональная основная образовательная программа основного общего, среднего общего  образования: использование информационно-методического ресурса»</dc:title>
  <dc:creator>Пользователь</dc:creator>
  <cp:lastModifiedBy>user</cp:lastModifiedBy>
  <cp:revision>11</cp:revision>
  <dcterms:created xsi:type="dcterms:W3CDTF">2020-09-12T09:00:06Z</dcterms:created>
  <dcterms:modified xsi:type="dcterms:W3CDTF">2020-09-16T04:45:02Z</dcterms:modified>
</cp:coreProperties>
</file>