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7" r:id="rId7"/>
    <p:sldId id="274" r:id="rId8"/>
    <p:sldId id="276" r:id="rId9"/>
    <p:sldId id="262" r:id="rId10"/>
    <p:sldId id="275" r:id="rId11"/>
    <p:sldId id="260" r:id="rId12"/>
    <p:sldId id="261" r:id="rId13"/>
    <p:sldId id="273" r:id="rId14"/>
    <p:sldId id="265" r:id="rId15"/>
    <p:sldId id="264" r:id="rId16"/>
    <p:sldId id="266" r:id="rId17"/>
    <p:sldId id="267" r:id="rId18"/>
    <p:sldId id="270" r:id="rId19"/>
    <p:sldId id="271" r:id="rId20"/>
    <p:sldId id="280" r:id="rId21"/>
    <p:sldId id="281" r:id="rId22"/>
    <p:sldId id="279" r:id="rId23"/>
    <p:sldId id="282" r:id="rId24"/>
    <p:sldId id="283" r:id="rId25"/>
    <p:sldId id="278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-18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4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2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3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3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0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1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1730-633A-4AD1-912A-F5B6BB5FA52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E01D-03D3-4064-B40E-AC417D081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172" y="1879108"/>
            <a:ext cx="1071004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функциональной грамотности</a:t>
            </a:r>
            <a:br>
              <a:rPr lang="ru-RU" b="1" dirty="0" smtClean="0"/>
            </a:br>
            <a:r>
              <a:rPr lang="ru-RU" sz="3600" i="1" dirty="0" smtClean="0"/>
              <a:t>Из опыта работы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6979" y="4663583"/>
            <a:ext cx="7977352" cy="1655762"/>
          </a:xfrm>
        </p:spPr>
        <p:txBody>
          <a:bodyPr/>
          <a:lstStyle/>
          <a:p>
            <a:pPr algn="r"/>
            <a:r>
              <a:rPr lang="ru-RU" dirty="0" smtClean="0"/>
              <a:t>Учителя высшей категории МБОУ «Гимназия № 1 г. Челябинска»</a:t>
            </a:r>
          </a:p>
          <a:p>
            <a:pPr algn="r"/>
            <a:r>
              <a:rPr lang="ru-RU" dirty="0" smtClean="0"/>
              <a:t>Санникова М.Г., </a:t>
            </a:r>
            <a:r>
              <a:rPr lang="ru-RU" dirty="0" err="1" smtClean="0"/>
              <a:t>Харченкова</a:t>
            </a:r>
            <a:r>
              <a:rPr lang="ru-RU" dirty="0" smtClean="0"/>
              <a:t> Т.В.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3567299"/>
            <a:ext cx="2387791" cy="25865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187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Ученикам интересно выполнять задания – «перевертыши»: дан только план и тема, нужно по нему составить текст. </a:t>
            </a:r>
            <a:endParaRPr lang="ru-RU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Учащиеся </a:t>
            </a:r>
            <a:r>
              <a:rPr lang="ru-RU" sz="3200" dirty="0">
                <a:solidFill>
                  <a:srgbClr val="000000"/>
                </a:solidFill>
              </a:rPr>
              <a:t>составляют план рассказа на тему «</a:t>
            </a:r>
            <a:r>
              <a:rPr lang="ru-RU" sz="3200" b="1" dirty="0">
                <a:solidFill>
                  <a:srgbClr val="000000"/>
                </a:solidFill>
              </a:rPr>
              <a:t>Удивительный мир природы</a:t>
            </a:r>
            <a:r>
              <a:rPr lang="ru-RU" sz="3200" dirty="0">
                <a:solidFill>
                  <a:srgbClr val="000000"/>
                </a:solidFill>
              </a:rPr>
              <a:t>». Затем обмениваются планами и составляют текст </a:t>
            </a:r>
            <a:r>
              <a:rPr lang="ru-RU" sz="3200" dirty="0" smtClean="0">
                <a:solidFill>
                  <a:srgbClr val="000000"/>
                </a:solidFill>
              </a:rPr>
              <a:t>уже  по </a:t>
            </a:r>
            <a:r>
              <a:rPr lang="ru-RU" sz="3200" dirty="0">
                <a:solidFill>
                  <a:srgbClr val="000000"/>
                </a:solidFill>
              </a:rPr>
              <a:t>полученному плану.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169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90" y="365125"/>
            <a:ext cx="1014511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>Составление текста по плану</a:t>
            </a:r>
            <a:endParaRPr lang="ru-RU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dirty="0">
                <a:ea typeface="Calibri" panose="020F0502020204030204" pitchFamily="34" charset="0"/>
              </a:rPr>
              <a:t>. Прекрасное осеннее утро.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</a:rPr>
              <a:t>II</a:t>
            </a:r>
            <a:r>
              <a:rPr lang="ru-RU" dirty="0">
                <a:ea typeface="Calibri" panose="020F0502020204030204" pitchFamily="34" charset="0"/>
              </a:rPr>
              <a:t>. Природа просыпается.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1</a:t>
            </a:r>
            <a:r>
              <a:rPr lang="ru-RU" dirty="0">
                <a:ea typeface="Calibri" panose="020F0502020204030204" pitchFamily="34" charset="0"/>
              </a:rPr>
              <a:t>. Капли дождя на пожелтевших листьях.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2</a:t>
            </a:r>
            <a:r>
              <a:rPr lang="ru-RU" dirty="0">
                <a:ea typeface="Calibri" panose="020F0502020204030204" pitchFamily="34" charset="0"/>
              </a:rPr>
              <a:t>. Сырая земля.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3</a:t>
            </a:r>
            <a:r>
              <a:rPr lang="ru-RU" dirty="0">
                <a:ea typeface="Calibri" panose="020F0502020204030204" pitchFamily="34" charset="0"/>
              </a:rPr>
              <a:t>. Свежий лес.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</a:rPr>
              <a:t>III</a:t>
            </a:r>
            <a:r>
              <a:rPr lang="ru-RU" dirty="0">
                <a:ea typeface="Calibri" panose="020F0502020204030204" pitchFamily="34" charset="0"/>
              </a:rPr>
              <a:t>. Обитатели леса.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1</a:t>
            </a:r>
            <a:r>
              <a:rPr lang="ru-RU" dirty="0">
                <a:ea typeface="Calibri" panose="020F0502020204030204" pitchFamily="34" charset="0"/>
              </a:rPr>
              <a:t>. Животные, отходящие от сна.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2</a:t>
            </a:r>
            <a:r>
              <a:rPr lang="ru-RU" dirty="0">
                <a:ea typeface="Calibri" panose="020F0502020204030204" pitchFamily="34" charset="0"/>
              </a:rPr>
              <a:t>. Птицы, собирающиеся на юг.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   3</a:t>
            </a:r>
            <a:r>
              <a:rPr lang="ru-RU" dirty="0">
                <a:ea typeface="Calibri" panose="020F0502020204030204" pitchFamily="34" charset="0"/>
              </a:rPr>
              <a:t>. Трусливые зайчата, прижавшиеся к своей матери.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ea typeface="Calibri" panose="020F0502020204030204" pitchFamily="34" charset="0"/>
              </a:rPr>
              <a:t>Волшебный осенний лес</a:t>
            </a:r>
            <a:br>
              <a:rPr lang="ru-RU" dirty="0">
                <a:latin typeface="+mn-lt"/>
                <a:ea typeface="Calibri" panose="020F0502020204030204" pitchFamily="34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4303"/>
            <a:ext cx="10271234" cy="4852660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Утро </a:t>
            </a:r>
            <a:r>
              <a:rPr lang="ru-RU" dirty="0">
                <a:ea typeface="Calibri" panose="020F0502020204030204" pitchFamily="34" charset="0"/>
              </a:rPr>
              <a:t>в волшебном осеннем лесу кажется особенным, наполненным радостью, счастьем и вдохновением. Нет обычной городской суеты. Ты находишься в гармонии с природой. Всё начинает отходить от сна.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	Листья </a:t>
            </a:r>
            <a:r>
              <a:rPr lang="ru-RU" dirty="0">
                <a:ea typeface="Calibri" panose="020F0502020204030204" pitchFamily="34" charset="0"/>
              </a:rPr>
              <a:t>уже пожелтели, и капли дождя красиво переливаются на их фоне. Золотые, багряные, бордовые и тёмно-оранжевые листья постелили разноцветный ковёр на влажной и сырой земле. Воздух в лесу кажется свежим.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	Но </a:t>
            </a:r>
            <a:r>
              <a:rPr lang="ru-RU" dirty="0">
                <a:ea typeface="Calibri" panose="020F0502020204030204" pitchFamily="34" charset="0"/>
              </a:rPr>
              <a:t>просыпаются не только растения и деревья, но и животные.  Виднеется стая птиц, которая, возможно, собирается на юг. Это журавли. Они летят вереницей, и слышится их пронзительный крик. Вот и покидают птицы свои родные края.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	Но </a:t>
            </a:r>
            <a:r>
              <a:rPr lang="ru-RU" dirty="0">
                <a:ea typeface="Calibri" panose="020F0502020204030204" pitchFamily="34" charset="0"/>
              </a:rPr>
              <a:t>тут </a:t>
            </a:r>
            <a:r>
              <a:rPr lang="ru-RU" dirty="0" smtClean="0">
                <a:ea typeface="Calibri" panose="020F0502020204030204" pitchFamily="34" charset="0"/>
              </a:rPr>
              <a:t>я увидел зайчиху</a:t>
            </a:r>
            <a:r>
              <a:rPr lang="ru-RU" dirty="0">
                <a:ea typeface="Calibri" panose="020F0502020204030204" pitchFamily="34" charset="0"/>
              </a:rPr>
              <a:t>, к которой прижалось пять серых дрожащих комочков. Это зайчата! Они чувствуют </a:t>
            </a:r>
            <a:r>
              <a:rPr lang="ru-RU" dirty="0" smtClean="0">
                <a:ea typeface="Calibri" panose="020F0502020204030204" pitchFamily="34" charset="0"/>
              </a:rPr>
              <a:t>холод </a:t>
            </a:r>
            <a:r>
              <a:rPr lang="ru-RU" dirty="0">
                <a:ea typeface="Calibri" panose="020F0502020204030204" pitchFamily="34" charset="0"/>
              </a:rPr>
              <a:t>и приближение зимы, будто просят защиту у своей мамы-зайчихи.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23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Работа </a:t>
            </a:r>
            <a:r>
              <a:rPr lang="ru-RU" sz="5400" b="1" dirty="0"/>
              <a:t>с информацией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42" y="3102687"/>
            <a:ext cx="4099034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86" y="796049"/>
            <a:ext cx="10334297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latin typeface="+mn-lt"/>
                <a:ea typeface="Calibri" panose="020F0502020204030204" pitchFamily="34" charset="0"/>
              </a:rPr>
              <a:t>Упражнения на использование информации из текста для решения практической </a:t>
            </a:r>
            <a:r>
              <a:rPr lang="ru-RU" sz="2800" b="1" dirty="0" smtClean="0">
                <a:latin typeface="+mn-lt"/>
                <a:ea typeface="Calibri" panose="020F0502020204030204" pitchFamily="34" charset="0"/>
              </a:rPr>
              <a:t>задачи, на осмысление  </a:t>
            </a:r>
            <a:r>
              <a:rPr lang="ru-RU" sz="2800" b="1" dirty="0">
                <a:latin typeface="+mn-lt"/>
                <a:ea typeface="Calibri" panose="020F0502020204030204" pitchFamily="34" charset="0"/>
              </a:rPr>
              <a:t>и </a:t>
            </a:r>
            <a:r>
              <a:rPr lang="ru-RU" sz="2800" b="1" dirty="0" smtClean="0">
                <a:latin typeface="+mn-lt"/>
                <a:ea typeface="Calibri" panose="020F0502020204030204" pitchFamily="34" charset="0"/>
              </a:rPr>
              <a:t>оценивание информации</a:t>
            </a:r>
            <a:r>
              <a:rPr lang="ru-RU" sz="2800" dirty="0">
                <a:latin typeface="+mn-lt"/>
                <a:ea typeface="Calibri" panose="020F0502020204030204" pitchFamily="34" charset="0"/>
              </a:rPr>
              <a:t/>
            </a:r>
            <a:br>
              <a:rPr lang="ru-RU" sz="2800" dirty="0">
                <a:latin typeface="+mn-lt"/>
                <a:ea typeface="Calibri" panose="020F0502020204030204" pitchFamily="34" charset="0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586" y="2121612"/>
            <a:ext cx="9819290" cy="4351338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200" dirty="0" smtClean="0">
                <a:ea typeface="Calibri" panose="020F0502020204030204" pitchFamily="34" charset="0"/>
              </a:rPr>
              <a:t>Данный </a:t>
            </a:r>
            <a:r>
              <a:rPr lang="ru-RU" sz="3200" dirty="0">
                <a:ea typeface="Calibri" panose="020F0502020204030204" pitchFamily="34" charset="0"/>
              </a:rPr>
              <a:t>тип упражнений учит не только понимать прочитанное, искать в тексте нужную информацию, но и работать с информацией, представленной в различных видах, обнаруживать противоречия, содержащиеся в одном или нескольких текстах; </a:t>
            </a:r>
            <a:r>
              <a:rPr lang="ru-RU" sz="3200" dirty="0" smtClean="0">
                <a:ea typeface="Calibri" panose="020F0502020204030204" pitchFamily="34" charset="0"/>
              </a:rPr>
              <a:t>находить </a:t>
            </a:r>
            <a:r>
              <a:rPr lang="ru-RU" sz="3200" dirty="0">
                <a:ea typeface="Calibri" panose="020F0502020204030204" pitchFamily="34" charset="0"/>
              </a:rPr>
              <a:t>и извлекать несколько единиц информации, расположенных в разных текстах, использовать её для практических целей.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905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29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/>
              <a:t>Прочитайте текст. Найдите логические ошибки в тексте. Поясните свой выбор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Солнце </a:t>
            </a:r>
            <a:r>
              <a:rPr lang="ru-RU" dirty="0">
                <a:ea typeface="Calibri" panose="020F0502020204030204" pitchFamily="34" charset="0"/>
              </a:rPr>
              <a:t>опускается к горизонту и быстро скрывается на востоке. Быстро темнеет. </a:t>
            </a:r>
            <a:r>
              <a:rPr lang="ru-RU" dirty="0" smtClean="0">
                <a:ea typeface="Calibri" panose="020F0502020204030204" pitchFamily="34" charset="0"/>
              </a:rPr>
              <a:t>Чудесны </a:t>
            </a:r>
            <a:r>
              <a:rPr lang="ru-RU" dirty="0">
                <a:ea typeface="Calibri" panose="020F0502020204030204" pitchFamily="34" charset="0"/>
              </a:rPr>
              <a:t>безлунные летние ночи! У самой кромки воды тихо дремлют ивы, камыши, магнолии. Причудливые тени падают от сосен, стоящих неподалеку. Легкая изморозь покрывает траву на поляне. Мы вдыхаем аромат ночных фиалок и мечтательно смотрим в небо.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	Солнце </a:t>
            </a:r>
            <a:r>
              <a:rPr lang="ru-RU" dirty="0">
                <a:ea typeface="Calibri" panose="020F0502020204030204" pitchFamily="34" charset="0"/>
              </a:rPr>
              <a:t>опускается к горизонту и быстро скрывается </a:t>
            </a:r>
            <a:r>
              <a:rPr lang="ru-RU" b="1" u="sng" dirty="0">
                <a:ea typeface="Calibri" panose="020F0502020204030204" pitchFamily="34" charset="0"/>
              </a:rPr>
              <a:t>на востоке</a:t>
            </a:r>
            <a:r>
              <a:rPr lang="ru-RU" dirty="0">
                <a:ea typeface="Calibri" panose="020F0502020204030204" pitchFamily="34" charset="0"/>
              </a:rPr>
              <a:t>. Быстро темнеет. </a:t>
            </a:r>
            <a:r>
              <a:rPr lang="ru-RU" dirty="0" smtClean="0">
                <a:ea typeface="Calibri" panose="020F0502020204030204" pitchFamily="34" charset="0"/>
              </a:rPr>
              <a:t>Чудесны </a:t>
            </a:r>
            <a:r>
              <a:rPr lang="ru-RU" dirty="0">
                <a:ea typeface="Calibri" panose="020F0502020204030204" pitchFamily="34" charset="0"/>
              </a:rPr>
              <a:t>безлунные летние ночи! У самой кромки воды тихо дремлют ивы, камыши, </a:t>
            </a:r>
            <a:r>
              <a:rPr lang="ru-RU" b="1" u="sng" dirty="0">
                <a:ea typeface="Calibri" panose="020F0502020204030204" pitchFamily="34" charset="0"/>
              </a:rPr>
              <a:t>магнолии</a:t>
            </a:r>
            <a:r>
              <a:rPr lang="ru-RU" dirty="0">
                <a:ea typeface="Calibri" panose="020F0502020204030204" pitchFamily="34" charset="0"/>
              </a:rPr>
              <a:t>. Причудливые </a:t>
            </a:r>
            <a:r>
              <a:rPr lang="ru-RU" b="1" u="sng" dirty="0">
                <a:ea typeface="Calibri" panose="020F0502020204030204" pitchFamily="34" charset="0"/>
              </a:rPr>
              <a:t>тени падают от сосен</a:t>
            </a:r>
            <a:r>
              <a:rPr lang="ru-RU" dirty="0">
                <a:ea typeface="Calibri" panose="020F0502020204030204" pitchFamily="34" charset="0"/>
              </a:rPr>
              <a:t>, стоящих неподалеку. Легкая </a:t>
            </a:r>
            <a:r>
              <a:rPr lang="ru-RU" b="1" u="sng" dirty="0">
                <a:ea typeface="Calibri" panose="020F0502020204030204" pitchFamily="34" charset="0"/>
              </a:rPr>
              <a:t>изморозь </a:t>
            </a:r>
            <a:r>
              <a:rPr lang="ru-RU" dirty="0">
                <a:ea typeface="Calibri" panose="020F0502020204030204" pitchFamily="34" charset="0"/>
              </a:rPr>
              <a:t>покрывает траву на поляне. Мы вдыхаем аромат ночных фиалок и мечтательно смотрим в небо.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382" y="6770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+mn-lt"/>
              </a:rPr>
              <a:t>Прочитайте тексты, ответьте на вопросы к </a:t>
            </a:r>
            <a:r>
              <a:rPr lang="ru-RU" i="1" dirty="0" smtClean="0">
                <a:latin typeface="+mn-lt"/>
              </a:rPr>
              <a:t>текстам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018" y="1878176"/>
            <a:ext cx="9940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Текст 1. Золотой дождь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Всё лето листья подставляли солнцу свои ладошки и щёчки, спинки и животики. И до того налились и пропитались солнцем, что к осени сами стали как солнышки – багряными и золотыми. Налились, отяжелели и потекли. Полетели иволгами на ветру. Запрыгали белками по сучкам. Понеслись куницами по земле. Зашумел в лесу золотой дождь. Капля по листику щёлкнет – сорвётся лист. Синицы на ветке завозятся - брызнут листья по сторонам. Ветер вдруг налетит, и -  закружится пёстрый смерч. А если неуклюжий косач с лёту вломится в ветви –- хлынет сверкающий водопад. По колено в листьях деревья стоят. Елочки листьями украсились, грибы под листьями спрятались. Листья шуршат, скребутся, лопочут. Листья летят, качаются и бегут. Листья вверху, внизу и вокруг. Шумит золотой дождь.                                                                   </a:t>
            </a:r>
            <a:r>
              <a:rPr lang="ru-RU" dirty="0" smtClean="0">
                <a:cs typeface="Times New Roman" panose="02020603050405020304" pitchFamily="18" charset="0"/>
              </a:rPr>
              <a:t>                    							По </a:t>
            </a:r>
            <a:r>
              <a:rPr lang="ru-RU" dirty="0">
                <a:cs typeface="Times New Roman" panose="02020603050405020304" pitchFamily="18" charset="0"/>
              </a:rPr>
              <a:t>Сладкову Н. 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3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679"/>
            <a:ext cx="10123842" cy="5780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Текст 2</a:t>
            </a:r>
          </a:p>
          <a:p>
            <a:pPr marL="0" indent="0">
              <a:buNone/>
            </a:pPr>
            <a:r>
              <a:rPr lang="ru-RU" sz="3500" dirty="0" smtClean="0"/>
              <a:t>	Листопад </a:t>
            </a:r>
            <a:r>
              <a:rPr lang="ru-RU" sz="3500" dirty="0"/>
              <a:t>– опадение листьев, вызванное сезонными особенностями климата (зимние холода, летняя засуха), внутренним ритмом развития растений (органический покой), поражением растений вредителями и болезнями или неблагоприятными почвенными условиями. При этом часто изменяется окраска листьев (увеличивается количество красных пигментов, разрушается хлорофилл), происходит отток питательных веществ в другие органы. В основании черешка возникает отделительный слой клеток, способствующий отделению листа. Листопад происходит и у вечнозелёных растений, но при этом листья у них опадают постепенно, одновременно замещаясь новыми.</a:t>
            </a:r>
          </a:p>
          <a:p>
            <a:pPr marL="0" indent="0">
              <a:buNone/>
            </a:pPr>
            <a:r>
              <a:rPr lang="ru-RU" sz="3500" dirty="0" smtClean="0"/>
              <a:t>                                         Биология</a:t>
            </a:r>
            <a:r>
              <a:rPr lang="ru-RU" sz="3500" dirty="0"/>
              <a:t>. Современная энциклопедия</a:t>
            </a:r>
          </a:p>
        </p:txBody>
      </p:sp>
    </p:spTree>
    <p:extLst>
      <p:ext uri="{BB962C8B-B14F-4D97-AF65-F5344CB8AC3E}">
        <p14:creationId xmlns:p14="http://schemas.microsoft.com/office/powerpoint/2010/main" val="230810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5672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О </a:t>
            </a:r>
            <a:r>
              <a:rPr lang="ru-RU" dirty="0"/>
              <a:t>каком явлении идет речь в данных текстах? </a:t>
            </a:r>
          </a:p>
          <a:p>
            <a:pPr marL="0" indent="0">
              <a:buNone/>
            </a:pPr>
            <a:r>
              <a:rPr lang="ru-RU" dirty="0"/>
              <a:t>2.	Почему писатель даёт такое название своей миниатюре? Найдите в тексте контекстный синонимом к заголовку.</a:t>
            </a:r>
          </a:p>
          <a:p>
            <a:pPr marL="0" indent="0">
              <a:buNone/>
            </a:pPr>
            <a:r>
              <a:rPr lang="ru-RU" dirty="0"/>
              <a:t>3.	Найдите в текстах не менее трех одинаковых признаков листопада. </a:t>
            </a:r>
          </a:p>
          <a:p>
            <a:pPr marL="0" indent="0">
              <a:buNone/>
            </a:pPr>
            <a:r>
              <a:rPr lang="ru-RU" b="1" i="1" dirty="0"/>
              <a:t>Вопросы – помощники: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Когда возникает листопад?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Как изменяются листья во время листопада?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Почему листья падают?</a:t>
            </a:r>
          </a:p>
          <a:p>
            <a:pPr marL="0" indent="0">
              <a:buNone/>
            </a:pPr>
            <a:r>
              <a:rPr lang="ru-RU" dirty="0"/>
              <a:t>4.	К каким стилям принадлежат данные тексты?</a:t>
            </a:r>
          </a:p>
          <a:p>
            <a:pPr marL="0" indent="0">
              <a:buNone/>
            </a:pPr>
            <a:r>
              <a:rPr lang="ru-RU" dirty="0"/>
              <a:t>5.	Каково назначение каждого из стилей?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7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034" y="365124"/>
            <a:ext cx="10775732" cy="6492875"/>
          </a:xfrm>
        </p:spPr>
        <p:txBody>
          <a:bodyPr>
            <a:normAutofit fontScale="70000" lnSpcReduction="20000"/>
          </a:bodyPr>
          <a:lstStyle/>
          <a:p>
            <a:pPr marL="9017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 panose="020F0502020204030204" pitchFamily="34" charset="0"/>
              </a:rPr>
              <a:t>6.	Докажите, что каждый из текстов соответствует коммуникативной задаче своего стиля. Для этого сравните 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стилевые черты;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лексические особенности;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синтаксические особенности</a:t>
            </a:r>
            <a:endParaRPr lang="ru-RU" sz="2400" dirty="0">
              <a:ea typeface="Calibri" panose="020F0502020204030204" pitchFamily="34" charset="0"/>
            </a:endParaRPr>
          </a:p>
          <a:p>
            <a:pPr marL="9017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ea typeface="Calibri" panose="020F0502020204030204" pitchFamily="34" charset="0"/>
              </a:rPr>
              <a:t>Вопросы - помощники </a:t>
            </a:r>
            <a:endParaRPr lang="ru-RU" sz="2400" b="1" i="1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Почему в первом тексте автор использует много глаголов, а во втором преобладают существительные, обозначающие действие как предмет («опадение», «развитие», «окраска», «отток», «отделение»)?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Какие сравнения передают картину постоянно меняющегося листопада? Возможно ли во втором тексте употребление сравнений? Почему?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Какое средство выразительности, используемые в первом тексте является ключевым? Почему невозможно его употребление в тексте научного стиля?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Какие предложения по количеству грамматических основ преобладают во втором тексте </a:t>
            </a:r>
            <a:endParaRPr lang="ru-RU" sz="2400" dirty="0">
              <a:ea typeface="Calibri" panose="020F050202020403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</a:rPr>
              <a:t>	Используя материал двух текстов, напишите статью о листопаде в научно-популярный журнал. Помни, что в научно-популярном стиле сочетаются логичность и эмоциональность, абстрактность и конкретность, наглядность.</a:t>
            </a:r>
            <a:endParaRPr lang="ru-RU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50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грамотность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398"/>
            <a:ext cx="1004789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Читательская </a:t>
            </a:r>
            <a:r>
              <a:rPr lang="ru-RU" sz="3200" dirty="0"/>
              <a:t>грамотность – это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3200" dirty="0" smtClean="0"/>
              <a:t>жизни.</a:t>
            </a:r>
            <a:endParaRPr lang="ru-RU" sz="3200" baseline="30000" dirty="0"/>
          </a:p>
          <a:p>
            <a:pPr marL="0" indent="0" algn="just">
              <a:buNone/>
            </a:pPr>
            <a:r>
              <a:rPr lang="ru-RU" sz="3200" dirty="0" smtClean="0"/>
              <a:t>	Не </a:t>
            </a:r>
            <a:r>
              <a:rPr lang="ru-RU" sz="3200" dirty="0"/>
              <a:t>только литературное чтение является предметом, отвечающим за функциональную читательскую грамотность. Это интегративный компонент, за него в ответе все предметы, весь учебный процесс.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590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910" y="1825625"/>
            <a:ext cx="984819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Эффективно проходит работа, связанная с внимательным, пошаговым, детальным прочтением  текста. Учащимся предлагается оттолкнуться от ассоциаций и пройти путь от образа до смысла. </a:t>
            </a:r>
          </a:p>
          <a:p>
            <a:pPr marL="0" indent="0" algn="just">
              <a:buNone/>
            </a:pPr>
            <a:r>
              <a:rPr lang="ru-RU" sz="3200" dirty="0" smtClean="0"/>
              <a:t>	Итогом такой работы является написание собственной миниатюры.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506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Ночь.</a:t>
            </a:r>
            <a:br>
              <a:rPr lang="ru-RU" dirty="0"/>
            </a:br>
            <a:r>
              <a:rPr lang="ru-RU" dirty="0"/>
              <a:t>Идет мелкий дождь.</a:t>
            </a:r>
            <a:br>
              <a:rPr lang="ru-RU" dirty="0"/>
            </a:br>
            <a:r>
              <a:rPr lang="ru-RU" dirty="0"/>
              <a:t>Капли дождя видны, когда попадают под свет фонарей, и кажется, что фонари вдоль улицы плачут.</a:t>
            </a:r>
            <a:br>
              <a:rPr lang="ru-RU" dirty="0"/>
            </a:br>
            <a:r>
              <a:rPr lang="ru-RU" dirty="0"/>
              <a:t>О чем?</a:t>
            </a:r>
            <a:br>
              <a:rPr lang="ru-RU" dirty="0"/>
            </a:br>
            <a:r>
              <a:rPr lang="ru-RU" dirty="0"/>
              <a:t>Фонари плачут дождливой ночью только о том, что не удалось людям, потому что сами они — просто фонари, своей печали у них нет.</a:t>
            </a:r>
            <a:br>
              <a:rPr lang="ru-RU" dirty="0"/>
            </a:br>
            <a:r>
              <a:rPr lang="ru-RU" dirty="0"/>
              <a:t>И плачут они целую ночь от одиночества, от того, что идет дождь, и завтра нелетная погода, и кто-то не встретится, кто-то </a:t>
            </a:r>
            <a:r>
              <a:rPr lang="ru-RU" dirty="0" err="1"/>
              <a:t>недолюбит</a:t>
            </a:r>
            <a:r>
              <a:rPr lang="ru-RU" dirty="0"/>
              <a:t>, </a:t>
            </a:r>
            <a:r>
              <a:rPr lang="ru-RU" dirty="0" err="1"/>
              <a:t>недоцелует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/>
              <a:t>И оттого, что завтра нелетная погода, этой ночью вдоль улицы плачут фонари.</a:t>
            </a:r>
          </a:p>
          <a:p>
            <a:pPr marL="0" indent="0" algn="r">
              <a:buNone/>
            </a:pPr>
            <a:r>
              <a:rPr lang="ru-RU" dirty="0" smtClean="0"/>
              <a:t>Леонид </a:t>
            </a:r>
            <a:r>
              <a:rPr lang="ru-RU" dirty="0" err="1" smtClean="0"/>
              <a:t>Енгибаров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8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Фонарь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78442" cy="5304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958" y="0"/>
            <a:ext cx="3429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529" y="2833772"/>
            <a:ext cx="6036343" cy="40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Какую тональность повествованию задает первое слово?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Почему именно с существительного начинается миниатюра?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Как второе предложение дополняет раскрывающуюся картину?  Какое слово вы бы назвали ключевым?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Предложение начинается с глагола, можем ли мы сказать, что употребление глагола добавляет динамику?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004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Какое слово вводит нас в проблематику миниатюры?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 чём могут плакать фонари?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Что же не удалось людям? Можем ли мы сказать о всех причинах неудач человека? Какое слово подсказывает, что речь идет о состоянии души? 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Почему человек может быть одинок?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538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39.radikal.ru/i083/1104/98/ed19482db8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24" y="411829"/>
            <a:ext cx="5061298" cy="61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16" y="961082"/>
            <a:ext cx="5518508" cy="37410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7179" y="134292"/>
            <a:ext cx="3820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Николай </a:t>
            </a:r>
            <a:r>
              <a:rPr lang="ru-RU" sz="2400" b="1" dirty="0" err="1" smtClean="0"/>
              <a:t>Чирятьев</a:t>
            </a:r>
            <a:r>
              <a:rPr lang="ru-RU" sz="2400" b="1" dirty="0" smtClean="0"/>
              <a:t> Фонарь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5368" y="5855367"/>
            <a:ext cx="4050632" cy="680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Андрей Черныш </a:t>
            </a:r>
          </a:p>
          <a:p>
            <a:pPr algn="ctr"/>
            <a:r>
              <a:rPr lang="ru-RU" sz="2400" b="1" dirty="0" smtClean="0"/>
              <a:t>Зима. Фонарь.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61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889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7495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322"/>
            <a:ext cx="10355317" cy="5939644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b="1" dirty="0" smtClean="0">
                <a:ea typeface="Calibri" panose="020F0502020204030204" pitchFamily="34" charset="0"/>
              </a:rPr>
              <a:t>Чтобы выработать целостный, социально ориентированный взгляд на мир необходимо развивать следующие компетенции: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 smtClean="0">
                <a:ea typeface="Calibri" panose="020F0502020204030204" pitchFamily="34" charset="0"/>
              </a:rPr>
              <a:t>находить и извлекать информацию;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 smtClean="0">
                <a:ea typeface="Calibri" panose="020F0502020204030204" pitchFamily="34" charset="0"/>
              </a:rPr>
              <a:t>осмысливать и оценивать информацию;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3500" dirty="0" smtClean="0">
                <a:ea typeface="Calibri" panose="020F0502020204030204" pitchFamily="34" charset="0"/>
              </a:rPr>
              <a:t>интерпретировать информацию;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 smtClean="0">
                <a:solidFill>
                  <a:srgbClr val="000000"/>
                </a:solidFill>
                <a:ea typeface="Calibri" panose="020F0502020204030204" pitchFamily="34" charset="0"/>
              </a:rPr>
              <a:t>обнаруживать противоречия, содержащиеся в одном или нескольких текстах;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 smtClean="0">
                <a:solidFill>
                  <a:srgbClr val="000000"/>
                </a:solidFill>
                <a:ea typeface="Calibri" panose="020F0502020204030204" pitchFamily="34" charset="0"/>
              </a:rPr>
              <a:t>делать выводы на основе информации, представленной в одном фрагменте текста;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>
                <a:solidFill>
                  <a:srgbClr val="000000"/>
                </a:solidFill>
                <a:ea typeface="Calibri" panose="020F0502020204030204" pitchFamily="34" charset="0"/>
              </a:rPr>
              <a:t>понимать </a:t>
            </a:r>
            <a:r>
              <a:rPr lang="ru-RU" sz="3500" dirty="0" err="1">
                <a:solidFill>
                  <a:srgbClr val="000000"/>
                </a:solidFill>
                <a:ea typeface="Calibri" panose="020F0502020204030204" pitchFamily="34" charset="0"/>
              </a:rPr>
              <a:t>фактологическую</a:t>
            </a:r>
            <a:r>
              <a:rPr lang="ru-RU" sz="3500" dirty="0">
                <a:solidFill>
                  <a:srgbClr val="000000"/>
                </a:solidFill>
                <a:ea typeface="Calibri" panose="020F0502020204030204" pitchFamily="34" charset="0"/>
              </a:rPr>
              <a:t> информацию (составлять вопросы, понимать сюжет, последовательность событий и т.п.);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500" dirty="0">
                <a:solidFill>
                  <a:srgbClr val="000000"/>
                </a:solidFill>
                <a:ea typeface="Calibri" panose="020F0502020204030204" pitchFamily="34" charset="0"/>
              </a:rPr>
              <a:t>использовать информацию из текста для решения практической задачи без привлечения фоновых </a:t>
            </a:r>
            <a:r>
              <a:rPr lang="ru-RU" sz="3500" dirty="0" smtClean="0">
                <a:solidFill>
                  <a:srgbClr val="000000"/>
                </a:solidFill>
                <a:ea typeface="Calibri" panose="020F0502020204030204" pitchFamily="34" charset="0"/>
              </a:rPr>
              <a:t>знаний.</a:t>
            </a:r>
            <a:endParaRPr lang="ru-RU" sz="35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05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365" y="5858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+mn-lt"/>
                <a:ea typeface="Calibri" panose="020F0502020204030204" pitchFamily="34" charset="0"/>
              </a:rPr>
              <a:t>Для развития читательской грамотности </a:t>
            </a:r>
            <a:r>
              <a:rPr lang="ru-RU" sz="3200" b="1" dirty="0" smtClean="0">
                <a:latin typeface="+mn-lt"/>
                <a:ea typeface="Calibri" panose="020F0502020204030204" pitchFamily="34" charset="0"/>
              </a:rPr>
              <a:t>мы предлагаем использовать </a:t>
            </a:r>
            <a:r>
              <a:rPr lang="ru-RU" sz="3200" b="1" dirty="0">
                <a:latin typeface="+mn-lt"/>
                <a:ea typeface="Calibri" panose="020F0502020204030204" pitchFamily="34" charset="0"/>
              </a:rPr>
              <a:t>следующие формы работы:</a:t>
            </a:r>
            <a:br>
              <a:rPr lang="ru-RU" sz="3200" b="1" dirty="0">
                <a:latin typeface="+mn-lt"/>
                <a:ea typeface="Calibri" panose="020F0502020204030204" pitchFamily="34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 smtClean="0">
                <a:ea typeface="Calibri" panose="020F0502020204030204" pitchFamily="34" charset="0"/>
              </a:rPr>
              <a:t>составление </a:t>
            </a:r>
            <a:r>
              <a:rPr lang="ru-RU" sz="3200" dirty="0">
                <a:ea typeface="Calibri" panose="020F0502020204030204" pitchFamily="34" charset="0"/>
              </a:rPr>
              <a:t>плана текста (простого, сложного; назывного, вопросного тезисного), работа с планом;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 smtClean="0">
                <a:ea typeface="Calibri" panose="020F0502020204030204" pitchFamily="34" charset="0"/>
              </a:rPr>
              <a:t>работа </a:t>
            </a:r>
            <a:r>
              <a:rPr lang="ru-RU" sz="3200" dirty="0">
                <a:ea typeface="Calibri" panose="020F0502020204030204" pitchFamily="34" charset="0"/>
              </a:rPr>
              <a:t>с информацией текста: </a:t>
            </a:r>
            <a:r>
              <a:rPr lang="ru-RU" sz="3200" dirty="0" smtClean="0">
                <a:ea typeface="Calibri" panose="020F0502020204030204" pitchFamily="34" charset="0"/>
              </a:rPr>
              <a:t>уметь </a:t>
            </a:r>
            <a:r>
              <a:rPr lang="ru-RU" sz="3200" dirty="0">
                <a:ea typeface="Calibri" panose="020F0502020204030204" pitchFamily="34" charset="0"/>
              </a:rPr>
              <a:t>отвечать на вопросы, ставить вопросы, составлять вопросы, учитывая причинно-следственные связи</a:t>
            </a:r>
            <a:r>
              <a:rPr lang="ru-RU" sz="3200" dirty="0" smtClean="0">
                <a:ea typeface="Calibri" panose="020F0502020204030204" pitchFamily="34" charset="0"/>
              </a:rPr>
              <a:t>;</a:t>
            </a: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 обнаруживать противоречия, содержащиеся в одном или нескольких </a:t>
            </a:r>
            <a:r>
              <a:rPr lang="ru-RU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текстах; создавать тексты на основе на основе иллюстративного материала.</a:t>
            </a:r>
            <a:endParaRPr lang="ru-RU" sz="3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173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ea typeface="Calibri" panose="020F0502020204030204" pitchFamily="34" charset="0"/>
                <a:cs typeface="Segoe UI" panose="020B0502040204020203" pitchFamily="34" charset="0"/>
              </a:rPr>
              <a:t>Работа </a:t>
            </a:r>
            <a:r>
              <a:rPr lang="ru-RU" sz="5400" b="1" dirty="0">
                <a:ea typeface="Calibri" panose="020F0502020204030204" pitchFamily="34" charset="0"/>
                <a:cs typeface="Segoe UI" panose="020B0502040204020203" pitchFamily="34" charset="0"/>
              </a:rPr>
              <a:t>с планом</a:t>
            </a:r>
            <a:endParaRPr lang="ru-RU" sz="5400" b="1" dirty="0"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27" y="3271068"/>
            <a:ext cx="4649514" cy="27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Учащимся предлагается план, по которому необходимо составить текст. Дается заголовок, чтобы была понятна тема или основная мысль. Далее ученикам необходимо  сравнить написанный ими текст с авторским.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099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793" y="648905"/>
            <a:ext cx="10515600" cy="1325563"/>
          </a:xfrm>
        </p:spPr>
        <p:txBody>
          <a:bodyPr/>
          <a:lstStyle/>
          <a:p>
            <a:r>
              <a:rPr lang="ru-RU" dirty="0" smtClean="0"/>
              <a:t>Ночная радуга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</a:rPr>
              <a:t>Не </a:t>
            </a:r>
            <a:r>
              <a:rPr lang="ru-RU" sz="3200" dirty="0">
                <a:solidFill>
                  <a:srgbClr val="000000"/>
                </a:solidFill>
              </a:rPr>
              <a:t>может быть!?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</a:rPr>
              <a:t>Дождь в летнюю </a:t>
            </a:r>
            <a:r>
              <a:rPr lang="ru-RU" sz="3200" dirty="0">
                <a:solidFill>
                  <a:srgbClr val="000000"/>
                </a:solidFill>
              </a:rPr>
              <a:t>ночь.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</a:rPr>
              <a:t>Луна «нарисовала» радугу. </a:t>
            </a:r>
            <a:endParaRPr lang="ru-RU" sz="32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</a:rPr>
              <a:t>Светящееся чудо.</a:t>
            </a:r>
            <a:endParaRPr lang="ru-RU" sz="32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6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69183"/>
            <a:ext cx="10302767" cy="52478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Ночная радуга? Не может такого быть, ведь ночью нет солнца, как же она появляется?</a:t>
            </a:r>
          </a:p>
          <a:p>
            <a:pPr marL="0" indent="0" algn="just">
              <a:buNone/>
            </a:pPr>
            <a:r>
              <a:rPr lang="ru-RU" sz="3200" dirty="0" smtClean="0"/>
              <a:t>	Летней ночью мы с друзьями  ночевали в палатке на берегу реки. Неожиданно пошел сильный дождь, и мы спрятались в палатку. Через полчаса дождь прекратился, и ребята предложили искупаться в теплой речке.</a:t>
            </a:r>
          </a:p>
          <a:p>
            <a:pPr marL="0" indent="0" algn="just">
              <a:buNone/>
            </a:pPr>
            <a:r>
              <a:rPr lang="ru-RU" sz="3200" dirty="0" smtClean="0"/>
              <a:t>	Когда мы выбрались из палатки, то увидели, что небо прояснилось и на нем красовалась огромная луна, а над рекой дугой стояла радуга.</a:t>
            </a:r>
          </a:p>
          <a:p>
            <a:pPr marL="0" indent="0" algn="just">
              <a:buNone/>
            </a:pPr>
            <a:r>
              <a:rPr lang="ru-RU" sz="3200" dirty="0" smtClean="0"/>
              <a:t>	Мы с изумлением смотрели на светящееся чудо и радовались тому, что увидели это.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933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Авторский 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1538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/>
              <a:t> Если бы мне раньше сказали, что ночью можно увидеть радугу, я бы не поверил. Но, оказывается, можно. Я сам, своими глазами однажды увидел </a:t>
            </a:r>
            <a:r>
              <a:rPr lang="ru-RU" dirty="0" smtClean="0"/>
              <a:t>ее. 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тихую летнюю ночь мы с товарищем коротали время у костра на берегу реки. Надвинулась туча и затянула все небо. Пошел мелкий, но сильный дождь. Мы укрылись в шалаше.</a:t>
            </a:r>
          </a:p>
          <a:p>
            <a:pPr marL="0" indent="0" algn="just">
              <a:buNone/>
            </a:pPr>
            <a:r>
              <a:rPr lang="ru-RU" dirty="0" smtClean="0"/>
              <a:t>	Вскоре </a:t>
            </a:r>
            <a:r>
              <a:rPr lang="ru-RU" dirty="0"/>
              <a:t>я выглянул из шалаша. Дождь почти перестал. И вдруг я увидел нависшую над рекой радугу. Только она была не разноцветная, а </a:t>
            </a:r>
            <a:r>
              <a:rPr lang="ru-RU" dirty="0" smtClean="0"/>
              <a:t>молочно-белая. Тогда </a:t>
            </a:r>
            <a:r>
              <a:rPr lang="ru-RU" dirty="0"/>
              <a:t>я вылез из шалаша и огляделся вокруг. На востоке, низко над горизонтом, среди черных рваных туч появился просвет, и в него краешком выглядывала </a:t>
            </a:r>
            <a:r>
              <a:rPr lang="ru-RU" dirty="0" smtClean="0"/>
              <a:t>луна.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Я </a:t>
            </a:r>
            <a:r>
              <a:rPr lang="ru-RU" dirty="0"/>
              <a:t>стоял под моросящим дождем и любовался этим чудом — светящейся во мгле ночной радугой.</a:t>
            </a:r>
          </a:p>
          <a:p>
            <a:pPr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a typeface="Calibri" panose="020F0502020204030204" pitchFamily="34" charset="0"/>
              </a:rPr>
              <a:t>Валериан  Баталов</a:t>
            </a:r>
            <a:endParaRPr lang="ru-RU" dirty="0"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9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3" id="{D75C0454-602E-4D90-B942-452A3EC6DFEC}" vid="{FB7AFE65-55FC-47F1-851B-D16ECFC152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114</TotalTime>
  <Words>655</Words>
  <Application>Microsoft Office PowerPoint</Application>
  <PresentationFormat>Произвольный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Тема13</vt:lpstr>
      <vt:lpstr>Формирование функциональной грамотности Из опыта работы  </vt:lpstr>
      <vt:lpstr>Читательская грамотность</vt:lpstr>
      <vt:lpstr>Презентация PowerPoint</vt:lpstr>
      <vt:lpstr>Для развития читательской грамотности мы предлагаем использовать следующие формы работы: </vt:lpstr>
      <vt:lpstr>Презентация PowerPoint</vt:lpstr>
      <vt:lpstr>Презентация PowerPoint</vt:lpstr>
      <vt:lpstr>Ночная радуга </vt:lpstr>
      <vt:lpstr>Презентация PowerPoint</vt:lpstr>
      <vt:lpstr>Авторский  текст</vt:lpstr>
      <vt:lpstr>Презентация PowerPoint</vt:lpstr>
      <vt:lpstr>Составление текста по плану</vt:lpstr>
      <vt:lpstr>Волшебный осенний лес </vt:lpstr>
      <vt:lpstr>Презентация PowerPoint</vt:lpstr>
      <vt:lpstr>Упражнения на использование информации из текста для решения практической задачи, на осмысление  и оценивание информации </vt:lpstr>
      <vt:lpstr>Прочитайте текст. Найдите логические ошибки в тексте. Поясните свой выбор. </vt:lpstr>
      <vt:lpstr>Прочитайте тексты, ответьте на вопросы к текстам </vt:lpstr>
      <vt:lpstr> </vt:lpstr>
      <vt:lpstr>Презентация PowerPoint</vt:lpstr>
      <vt:lpstr>Презентация PowerPoint</vt:lpstr>
      <vt:lpstr>Презентация PowerPoint</vt:lpstr>
      <vt:lpstr>Фонари</vt:lpstr>
      <vt:lpstr>Фонарь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Из опыта работы</dc:title>
  <dc:creator>lenovo</dc:creator>
  <cp:lastModifiedBy>user</cp:lastModifiedBy>
  <cp:revision>16</cp:revision>
  <dcterms:created xsi:type="dcterms:W3CDTF">2022-03-12T11:00:36Z</dcterms:created>
  <dcterms:modified xsi:type="dcterms:W3CDTF">2022-03-23T06:40:27Z</dcterms:modified>
</cp:coreProperties>
</file>