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57" r:id="rId8"/>
    <p:sldId id="258" r:id="rId9"/>
    <p:sldId id="265" r:id="rId10"/>
    <p:sldId id="266" r:id="rId11"/>
    <p:sldId id="277" r:id="rId12"/>
    <p:sldId id="278" r:id="rId13"/>
    <p:sldId id="279" r:id="rId14"/>
    <p:sldId id="280" r:id="rId15"/>
    <p:sldId id="28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8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9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11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21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6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5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2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0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6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8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E0CD-534D-4FE3-9E30-3A131AE8DFD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2A3261-2E8D-4298-A177-DB6F0DD67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90B66-AE62-4AB1-925D-5CEB7A4D7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/>
                </a:solidFill>
              </a:rPr>
              <a:t>Читательская грамотность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496714-5E1F-4331-96B0-B264979FF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Умения, характеризующие читательскую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348623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9AD89-41F0-4AF0-AB49-D2F07FCE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647EEF-4636-4D87-8F28-9E58A6B7E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77" y="624109"/>
            <a:ext cx="9946235" cy="5485745"/>
          </a:xfrm>
        </p:spPr>
      </p:pic>
    </p:spTree>
    <p:extLst>
      <p:ext uri="{BB962C8B-B14F-4D97-AF65-F5344CB8AC3E}">
        <p14:creationId xmlns:p14="http://schemas.microsoft.com/office/powerpoint/2010/main" val="11223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906D9-5B55-45FA-8837-B4C45A93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756F78-36B5-4343-B1A4-62662BD9F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64" y="624110"/>
            <a:ext cx="9961418" cy="5970654"/>
          </a:xfrm>
        </p:spPr>
      </p:pic>
    </p:spTree>
    <p:extLst>
      <p:ext uri="{BB962C8B-B14F-4D97-AF65-F5344CB8AC3E}">
        <p14:creationId xmlns:p14="http://schemas.microsoft.com/office/powerpoint/2010/main" val="75780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FEF4B-F55A-46AD-83B7-8A79D19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FF1F2D-5D46-45DE-9438-553523F7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36" y="624110"/>
            <a:ext cx="9717375" cy="5609780"/>
          </a:xfrm>
        </p:spPr>
      </p:pic>
    </p:spTree>
    <p:extLst>
      <p:ext uri="{BB962C8B-B14F-4D97-AF65-F5344CB8AC3E}">
        <p14:creationId xmlns:p14="http://schemas.microsoft.com/office/powerpoint/2010/main" val="105520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33474-B437-4EF6-BF90-54C1B16E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C0E91B-7915-4369-B9D8-CEB6092CB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326" y="624110"/>
            <a:ext cx="9440285" cy="6136908"/>
          </a:xfrm>
        </p:spPr>
      </p:pic>
    </p:spTree>
    <p:extLst>
      <p:ext uri="{BB962C8B-B14F-4D97-AF65-F5344CB8AC3E}">
        <p14:creationId xmlns:p14="http://schemas.microsoft.com/office/powerpoint/2010/main" val="233373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A9A20-FB35-4D8B-9296-183547E7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467BC7-C839-4D00-85F8-86B00487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624110"/>
            <a:ext cx="9545782" cy="5929090"/>
          </a:xfrm>
        </p:spPr>
      </p:pic>
    </p:spTree>
    <p:extLst>
      <p:ext uri="{BB962C8B-B14F-4D97-AF65-F5344CB8AC3E}">
        <p14:creationId xmlns:p14="http://schemas.microsoft.com/office/powerpoint/2010/main" val="426517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D9E994-6C9F-437F-B56F-FB2AA39C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270" y="1145219"/>
            <a:ext cx="8915400" cy="3079245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«</a:t>
            </a:r>
            <a:r>
              <a:rPr lang="ru-RU" sz="3200" b="1" dirty="0">
                <a:solidFill>
                  <a:schemeClr val="accent1"/>
                </a:solidFill>
              </a:rPr>
              <a:t>Мои ученики будут узнавать новое не только от меня; они будут открывать это новое сами» (И.Г. Песталоцци).​​​​​​​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F01DF-AFB0-4672-AC25-4A28D72A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387F7-DFE6-4A68-8771-42256068A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161B1-2AC3-4964-97E9-180BFF6E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42900"/>
            <a:ext cx="114490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7F774-B196-4BE1-A9AD-41781B9B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7B39A7-9E68-4EFD-A95B-971913236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624109"/>
            <a:ext cx="9800503" cy="5956799"/>
          </a:xfrm>
        </p:spPr>
      </p:pic>
    </p:spTree>
    <p:extLst>
      <p:ext uri="{BB962C8B-B14F-4D97-AF65-F5344CB8AC3E}">
        <p14:creationId xmlns:p14="http://schemas.microsoft.com/office/powerpoint/2010/main" val="17850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120A4-F7A7-45AF-AD19-BFFDEA95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50448-0886-402F-B25C-C236E7683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64" y="624111"/>
            <a:ext cx="9481848" cy="5887526"/>
          </a:xfrm>
        </p:spPr>
      </p:pic>
    </p:spTree>
    <p:extLst>
      <p:ext uri="{BB962C8B-B14F-4D97-AF65-F5344CB8AC3E}">
        <p14:creationId xmlns:p14="http://schemas.microsoft.com/office/powerpoint/2010/main" val="61588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13E26-2CA7-4C30-8B68-78142712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BDB7E4-0BFC-4000-B6E7-F423598B6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508" y="624109"/>
            <a:ext cx="9648103" cy="5748981"/>
          </a:xfrm>
        </p:spPr>
      </p:pic>
    </p:spTree>
    <p:extLst>
      <p:ext uri="{BB962C8B-B14F-4D97-AF65-F5344CB8AC3E}">
        <p14:creationId xmlns:p14="http://schemas.microsoft.com/office/powerpoint/2010/main" val="391476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E6DE-B501-4C74-8304-394A222C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76DAB7-DBB3-43FE-B164-1B7BB117F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624110"/>
            <a:ext cx="9698182" cy="6026072"/>
          </a:xfrm>
        </p:spPr>
      </p:pic>
    </p:spTree>
    <p:extLst>
      <p:ext uri="{BB962C8B-B14F-4D97-AF65-F5344CB8AC3E}">
        <p14:creationId xmlns:p14="http://schemas.microsoft.com/office/powerpoint/2010/main" val="160660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A897-D8CD-4228-BBA8-37740951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читательской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8C7EC-EFC6-49B8-B58B-5CD53858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3" y="1468582"/>
            <a:ext cx="10349345" cy="55002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1-м уровне </a:t>
            </a:r>
            <a:r>
              <a:rPr lang="ru-RU" dirty="0"/>
              <a:t>обучающийся способен работать только со знакомой</a:t>
            </a:r>
          </a:p>
          <a:p>
            <a:r>
              <a:rPr lang="ru-RU" dirty="0"/>
              <a:t>информацией, он легко «схватывает» одну единицу информации или, в</a:t>
            </a:r>
          </a:p>
          <a:p>
            <a:r>
              <a:rPr lang="ru-RU" dirty="0"/>
              <a:t>крайнем случае, несколько таких единиц. </a:t>
            </a:r>
          </a:p>
          <a:p>
            <a:r>
              <a:rPr lang="ru-RU" b="1" dirty="0">
                <a:solidFill>
                  <a:srgbClr val="FF0000"/>
                </a:solidFill>
              </a:rPr>
              <a:t>Основная примета 2-го уровня </a:t>
            </a:r>
            <a:r>
              <a:rPr lang="ru-RU" dirty="0"/>
              <a:t>–умение обучающегося работать с явно выраженной в</a:t>
            </a:r>
          </a:p>
          <a:p>
            <a:r>
              <a:rPr lang="ru-RU" dirty="0"/>
              <a:t> тексте информацией. 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3-ем уровне </a:t>
            </a:r>
            <a:r>
              <a:rPr lang="ru-RU" dirty="0"/>
              <a:t>отмечается работа обучающегося с неявно выраженной</a:t>
            </a:r>
          </a:p>
          <a:p>
            <a:r>
              <a:rPr lang="ru-RU" dirty="0"/>
              <a:t>информацией. 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4-ом уровне </a:t>
            </a:r>
            <a:r>
              <a:rPr lang="ru-RU" dirty="0"/>
              <a:t>школьнику уже предлагаются длинные и</a:t>
            </a:r>
          </a:p>
          <a:p>
            <a:r>
              <a:rPr lang="ru-RU" dirty="0"/>
              <a:t>сложные тексты. 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5-ом уровне </a:t>
            </a:r>
            <a:r>
              <a:rPr lang="ru-RU" dirty="0"/>
              <a:t>обучающийся способен проникнуть в</a:t>
            </a:r>
          </a:p>
          <a:p>
            <a:r>
              <a:rPr lang="ru-RU" dirty="0"/>
              <a:t>глубинные слои текста, а также способен проявить критическую оценку</a:t>
            </a:r>
          </a:p>
          <a:p>
            <a:r>
              <a:rPr lang="ru-RU" dirty="0"/>
              <a:t>информации. </a:t>
            </a:r>
          </a:p>
          <a:p>
            <a:r>
              <a:rPr lang="ru-RU" b="1" dirty="0">
                <a:solidFill>
                  <a:srgbClr val="FF0000"/>
                </a:solidFill>
              </a:rPr>
              <a:t>И, наконец, 6-ой уровень </a:t>
            </a:r>
            <a:r>
              <a:rPr lang="ru-RU" dirty="0"/>
              <a:t>характеризуется пониманием со</a:t>
            </a:r>
          </a:p>
          <a:p>
            <a:r>
              <a:rPr lang="ru-RU" dirty="0"/>
              <a:t>стороны обучающегося одновременно нескольких текстов и связей между</a:t>
            </a:r>
          </a:p>
          <a:p>
            <a:r>
              <a:rPr lang="ru-RU" dirty="0"/>
              <a:t>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57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7CF52-9A75-4E94-944E-DD0026D8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25902D-86E3-43AD-AA7D-63D990056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624110"/>
            <a:ext cx="9731229" cy="5929090"/>
          </a:xfrm>
        </p:spPr>
      </p:pic>
    </p:spTree>
    <p:extLst>
      <p:ext uri="{BB962C8B-B14F-4D97-AF65-F5344CB8AC3E}">
        <p14:creationId xmlns:p14="http://schemas.microsoft.com/office/powerpoint/2010/main" val="252473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E95D-3924-43B0-B165-ECEA29C4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5253A5-30BF-4356-B646-4A2AADC46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3" y="609600"/>
            <a:ext cx="10931236" cy="5985164"/>
          </a:xfrm>
        </p:spPr>
      </p:pic>
    </p:spTree>
    <p:extLst>
      <p:ext uri="{BB962C8B-B14F-4D97-AF65-F5344CB8AC3E}">
        <p14:creationId xmlns:p14="http://schemas.microsoft.com/office/powerpoint/2010/main" val="319386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DD530-5AAF-42D3-B5D8-850D05DC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9A8D02-A8DD-4820-A540-91FE1EDE7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64" y="526473"/>
            <a:ext cx="9905999" cy="6192982"/>
          </a:xfrm>
        </p:spPr>
      </p:pic>
    </p:spTree>
    <p:extLst>
      <p:ext uri="{BB962C8B-B14F-4D97-AF65-F5344CB8AC3E}">
        <p14:creationId xmlns:p14="http://schemas.microsoft.com/office/powerpoint/2010/main" val="36794028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63</TotalTime>
  <Words>141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Читательская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23</cp:revision>
  <dcterms:created xsi:type="dcterms:W3CDTF">2021-10-10T16:27:21Z</dcterms:created>
  <dcterms:modified xsi:type="dcterms:W3CDTF">2021-10-11T15:44:18Z</dcterms:modified>
</cp:coreProperties>
</file>