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49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CEB7D-8FA9-4DD8-A17F-30F50C51D95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EB6EB-430D-4D9E-8368-7936E6DB7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1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2060848"/>
            <a:ext cx="7772400" cy="250032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2051720" y="332656"/>
            <a:ext cx="6306494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Методическая сеть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«ДАР РЕЧИ»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20782" y="5572140"/>
            <a:ext cx="9194656" cy="1285860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42844" y="5685142"/>
            <a:ext cx="3571900" cy="103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Контактный телефон: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8(351)772-15-29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E-mail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internat011@rambler.ru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Адрес: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454074,  г.Челябинск,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ул.Героев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Танкограда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д.21</a:t>
            </a:r>
          </a:p>
        </p:txBody>
      </p:sp>
      <p:pic>
        <p:nvPicPr>
          <p:cNvPr id="1026" name="Picture 2" descr="E:\ГРАНТ\эмблема\эмблема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624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55600" indent="-342900">
              <a:buNone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71612"/>
            <a:ext cx="2057400" cy="4554551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71612"/>
            <a:ext cx="6019800" cy="4554551"/>
          </a:xfrm>
        </p:spPr>
        <p:txBody>
          <a:bodyPr vert="eaVert"/>
          <a:lstStyle>
            <a:lvl1pPr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143240" y="162943"/>
            <a:ext cx="58579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ОБРАЗЕЦ ЗАГОЛОВКА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008791"/>
            <a:ext cx="7772400" cy="250032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1907704" y="188640"/>
            <a:ext cx="699693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Муниципальное бюджетное общеобразовательное учреждение «Специальная (коррекционная) общеобразовательная школа-интернат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обучающихся с ограниченными возможностями здоровья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(тяжелыми нарушениями речи) № 11 г. Челябинска»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20782" y="5572140"/>
            <a:ext cx="9194656" cy="1285860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42844" y="5685142"/>
            <a:ext cx="3571900" cy="103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Контактный телефон: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8(351)772-15-29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E-mail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internat011@rambler.ru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Адрес: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454074,  г.Челябинск,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ул.Героев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Танкограда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д.21</a:t>
            </a:r>
          </a:p>
        </p:txBody>
      </p:sp>
      <p:pic>
        <p:nvPicPr>
          <p:cNvPr id="2050" name="Picture 2" descr="E:\РАБОТА\Логотип МБОУ С(К)ОШ № 11 г. Челябинска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1267552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48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5429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1714489"/>
            <a:ext cx="7772400" cy="714380"/>
          </a:xfrm>
        </p:spPr>
        <p:txBody>
          <a:bodyPr anchor="t">
            <a:normAutofit/>
          </a:bodyPr>
          <a:lstStyle>
            <a:lvl1pPr algn="ctr">
              <a:defRPr sz="3200" b="1" cap="none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 текста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500306"/>
            <a:ext cx="7772400" cy="2071691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71802" y="142852"/>
            <a:ext cx="5857916" cy="115094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200" b="1" kern="12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071802" y="162943"/>
            <a:ext cx="5929354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800">
                <a:solidFill>
                  <a:srgbClr val="00206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800">
                <a:solidFill>
                  <a:srgbClr val="00206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55600" indent="-35560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55600" indent="-35560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4291"/>
            <a:ext cx="3008313" cy="918422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857784"/>
          </a:xfrm>
        </p:spPr>
        <p:txBody>
          <a:bodyPr/>
          <a:lstStyle>
            <a:lvl1pPr marL="355600" indent="-342900">
              <a:buNone/>
              <a:tabLst/>
              <a:defRPr sz="3200">
                <a:solidFill>
                  <a:srgbClr val="00206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52713"/>
            <a:ext cx="3008313" cy="39052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214678" y="162943"/>
            <a:ext cx="57864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ОБРАЗЕЦ ЗАГОЛОВКА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214678" y="162943"/>
            <a:ext cx="57864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ОБРАЗЕЦ ЗАГОЛОВКА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-36512" y="0"/>
            <a:ext cx="9194656" cy="1330484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62943"/>
            <a:ext cx="71654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9512" y="6309320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142844" y="836711"/>
            <a:ext cx="1692852" cy="480321"/>
          </a:xfrm>
          <a:prstGeom prst="rect">
            <a:avLst/>
          </a:prstGeom>
        </p:spPr>
        <p:txBody>
          <a:bodyPr vert="horz" lIns="3600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Методическая сеть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«ДАР РЕЧИ»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55864" y="1357298"/>
            <a:ext cx="8832272" cy="534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ГРАНТ\эмблема\эмблема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0" y="26720"/>
            <a:ext cx="882000" cy="8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oditelideti.su/wp-content/uploads/2014/04/popugai1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9"/>
            <a:ext cx="7772400" cy="1728192"/>
          </a:xfrm>
        </p:spPr>
        <p:txBody>
          <a:bodyPr>
            <a:noAutofit/>
          </a:bodyPr>
          <a:lstStyle/>
          <a:p>
            <a:r>
              <a:rPr lang="ru-RU" sz="3600" dirty="0"/>
              <a:t>Новые методики и технологии психологической поддержки обучающихся с ОВЗ (ТНР)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4" y="3933057"/>
            <a:ext cx="554461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Белоусова Светлана Анатольевна,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псих, н., профессор кафедры общей психологии ФГБОУ ВО «Челябинского государственного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 smtClean="0"/>
              <a:t>Пример 1. Игра «Пройди лабиринт» для обучающихся </a:t>
            </a:r>
            <a:r>
              <a:rPr lang="en-US" sz="2500" b="1" dirty="0" smtClean="0"/>
              <a:t>7—14 </a:t>
            </a:r>
            <a:r>
              <a:rPr lang="en-US" sz="2500" b="1" dirty="0" err="1" smtClean="0"/>
              <a:t>лет</a:t>
            </a:r>
            <a:endParaRPr lang="ru-RU" sz="25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2664296" cy="639762"/>
          </a:xfrm>
        </p:spPr>
        <p:txBody>
          <a:bodyPr>
            <a:normAutofit/>
          </a:bodyPr>
          <a:lstStyle/>
          <a:p>
            <a:r>
              <a:rPr lang="ru-RU" b="0" dirty="0" smtClean="0"/>
              <a:t>Малый лабиринт</a:t>
            </a:r>
            <a:endParaRPr lang="ru-RU" b="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/>
          <a:lstStyle/>
          <a:p>
            <a:r>
              <a:rPr lang="ru-RU" b="0" dirty="0" smtClean="0"/>
              <a:t>Большой лабиринт</a:t>
            </a:r>
            <a:endParaRPr lang="ru-RU" b="0" dirty="0"/>
          </a:p>
        </p:txBody>
      </p:sp>
      <p:pic>
        <p:nvPicPr>
          <p:cNvPr id="10" name="Объект 9" descr="http://s-mind.ru/wp-content/uploads/2016/06/labirint-strashila-i-mozg.jpg"/>
          <p:cNvPicPr>
            <a:picLocks noGrp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/>
          <a:stretch/>
        </p:blipFill>
        <p:spPr bwMode="auto">
          <a:xfrm>
            <a:off x="4953857" y="2505075"/>
            <a:ext cx="3693653" cy="3684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Объект 10" descr="Ð¥ÑÐµÐ±ÑÐ¸ÐºÑ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2" y="2661841"/>
            <a:ext cx="3263747" cy="352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16354" t="43045" r="63122" b="21892"/>
          <a:stretch/>
        </p:blipFill>
        <p:spPr bwMode="auto">
          <a:xfrm>
            <a:off x="4028224" y="3581343"/>
            <a:ext cx="914400" cy="1171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E4-4397-4F03-9B2D-2E97F335741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 smtClean="0"/>
              <a:t>Пример 2. Игра «Карта сокровищ» для обучающихся 8-</a:t>
            </a:r>
            <a:r>
              <a:rPr lang="en-US" sz="2500" b="1" dirty="0" smtClean="0"/>
              <a:t>14 </a:t>
            </a:r>
            <a:r>
              <a:rPr lang="en-US" sz="2500" b="1" dirty="0" err="1" smtClean="0"/>
              <a:t>лет</a:t>
            </a:r>
            <a:endParaRPr lang="ru-RU" sz="25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9842" y="1482399"/>
            <a:ext cx="7974606" cy="506441"/>
          </a:xfrm>
        </p:spPr>
        <p:txBody>
          <a:bodyPr/>
          <a:lstStyle/>
          <a:p>
            <a:pPr algn="ctr"/>
            <a:r>
              <a:rPr lang="ru-RU" b="0" dirty="0" smtClean="0"/>
              <a:t>Дополнительное игровое оборудование</a:t>
            </a:r>
            <a:endParaRPr lang="ru-RU" b="0" dirty="0"/>
          </a:p>
        </p:txBody>
      </p:sp>
      <p:pic>
        <p:nvPicPr>
          <p:cNvPr id="12" name="Объект 11" descr="Развиваем наглядно-образное мышление у детей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0" y="2732727"/>
            <a:ext cx="2873523" cy="20861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4056" y="482095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этой схеме изображены такие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предметы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ваза с цветком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(1),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книжный шкаф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(2),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компьютер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(3),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стол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(4),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стул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(5),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тумбочка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(6),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диван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(7),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кресло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(8),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двери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(9),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окна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(10)</a:t>
            </a:r>
            <a:endParaRPr lang="ru-RU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4" name="Объект 13" descr="ÐÐ¾ÑÐ¾Ð¶ÐµÐµ Ð¸Ð·Ð¾Ð±ÑÐ°Ð¶ÐµÐ½Ð¸Ðµ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23" y="2060848"/>
            <a:ext cx="3233225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E4-4397-4F03-9B2D-2E97F335741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20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28792" cy="1143000"/>
          </a:xfrm>
        </p:spPr>
        <p:txBody>
          <a:bodyPr>
            <a:normAutofit/>
          </a:bodyPr>
          <a:lstStyle/>
          <a:p>
            <a:r>
              <a:rPr lang="ru-RU" altLang="ru-RU" sz="2600" b="1" dirty="0" smtClean="0"/>
              <a:t>Особые образовательные потребности обучающихся с ТНР</a:t>
            </a:r>
            <a:endParaRPr lang="ru-RU" altLang="ru-RU" sz="2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16016" y="2780928"/>
            <a:ext cx="4176464" cy="2592288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ru-RU" sz="2500" dirty="0" smtClean="0"/>
              <a:t>Особенности психических процессов, протекающих </a:t>
            </a:r>
            <a:br>
              <a:rPr lang="ru-RU" sz="2500" dirty="0" smtClean="0"/>
            </a:br>
            <a:r>
              <a:rPr lang="ru-RU" sz="2500" dirty="0" smtClean="0"/>
              <a:t>в </a:t>
            </a:r>
            <a:r>
              <a:rPr lang="ru-RU" sz="2500" dirty="0"/>
              <a:t>сенсорной, интеллектуальной, аффективно-волевой и регуляторной сферах</a:t>
            </a:r>
          </a:p>
        </p:txBody>
      </p:sp>
      <p:pic>
        <p:nvPicPr>
          <p:cNvPr id="7173" name="Picture 2" descr="C:\Users\Swetlana\Desktop\497vg97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248472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E4-4397-4F03-9B2D-2E97F335741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5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640960" cy="1267130"/>
          </a:xfrm>
        </p:spPr>
        <p:txBody>
          <a:bodyPr>
            <a:noAutofit/>
          </a:bodyPr>
          <a:lstStyle/>
          <a:p>
            <a:pPr algn="just"/>
            <a:r>
              <a:rPr lang="ru-RU" altLang="ru-RU" sz="2000" b="1" dirty="0"/>
              <a:t>Не разработаны теоретические и методологические аспекты психологической коррекции, не раскрыты ее основные направления и механизмы воздействия при различных вариантах психического развития </a:t>
            </a:r>
            <a:r>
              <a:rPr lang="ru-RU" altLang="ru-RU" sz="2000" dirty="0" smtClean="0"/>
              <a:t>детей</a:t>
            </a:r>
            <a:endParaRPr lang="ru-RU" alt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23528" y="2918500"/>
            <a:ext cx="3960440" cy="34316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sz="2000" dirty="0"/>
              <a:t>Одновременное существование разных уровней детерминации: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Культура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Социальное взаимодействие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Личность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 err="1"/>
              <a:t>Когниции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Мозг/нервная система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Органы и ткани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Клетки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Молекулы, атомы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7173" name="Picture 2" descr="C:\Users\Swetlana\Desktop\497vg97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07103"/>
            <a:ext cx="4320480" cy="343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E4-4397-4F03-9B2D-2E97F33574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74582" cy="1143000"/>
          </a:xfrm>
        </p:spPr>
        <p:txBody>
          <a:bodyPr>
            <a:normAutofit/>
          </a:bodyPr>
          <a:lstStyle/>
          <a:p>
            <a:r>
              <a:rPr lang="ru-RU" altLang="ru-RU" sz="2800" b="1" dirty="0"/>
              <a:t>Требуется объективация программ</a:t>
            </a:r>
          </a:p>
        </p:txBody>
      </p:sp>
      <p:pic>
        <p:nvPicPr>
          <p:cNvPr id="9220" name="Picture 2" descr="C:\Users\Swetlana\Desktop\nevnimatelnyj-rebyonok_1_G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295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E4-4397-4F03-9B2D-2E97F33574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907704" y="162943"/>
            <a:ext cx="7093452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2800" b="1" dirty="0"/>
              <a:t>Проблемы переноса навыка в текущую деятельность</a:t>
            </a:r>
            <a:br>
              <a:rPr lang="ru-RU" altLang="ru-RU" sz="2800" b="1" dirty="0"/>
            </a:br>
            <a:endParaRPr lang="ru-RU" altLang="ru-RU" sz="2800" b="1" dirty="0"/>
          </a:p>
        </p:txBody>
      </p:sp>
      <p:sp>
        <p:nvSpPr>
          <p:cNvPr id="46083" name="Объект 2"/>
          <p:cNvSpPr>
            <a:spLocks noGrp="1"/>
          </p:cNvSpPr>
          <p:nvPr>
            <p:ph sz="half" idx="1"/>
          </p:nvPr>
        </p:nvSpPr>
        <p:spPr>
          <a:xfrm>
            <a:off x="323528" y="1988840"/>
            <a:ext cx="4392488" cy="41373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</a:pPr>
            <a:r>
              <a:rPr lang="ru-RU" altLang="ru-RU" sz="2200" b="1" dirty="0"/>
              <a:t>Перенос навыка </a:t>
            </a:r>
            <a:r>
              <a:rPr lang="ru-RU" altLang="ru-RU" sz="2200" dirty="0"/>
              <a:t>– явление использования уже имеющихся навыков или их элементов при формировании новых. Уже имеющиеся навыки могут как бы помогать приобретению новых (положительный навык) и мешать ему (отрицательный навык).</a:t>
            </a:r>
          </a:p>
          <a:p>
            <a:endParaRPr lang="ru-RU" alt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0498737"/>
              </p:ext>
            </p:extLst>
          </p:nvPr>
        </p:nvGraphicFramePr>
        <p:xfrm>
          <a:off x="4860032" y="2132856"/>
          <a:ext cx="3934198" cy="3416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4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Период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переданного в тренинге опыта, попавшее в повседневную практику 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Г.П. 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Виксли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К.Л. 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Лэтхам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Сразу после тренинга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40 %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Через 6 месяцев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25 %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Через год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15 %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6101" name="AutoShape 6" descr="ÐÐ°ÑÑÐ¸Ð½ÐºÐ¸ Ð¿Ð¾ Ð·Ð°Ð¿ÑÐ¾ÑÑ ÐºÐ°ÑÑÐ¸Ð½ÐºÐ° Ð¾Ð´Ð¸Ð½ ÑÐ¼ÐµÐµÑÑÑ, Ð´ÑÑÐ³Ð¾Ð¹ Ð¿Ð»Ð°ÑÐµÑ"/>
          <p:cNvSpPr>
            <a:spLocks noChangeAspect="1" noChangeArrowheads="1"/>
          </p:cNvSpPr>
          <p:nvPr/>
        </p:nvSpPr>
        <p:spPr bwMode="auto">
          <a:xfrm>
            <a:off x="973931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E4-4397-4F03-9B2D-2E97F33574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2800" b="1" dirty="0"/>
              <a:t>Проблемы актуализации  нужной мотивации</a:t>
            </a:r>
            <a:br>
              <a:rPr lang="ru-RU" altLang="ru-RU" sz="2800" b="1" dirty="0"/>
            </a:br>
            <a:endParaRPr lang="ru-RU" altLang="ru-RU" sz="2800" b="1" dirty="0"/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857251" y="1557338"/>
            <a:ext cx="7333060" cy="4525962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39941" name="AutoShape 6" descr="ÐÐ°ÑÑÐ¸Ð½ÐºÐ¸ Ð¿Ð¾ Ð·Ð°Ð¿ÑÐ¾ÑÑ ÐºÐ°ÑÑÐ¸Ð½ÐºÐ° Ð¾Ð´Ð¸Ð½ ÑÐ¼ÐµÐµÑÑÑ, Ð´ÑÑÐ³Ð¾Ð¹ Ð¿Ð»Ð°ÑÐµÑ"/>
          <p:cNvSpPr>
            <a:spLocks noChangeAspect="1" noChangeArrowheads="1"/>
          </p:cNvSpPr>
          <p:nvPr/>
        </p:nvSpPr>
        <p:spPr bwMode="auto">
          <a:xfrm>
            <a:off x="973931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01438" y="1646707"/>
            <a:ext cx="6796089" cy="4446589"/>
            <a:chOff x="1202531" y="1341438"/>
            <a:chExt cx="6796089" cy="4446589"/>
          </a:xfrm>
        </p:grpSpPr>
        <p:pic>
          <p:nvPicPr>
            <p:cNvPr id="39940" name="Picture 4" descr="C:\Users\Swetlana\Desktop\Без названия (1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531" y="3633790"/>
              <a:ext cx="2343150" cy="215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2" name="Picture 7" descr="C:\Users\Swetlana\Desktop\Без названия (2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531" y="1341438"/>
              <a:ext cx="2343150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3" name="Picture 8" descr="C:\Users\Swetlana\Desktop\images (5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822" y="1344613"/>
              <a:ext cx="2184797" cy="266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4" name="Picture 9" descr="C:\Users\Swetlana\Desktop\Без названия (3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230" y="4121152"/>
              <a:ext cx="2363390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5" name="Picture 10" descr="C:\Users\Swetlana\Desktop\319b30a3c6c17f4bd1fd86cc6c33ca3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956" y="1341438"/>
              <a:ext cx="1757363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6" name="Picture 2" descr="C:\Users\Swetlana\Desktop\images (6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805" y="3633790"/>
              <a:ext cx="1850231" cy="215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E4-4397-4F03-9B2D-2E97F33574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 smtClean="0"/>
              <a:t>Примеры развивающих игрушек </a:t>
            </a:r>
            <a:br>
              <a:rPr lang="ru-RU" sz="2500" b="1" dirty="0" smtClean="0"/>
            </a:br>
            <a:r>
              <a:rPr lang="ru-RU" sz="2500" b="1" dirty="0" smtClean="0"/>
              <a:t>на современном рынке</a:t>
            </a:r>
            <a:endParaRPr lang="ru-RU" sz="25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1876648"/>
            <a:ext cx="2458616" cy="474067"/>
          </a:xfrm>
        </p:spPr>
        <p:txBody>
          <a:bodyPr>
            <a:noAutofit/>
          </a:bodyPr>
          <a:lstStyle/>
          <a:p>
            <a:r>
              <a:rPr lang="en-US" sz="2000" b="0" dirty="0" err="1"/>
              <a:t>Робот</a:t>
            </a:r>
            <a:r>
              <a:rPr lang="en-US" sz="2000" b="0" dirty="0"/>
              <a:t> «</a:t>
            </a:r>
            <a:r>
              <a:rPr lang="en-US" sz="2000" b="0" dirty="0" err="1"/>
              <a:t>Ozobot</a:t>
            </a:r>
            <a:r>
              <a:rPr lang="en-US" sz="2000" b="0" dirty="0"/>
              <a:t> Bit»</a:t>
            </a:r>
            <a:endParaRPr lang="ru-RU" sz="2000" b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555776" y="6165304"/>
            <a:ext cx="4612908" cy="39186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000" b="0" dirty="0" err="1"/>
              <a:t>Робот</a:t>
            </a:r>
            <a:r>
              <a:rPr lang="en-US" sz="2000" b="0" dirty="0"/>
              <a:t> «Sphero BB-8 Star Wars Droid</a:t>
            </a:r>
            <a:r>
              <a:rPr lang="en-US" sz="2000" b="0" dirty="0" smtClean="0"/>
              <a:t>»</a:t>
            </a:r>
            <a:endParaRPr lang="ru-RU" sz="2000" b="0" dirty="0"/>
          </a:p>
        </p:txBody>
      </p:sp>
      <p:pic>
        <p:nvPicPr>
          <p:cNvPr id="9" name="Объект 8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8873" y="2505075"/>
            <a:ext cx="2632967" cy="3300189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t="11737"/>
          <a:stretch/>
        </p:blipFill>
        <p:spPr bwMode="auto">
          <a:xfrm>
            <a:off x="3419872" y="2420888"/>
            <a:ext cx="2666879" cy="3684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444208" y="3258879"/>
            <a:ext cx="2367895" cy="2304257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E4-4397-4F03-9B2D-2E97F335741E}" type="slidenum">
              <a:rPr lang="ru-RU" smtClean="0"/>
              <a:t>7</a:t>
            </a:fld>
            <a:endParaRPr lang="ru-RU"/>
          </a:p>
        </p:txBody>
      </p:sp>
      <p:sp>
        <p:nvSpPr>
          <p:cNvPr id="13" name="Текст 6"/>
          <p:cNvSpPr txBox="1">
            <a:spLocks/>
          </p:cNvSpPr>
          <p:nvPr/>
        </p:nvSpPr>
        <p:spPr>
          <a:xfrm>
            <a:off x="6261282" y="1844824"/>
            <a:ext cx="2336075" cy="751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0" dirty="0" smtClean="0"/>
              <a:t>Робот</a:t>
            </a:r>
            <a:r>
              <a:rPr lang="en-US" sz="2000" b="0" dirty="0" smtClean="0"/>
              <a:t> </a:t>
            </a:r>
            <a:r>
              <a:rPr lang="ru-RU" sz="2000" b="0" dirty="0" smtClean="0"/>
              <a:t>шар</a:t>
            </a:r>
            <a:r>
              <a:rPr lang="en-US" sz="2000" b="0" dirty="0" smtClean="0"/>
              <a:t> Sphero SPRK+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2493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62943"/>
            <a:ext cx="7093452" cy="1143000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Экспериментально дорабатываемое техническое решение</a:t>
            </a:r>
            <a:endParaRPr lang="ru-RU" sz="25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РобоШар</a:t>
            </a:r>
            <a:r>
              <a:rPr lang="en-US" b="0" dirty="0"/>
              <a:t> «Sphero mini»</a:t>
            </a:r>
            <a:endParaRPr lang="ru-RU" b="0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730041" y="2505075"/>
            <a:ext cx="3387009" cy="368458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6407" r="6964"/>
          <a:stretch/>
        </p:blipFill>
        <p:spPr bwMode="auto">
          <a:xfrm>
            <a:off x="4329629" y="1690689"/>
            <a:ext cx="4186912" cy="4498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E4-4397-4F03-9B2D-2E97F335741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162943"/>
            <a:ext cx="7093452" cy="1143000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Отрабатываемые психологические ресурсы</a:t>
            </a:r>
            <a:endParaRPr lang="ru-RU" sz="25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500" dirty="0" smtClean="0"/>
              <a:t>Умение </a:t>
            </a:r>
            <a:r>
              <a:rPr lang="ru-RU" sz="2500" dirty="0"/>
              <a:t>оперировать образом, мысленно. Это означает – мысленно осуществлять с предметом различные преобразования: поворот, перегруппировку предметов, разделение и соединение элементов в целое, и т.д.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При </a:t>
            </a:r>
            <a:r>
              <a:rPr lang="ru-RU" sz="2500" dirty="0"/>
              <a:t>этом важно, чтобы образ предмета не исчезал и не искажался.</a:t>
            </a:r>
          </a:p>
          <a:p>
            <a:pPr marL="0" indent="0"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500" dirty="0" smtClean="0"/>
              <a:t>Способность </a:t>
            </a:r>
            <a:r>
              <a:rPr lang="ru-RU" sz="2500" dirty="0"/>
              <a:t>ориентироваться в пространстве с помощью простой план-схемы, а также уметь самостоятельно ее создавать.</a:t>
            </a:r>
          </a:p>
          <a:p>
            <a:pPr marL="0" indent="0"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500" dirty="0" smtClean="0"/>
              <a:t>Умение </a:t>
            </a:r>
            <a:r>
              <a:rPr lang="ru-RU" sz="2500" dirty="0"/>
              <a:t>читать и создавать простые схемы различных объектов.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</a:pPr>
            <a:r>
              <a:rPr lang="ru-RU" sz="2500" dirty="0" smtClean="0"/>
              <a:t>Способность мысленно планировать свои действия</a:t>
            </a:r>
            <a:endParaRPr lang="ru-RU" sz="25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EBE4-4397-4F03-9B2D-2E97F335741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60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310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Новые методики и технологии психологической поддержки обучающихся с ОВЗ (ТНР)</vt:lpstr>
      <vt:lpstr>Особые образовательные потребности обучающихся с ТНР</vt:lpstr>
      <vt:lpstr>Не разработаны теоретические и методологические аспекты психологической коррекции, не раскрыты ее основные направления и механизмы воздействия при различных вариантах психического развития детей</vt:lpstr>
      <vt:lpstr>Требуется объективация программ</vt:lpstr>
      <vt:lpstr> Проблемы переноса навыка в текущую деятельность </vt:lpstr>
      <vt:lpstr> Проблемы актуализации  нужной мотивации </vt:lpstr>
      <vt:lpstr>Примеры развивающих игрушек  на современном рынке</vt:lpstr>
      <vt:lpstr>Экспериментально дорабатываемое техническое решение</vt:lpstr>
      <vt:lpstr>Отрабатываемые психологические ресурсы</vt:lpstr>
      <vt:lpstr>Пример 1. Игра «Пройди лабиринт» для обучающихся 7—14 лет</vt:lpstr>
      <vt:lpstr>Пример 2. Игра «Карта сокровищ» для обучающихся 8-14 лет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2018-07-20T09:39:05Z</dcterms:created>
  <dcterms:modified xsi:type="dcterms:W3CDTF">2020-10-28T04:43:43Z</dcterms:modified>
</cp:coreProperties>
</file>