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381" r:id="rId3"/>
    <p:sldId id="349" r:id="rId4"/>
    <p:sldId id="365" r:id="rId5"/>
    <p:sldId id="366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72" r:id="rId16"/>
    <p:sldId id="373" r:id="rId17"/>
    <p:sldId id="374" r:id="rId18"/>
    <p:sldId id="391" r:id="rId19"/>
    <p:sldId id="392" r:id="rId20"/>
    <p:sldId id="393" r:id="rId21"/>
    <p:sldId id="394" r:id="rId22"/>
    <p:sldId id="396" r:id="rId23"/>
    <p:sldId id="395" r:id="rId24"/>
    <p:sldId id="291" r:id="rId25"/>
    <p:sldId id="377" r:id="rId26"/>
    <p:sldId id="378" r:id="rId27"/>
    <p:sldId id="380" r:id="rId28"/>
    <p:sldId id="269" r:id="rId29"/>
    <p:sldId id="258" r:id="rId3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865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3227770513629"/>
          <c:y val="0.12525700066004597"/>
          <c:w val="0.53083607994173487"/>
          <c:h val="0.848246326123405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explosion val="6"/>
            <c:extLst>
              <c:ext xmlns:c16="http://schemas.microsoft.com/office/drawing/2014/chart" uri="{C3380CC4-5D6E-409C-BE32-E72D297353CC}">
                <c16:uniqueId val="{00000000-9B2C-486A-96BC-0D69317069A5}"/>
              </c:ext>
            </c:extLst>
          </c:dPt>
          <c:dPt>
            <c:idx val="1"/>
            <c:bubble3D val="0"/>
            <c:explosion val="3"/>
            <c:extLst>
              <c:ext xmlns:c16="http://schemas.microsoft.com/office/drawing/2014/chart" uri="{C3380CC4-5D6E-409C-BE32-E72D297353CC}">
                <c16:uniqueId val="{00000001-9B2C-486A-96BC-0D69317069A5}"/>
              </c:ext>
            </c:extLst>
          </c:dPt>
          <c:dLbls>
            <c:dLbl>
              <c:idx val="0"/>
              <c:layout>
                <c:manualLayout>
                  <c:x val="-3.3447138352149458E-3"/>
                  <c:y val="1.127142304394995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13,9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  <a:p>
                    <a:r>
                      <a:rPr lang="ru-RU" dirty="0"/>
                      <a:t>5 школьников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2C-486A-96BC-0D69317069A5}"/>
                </c:ext>
              </c:extLst>
            </c:dLbl>
            <c:dLbl>
              <c:idx val="1"/>
              <c:layout>
                <c:manualLayout>
                  <c:x val="7.0519823533377587E-2"/>
                  <c:y val="-0.13254083560303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22,2 %</a:t>
                    </a:r>
                  </a:p>
                  <a:p>
                    <a:r>
                      <a:rPr lang="ru-RU" dirty="0"/>
                      <a:t>8 школьников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2C-486A-96BC-0D69317069A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900" dirty="0"/>
                      <a:t>100 %</a:t>
                    </a:r>
                  </a:p>
                  <a:p>
                    <a:r>
                      <a:rPr lang="ru-RU" sz="1900" dirty="0"/>
                      <a:t>36 школьников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2C-486A-96BC-0D6931706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автономные</c:v>
                </c:pt>
                <c:pt idx="1">
                  <c:v>зависимые</c:v>
                </c:pt>
                <c:pt idx="2">
                  <c:v>всего обследовано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0.13900000000000001</c:v>
                </c:pt>
                <c:pt idx="1">
                  <c:v>0.222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2C-486A-96BC-0D6931706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01322769692256"/>
          <c:y val="0.3983918017737787"/>
          <c:w val="0.33370051655533417"/>
          <c:h val="0.216202042349156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3227770513629"/>
          <c:y val="0.12525700066004597"/>
          <c:w val="0.53083607994173487"/>
          <c:h val="0.848246326123405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explosion val="6"/>
            <c:extLst>
              <c:ext xmlns:c16="http://schemas.microsoft.com/office/drawing/2014/chart" uri="{C3380CC4-5D6E-409C-BE32-E72D297353CC}">
                <c16:uniqueId val="{00000000-ACC6-49D2-9C9E-3C922F5F3777}"/>
              </c:ext>
            </c:extLst>
          </c:dPt>
          <c:dPt>
            <c:idx val="1"/>
            <c:bubble3D val="0"/>
            <c:explosion val="3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ACC6-49D2-9C9E-3C922F5F3777}"/>
              </c:ext>
            </c:extLst>
          </c:dPt>
          <c:dLbls>
            <c:dLbl>
              <c:idx val="0"/>
              <c:layout>
                <c:manualLayout>
                  <c:x val="0.1318716901825723"/>
                  <c:y val="6.42647694770463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16,7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  <a:p>
                    <a:r>
                      <a:rPr lang="ru-RU" dirty="0"/>
                      <a:t>6 испытуемых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C6-49D2-9C9E-3C922F5F3777}"/>
                </c:ext>
              </c:extLst>
            </c:dLbl>
            <c:dLbl>
              <c:idx val="1"/>
              <c:layout>
                <c:manualLayout>
                  <c:x val="0.13518856701107285"/>
                  <c:y val="-0.313200160838789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100 %</a:t>
                    </a:r>
                  </a:p>
                  <a:p>
                    <a:r>
                      <a:rPr lang="ru-RU" dirty="0"/>
                      <a:t>36 испытуемых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C6-49D2-9C9E-3C922F5F37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900" dirty="0"/>
                      <a:t>100 %</a:t>
                    </a:r>
                  </a:p>
                  <a:p>
                    <a:r>
                      <a:rPr lang="ru-RU" sz="1900" dirty="0"/>
                      <a:t>36 школьников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C6-49D2-9C9E-3C922F5F3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автономные</c:v>
                </c:pt>
                <c:pt idx="1">
                  <c:v>всего обследовано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0.16700000000000001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C6-49D2-9C9E-3C922F5F3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78355645669005"/>
          <c:y val="0.73562218816621028"/>
          <c:w val="0.33370051655533417"/>
          <c:h val="0.189705369132608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3227770513629"/>
          <c:y val="0.12525700066004597"/>
          <c:w val="0.53083607994173487"/>
          <c:h val="0.848246326123405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58D1-4419-B95E-C535B33EEABF}"/>
              </c:ext>
            </c:extLst>
          </c:dPt>
          <c:dPt>
            <c:idx val="1"/>
            <c:bubble3D val="0"/>
            <c:explosion val="3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8D1-4419-B95E-C535B33EEABF}"/>
              </c:ext>
            </c:extLst>
          </c:dPt>
          <c:dLbls>
            <c:dLbl>
              <c:idx val="0"/>
              <c:layout>
                <c:manualLayout>
                  <c:x val="0.1318716901825723"/>
                  <c:y val="6.42647694770463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38,9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  <a:p>
                    <a:r>
                      <a:rPr lang="ru-RU" dirty="0"/>
                      <a:t>14 испытуемых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D1-4419-B95E-C535B33EEABF}"/>
                </c:ext>
              </c:extLst>
            </c:dLbl>
            <c:dLbl>
              <c:idx val="1"/>
              <c:layout>
                <c:manualLayout>
                  <c:x val="0.13518856701107285"/>
                  <c:y val="-0.313200160838789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100 %</a:t>
                    </a:r>
                  </a:p>
                  <a:p>
                    <a:r>
                      <a:rPr lang="ru-RU" dirty="0"/>
                      <a:t>36 испытуемых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D1-4419-B95E-C535B33EEA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900" dirty="0"/>
                      <a:t>100 %</a:t>
                    </a:r>
                  </a:p>
                  <a:p>
                    <a:r>
                      <a:rPr lang="ru-RU" sz="1900" dirty="0"/>
                      <a:t>36 школьников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D1-4419-B95E-C535B33EEA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зависимые</c:v>
                </c:pt>
                <c:pt idx="1">
                  <c:v>всего обследовано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0.38900000000000001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D1-4419-B95E-C535B33EE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482971799429691"/>
          <c:y val="0.46583787905226504"/>
          <c:w val="0.31753335277561751"/>
          <c:h val="0.163208695916060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CEB7D-8FA9-4DD8-A17F-30F50C51D95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EB6EB-430D-4D9E-8368-7936E6DB7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1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2060848"/>
            <a:ext cx="7772400" cy="250032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2051720" y="332656"/>
            <a:ext cx="6306494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Методическая сеть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«ДАР РЕЧИ»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20782" y="5572140"/>
            <a:ext cx="9194656" cy="1285860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42844" y="5685142"/>
            <a:ext cx="3571900" cy="103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Контактный телефон: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8(351)772-15-29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E-mail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internat011@rambler.ru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Адрес: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454074,  г.Челябинск,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ул.Героев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Танкограда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д.21</a:t>
            </a:r>
          </a:p>
        </p:txBody>
      </p:sp>
      <p:pic>
        <p:nvPicPr>
          <p:cNvPr id="1026" name="Picture 2" descr="E:\ГРАНТ\эмблема\эмблема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624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55600" indent="-342900"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71612"/>
            <a:ext cx="2057400" cy="4554551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71612"/>
            <a:ext cx="6019800" cy="4554551"/>
          </a:xfrm>
        </p:spPr>
        <p:txBody>
          <a:bodyPr vert="eaVert"/>
          <a:lstStyle>
            <a:lvl1pPr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143240" y="162943"/>
            <a:ext cx="5857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3C6A-5468-4A08-86B7-70B8D0CC6460}" type="datetime1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43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EF66-AA72-4295-9B75-7F2F6E521746}" type="datetime1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5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008791"/>
            <a:ext cx="7772400" cy="250032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1907704" y="188640"/>
            <a:ext cx="699693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Муниципальное бюджетное общеобразовательное учреждение «Специальная (коррекционная) общеобразовательная школа-интернат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обучающихся с ограниченными возможностями здоровья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(тяжелыми нарушениями речи) № 11 г. Челябинска»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20782" y="5572140"/>
            <a:ext cx="9194656" cy="1285860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42844" y="5685142"/>
            <a:ext cx="3571900" cy="103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Контактный телефон: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8(351)772-15-29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E-mail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internat011@rambler.ru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Адрес: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454074,  г.Челябинск,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ул.Героев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Танкограда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д.21</a:t>
            </a:r>
          </a:p>
        </p:txBody>
      </p:sp>
      <p:pic>
        <p:nvPicPr>
          <p:cNvPr id="2050" name="Picture 2" descr="E:\РАБОТА\Логотип МБОУ С(К)ОШ № 11 г. Челябинска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267552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48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5429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1714489"/>
            <a:ext cx="7772400" cy="714380"/>
          </a:xfrm>
        </p:spPr>
        <p:txBody>
          <a:bodyPr anchor="t">
            <a:normAutofit/>
          </a:bodyPr>
          <a:lstStyle>
            <a:lvl1pPr algn="ctr">
              <a:defRPr sz="3200" b="1" cap="none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500306"/>
            <a:ext cx="7772400" cy="2071691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71802" y="142852"/>
            <a:ext cx="5857916" cy="115094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200" b="1" kern="12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fld id="{1B851ED6-632F-419B-9C58-066D97D504C2}" type="datetime1">
              <a:rPr lang="ru-RU" smtClean="0"/>
              <a:pPr algn="l"/>
              <a:t>28.10.2020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071802" y="162943"/>
            <a:ext cx="5929354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800">
                <a:solidFill>
                  <a:srgbClr val="00206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800">
                <a:solidFill>
                  <a:srgbClr val="00206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55600" indent="-35560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55600" indent="-35560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4291"/>
            <a:ext cx="3008313" cy="918422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857784"/>
          </a:xfrm>
        </p:spPr>
        <p:txBody>
          <a:bodyPr/>
          <a:lstStyle>
            <a:lvl1pPr marL="355600" indent="-342900">
              <a:buNone/>
              <a:tabLst/>
              <a:defRPr sz="3200">
                <a:solidFill>
                  <a:srgbClr val="00206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52713"/>
            <a:ext cx="3008313" cy="39052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214678" y="162943"/>
            <a:ext cx="57864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214678" y="162943"/>
            <a:ext cx="57864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ОБРАЗЕЦ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-36512" y="0"/>
            <a:ext cx="9194656" cy="1330484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62943"/>
            <a:ext cx="71654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9512" y="6309320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142844" y="836711"/>
            <a:ext cx="1692852" cy="480321"/>
          </a:xfrm>
          <a:prstGeom prst="rect">
            <a:avLst/>
          </a:prstGeom>
        </p:spPr>
        <p:txBody>
          <a:bodyPr vert="horz" lIns="3600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Методическая сеть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«ДАР РЕЧИ»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55864" y="1357298"/>
            <a:ext cx="8832272" cy="534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ГРАНТ\эмблема\эмблема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0" y="26720"/>
            <a:ext cx="882000" cy="8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250032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коррекционной работы МБОУ «С(К)ОШ № 11 г. Челябинска как основа построения коррекционного образования обучающихся с ОВЗ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4365104"/>
            <a:ext cx="4752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Светлакова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Любовь Владимировна,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заместитель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директора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МБОУ С(К)ОШ № 11 г. Челябинска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Светлакова Л.В\конкурсы\статус инновационной площадки\фильм отчет\фото\28-07-2020_06-17-19\IMG_20200728_075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68000"/>
            <a:ext cx="1725871" cy="129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3FB8D-EE4E-4236-92BC-4223A00F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Вариативность 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FA1531-EF9F-4ABC-A7BB-9E1042BF62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577" y="2063396"/>
            <a:ext cx="7704856" cy="331118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Принцип предполагает создание вариативных условий для получения образования детьми, имеющими различные недостатки в физическом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(или) психическом развитии.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3FF4B9-AFFF-4A27-9E0B-0377F904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17999-AC7D-413B-AC7A-E911DB40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Рекомендательный характер оказания </a:t>
            </a:r>
            <a:r>
              <a:rPr lang="ru-RU" sz="2800" dirty="0" smtClean="0"/>
              <a:t>помощи 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AF297F-0AB8-4BC8-B1BD-CA6A9CDA6D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8208912" cy="33111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Принцип обеспечивает соблюдение гарантированных законодательством прав родителей (законных представителей) детей </a:t>
            </a:r>
            <a:r>
              <a:rPr lang="ru-RU" sz="2400" dirty="0" smtClean="0"/>
              <a:t>с ограниченными </a:t>
            </a:r>
            <a:r>
              <a:rPr lang="ru-RU" sz="2400" dirty="0"/>
              <a:t>возможностями здоровья выбирать формы получения детьми образования, образовательные </a:t>
            </a:r>
            <a:r>
              <a:rPr lang="ru-RU" sz="2400" dirty="0" smtClean="0"/>
              <a:t>организации, </a:t>
            </a:r>
            <a:r>
              <a:rPr lang="ru-RU" sz="2400" dirty="0"/>
              <a:t>защищать законные права и интересы детей, включая обязательное согласование с родителями (законными представителями) вопроса о направлении (переводе) детей с ограниченными возможностями здоровья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специальные (коррекционные) образовательные </a:t>
            </a:r>
            <a:r>
              <a:rPr lang="ru-RU" sz="2400" dirty="0" smtClean="0"/>
              <a:t>организации </a:t>
            </a:r>
            <a:r>
              <a:rPr lang="ru-RU" sz="2400" dirty="0"/>
              <a:t>(классы, группы).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BD3426-D841-4811-A6E4-8C123557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Характеристика содержания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1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Уровень речевого развития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704884"/>
              </p:ext>
            </p:extLst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Заключение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2019-2020 (60 человек)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2020-2021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(60 человек)</a:t>
                      </a: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ОНР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уровня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 ч (70%)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46ч (77,9%)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ОНР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уровня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ч (3 %)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-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ОНР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уровня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(13,3%)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ОНР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уровня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 ч (20%)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4 (6,7%)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ОНР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IV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уровня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ч (5%)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(1,6%)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ФФН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ч (2 %)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Дизартрия 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55 ч (89%)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 (52,5%)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Заикание 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ч (3%)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Ринолалия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ч (5 %)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3ч (5%)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Алалия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ч (3 %)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(1,6%)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Сочетание нарушения 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ч (5 %)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2ч (3,3 %)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Обследование обучающихся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0485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2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ru-RU" sz="2800" dirty="0"/>
              <a:t>Опросник «Автономности» и «зависимости </a:t>
            </a:r>
            <a:r>
              <a:rPr lang="ru-RU" sz="2800" dirty="0" smtClean="0"/>
              <a:t>Прыгина </a:t>
            </a:r>
            <a:r>
              <a:rPr lang="ru-RU" sz="2800" dirty="0"/>
              <a:t>Г.С. для младших школьников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83801920"/>
              </p:ext>
            </p:extLst>
          </p:nvPr>
        </p:nvGraphicFramePr>
        <p:xfrm>
          <a:off x="251520" y="1412776"/>
          <a:ext cx="8640960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44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ru-RU" sz="2800" dirty="0"/>
              <a:t>ТСРР </a:t>
            </a:r>
            <a:r>
              <a:rPr lang="ru-RU" sz="2800" dirty="0" smtClean="0"/>
              <a:t>Хусаиновой </a:t>
            </a:r>
            <a:r>
              <a:rPr lang="ru-RU" sz="2800" dirty="0"/>
              <a:t>С.В. </a:t>
            </a:r>
            <a:r>
              <a:rPr lang="ru-RU" sz="2800" dirty="0" smtClean="0"/>
              <a:t>и </a:t>
            </a:r>
            <a:r>
              <a:rPr lang="ru-RU" sz="2800" dirty="0"/>
              <a:t>Прыгина Г.С.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34282923"/>
              </p:ext>
            </p:extLst>
          </p:nvPr>
        </p:nvGraphicFramePr>
        <p:xfrm>
          <a:off x="251520" y="1412776"/>
          <a:ext cx="8640960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84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ru-RU" sz="2800" dirty="0"/>
              <a:t>ТСРР </a:t>
            </a:r>
            <a:r>
              <a:rPr lang="ru-RU" sz="2800" dirty="0" smtClean="0"/>
              <a:t>Хусаиновой </a:t>
            </a:r>
            <a:r>
              <a:rPr lang="ru-RU" sz="2800" dirty="0"/>
              <a:t>С.В. </a:t>
            </a:r>
            <a:r>
              <a:rPr lang="ru-RU" sz="2800" dirty="0" smtClean="0"/>
              <a:t>и </a:t>
            </a:r>
            <a:r>
              <a:rPr lang="ru-RU" sz="2800" dirty="0"/>
              <a:t>Прыгина Г.С.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92573155"/>
              </p:ext>
            </p:extLst>
          </p:nvPr>
        </p:nvGraphicFramePr>
        <p:xfrm>
          <a:off x="251520" y="1412776"/>
          <a:ext cx="8640960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57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Этапы реализации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136904" cy="4608512"/>
          </a:xfrm>
        </p:spPr>
        <p:txBody>
          <a:bodyPr>
            <a:noAutofit/>
          </a:bodyPr>
          <a:lstStyle/>
          <a:p>
            <a:r>
              <a:rPr lang="ru-RU" sz="1800" b="1" dirty="0"/>
              <a:t>Этап сбора и анализа информации (информационно-аналитическая деятельность). </a:t>
            </a:r>
            <a:endParaRPr lang="ru-RU" sz="1800" b="1" dirty="0" smtClean="0"/>
          </a:p>
          <a:p>
            <a:pPr marL="0" indent="0" algn="just">
              <a:buNone/>
            </a:pPr>
            <a:r>
              <a:rPr lang="ru-RU" sz="1800" dirty="0" smtClean="0"/>
              <a:t>Результатом </a:t>
            </a:r>
            <a:r>
              <a:rPr lang="ru-RU" sz="1800" dirty="0"/>
              <a:t>данного этапа является оценка контингента обучающихся для учёта особенностей развития детей, определения специфики и их особых образовательных потребностей; оценка образовательной среды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</a:t>
            </a:r>
            <a:r>
              <a:rPr lang="ru-RU" sz="1800" dirty="0"/>
              <a:t>целью соответствия требованиям программно-методического обеспечения, материально-технической и кадровой базы учреждения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endParaRPr lang="ru-RU" sz="1800" dirty="0"/>
          </a:p>
          <a:p>
            <a:r>
              <a:rPr lang="ru-RU" sz="1800" b="1" dirty="0"/>
              <a:t>Этап планирования, организации, координации </a:t>
            </a:r>
          </a:p>
          <a:p>
            <a:pPr marL="0" indent="0">
              <a:buNone/>
            </a:pPr>
            <a:r>
              <a:rPr lang="ru-RU" sz="1800" b="1" dirty="0" smtClean="0"/>
              <a:t>(</a:t>
            </a:r>
            <a:r>
              <a:rPr lang="ru-RU" sz="1800" b="1" dirty="0"/>
              <a:t>организационно-исполнительская деятельность</a:t>
            </a:r>
            <a:r>
              <a:rPr lang="ru-RU" sz="1800" b="1" dirty="0" smtClean="0"/>
              <a:t>).</a:t>
            </a:r>
          </a:p>
          <a:p>
            <a:pPr marL="0" indent="0" algn="just">
              <a:buNone/>
            </a:pPr>
            <a:r>
              <a:rPr lang="ru-RU" sz="1800" dirty="0" smtClean="0"/>
              <a:t>Результатом </a:t>
            </a:r>
            <a:r>
              <a:rPr lang="ru-RU" sz="1800" dirty="0"/>
              <a:t>работы является особым образом организованный образовательный процесс, имеющий коррекционно-развивающую направленность и процесс специального сопровождения детей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</a:t>
            </a:r>
            <a:r>
              <a:rPr lang="ru-RU" sz="1800" dirty="0"/>
              <a:t>ограниченными возможностями здоровья при специально созданных (вариативных) условиях обучения, воспитания, развития, социализации  рассматриваемой категории детей.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Этапы реализации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132856"/>
            <a:ext cx="8280920" cy="3311189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Этап диагностики коррекционно-развивающей образовательной среды (контрольно-диагностическая деятельность). </a:t>
            </a:r>
            <a:endParaRPr lang="ru-RU" sz="1800" b="1" dirty="0" smtClean="0"/>
          </a:p>
          <a:p>
            <a:pPr marL="0" indent="0" algn="just">
              <a:buNone/>
            </a:pPr>
            <a:r>
              <a:rPr lang="ru-RU" sz="1800" dirty="0" smtClean="0"/>
              <a:t>Результатом </a:t>
            </a:r>
            <a:r>
              <a:rPr lang="ru-RU" sz="1800" dirty="0"/>
              <a:t>является констатация соответствия созданных условий и выбранных коррекционно-развивающих и образовательных программ особым образовательным потребностям ребёнка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endParaRPr lang="ru-RU" sz="1800" dirty="0"/>
          </a:p>
          <a:p>
            <a:pPr algn="just"/>
            <a:r>
              <a:rPr lang="ru-RU" sz="1800" b="1" dirty="0"/>
              <a:t>Этап регуляции и корректировки (регулятивно-корректировочная деятельность</a:t>
            </a:r>
            <a:r>
              <a:rPr lang="ru-RU" sz="1800" b="1" dirty="0" smtClean="0"/>
              <a:t>).</a:t>
            </a:r>
          </a:p>
          <a:p>
            <a:pPr marL="0" indent="0" algn="just">
              <a:buNone/>
            </a:pPr>
            <a:r>
              <a:rPr lang="ru-RU" sz="1800" dirty="0" smtClean="0"/>
              <a:t> </a:t>
            </a:r>
            <a:r>
              <a:rPr lang="ru-RU" sz="1800" dirty="0"/>
              <a:t>Результатом является внесение необходимых изменений в образовательный процесс и процесс сопровождения детей с ограниченными возможностями здоровья, корректировка условий и форм обучения, методов и приёмов работы.</a:t>
            </a:r>
          </a:p>
          <a:p>
            <a:pPr algn="just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B68BF01-F8EB-4CDC-AAB0-56F1B55D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коррекционной работы предусматривает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519FB7-63ED-4F11-9A19-D1449EDDB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53814"/>
            <a:ext cx="5915000" cy="463711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30000"/>
              </a:lnSpc>
            </a:pPr>
            <a:r>
              <a:rPr lang="ru-RU" dirty="0"/>
              <a:t>как вариативные формы получения образования, так и различные варианты специального сопровождения детей с ограниченными возможностями </a:t>
            </a:r>
            <a:r>
              <a:rPr lang="ru-RU" dirty="0" smtClean="0"/>
              <a:t>здоровья (ТНР). </a:t>
            </a:r>
            <a:r>
              <a:rPr lang="ru-RU" dirty="0"/>
              <a:t>Это формы обучения в нашей образовательной организации по общей образовательной программе начального общего образования и </a:t>
            </a:r>
            <a:r>
              <a:rPr lang="ru-RU" dirty="0" smtClean="0"/>
              <a:t>дистанционной </a:t>
            </a:r>
            <a:r>
              <a:rPr lang="ru-RU" dirty="0"/>
              <a:t>формы обучения. Варьируется  степень участия специалистов сопровождения, а также организационные формы работы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2104910" cy="302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0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/>
              <a:t>МЕХАНИЗМ РЕАЛИЗАЦИИ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3" y="1556792"/>
            <a:ext cx="7992888" cy="3817793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 smtClean="0"/>
              <a:t>оптимально </a:t>
            </a:r>
            <a:r>
              <a:rPr lang="ru-RU" sz="2200" dirty="0"/>
              <a:t>выстроенное взаимодействие специалистов образовательного учреждения, обеспечивающее системное сопровождение детей с ОВЗ специалистами разного профиля в образовательном процессе:</a:t>
            </a:r>
          </a:p>
          <a:p>
            <a:pPr algn="just">
              <a:spcAft>
                <a:spcPts val="600"/>
              </a:spcAft>
            </a:pPr>
            <a:r>
              <a:rPr lang="ru-RU" sz="2200" dirty="0" smtClean="0"/>
              <a:t>комплексность </a:t>
            </a:r>
            <a:r>
              <a:rPr lang="ru-RU" sz="2200" dirty="0"/>
              <a:t>в определении и решении проблем квалифицированными </a:t>
            </a:r>
            <a:r>
              <a:rPr lang="ru-RU" sz="2200" dirty="0" smtClean="0"/>
              <a:t>специалистами;</a:t>
            </a:r>
            <a:endParaRPr lang="ru-RU" sz="2200" dirty="0"/>
          </a:p>
          <a:p>
            <a:pPr algn="just">
              <a:spcAft>
                <a:spcPts val="600"/>
              </a:spcAft>
            </a:pPr>
            <a:r>
              <a:rPr lang="ru-RU" sz="2200" dirty="0" err="1" smtClean="0"/>
              <a:t>многоаспектовый</a:t>
            </a:r>
            <a:r>
              <a:rPr lang="ru-RU" sz="2200" dirty="0" smtClean="0"/>
              <a:t> </a:t>
            </a:r>
            <a:r>
              <a:rPr lang="ru-RU" sz="2200" dirty="0"/>
              <a:t>анализ личностного и познавательного развития </a:t>
            </a:r>
            <a:r>
              <a:rPr lang="ru-RU" sz="2200" dirty="0" smtClean="0"/>
              <a:t>ребенка;</a:t>
            </a:r>
            <a:endParaRPr lang="ru-RU" sz="2200" dirty="0"/>
          </a:p>
          <a:p>
            <a:pPr algn="just">
              <a:spcAft>
                <a:spcPts val="600"/>
              </a:spcAft>
            </a:pPr>
            <a:r>
              <a:rPr lang="ru-RU" sz="2200" dirty="0" smtClean="0"/>
              <a:t>разработка комплексных </a:t>
            </a:r>
            <a:r>
              <a:rPr lang="ru-RU" sz="2200" dirty="0"/>
              <a:t>и индивидуальных программ общего развития и коррекции отдельных сторон учебно-познавательной, речевой, эмоционально-волевой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и </a:t>
            </a:r>
            <a:r>
              <a:rPr lang="ru-RU" sz="2200" dirty="0"/>
              <a:t>личностной сферы  ребенка.</a:t>
            </a:r>
          </a:p>
          <a:p>
            <a:pPr algn="just">
              <a:spcAft>
                <a:spcPts val="600"/>
              </a:spcAft>
            </a:pP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Требования к условиям реализации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800" dirty="0"/>
              <a:t>Психолого-педагогическое </a:t>
            </a:r>
            <a:r>
              <a:rPr lang="ru-RU" sz="2800" dirty="0" smtClean="0"/>
              <a:t>обеспечение</a:t>
            </a:r>
          </a:p>
          <a:p>
            <a:pPr>
              <a:spcAft>
                <a:spcPts val="600"/>
              </a:spcAft>
            </a:pPr>
            <a:r>
              <a:rPr lang="ru-RU" sz="2800" dirty="0"/>
              <a:t>Программно методическое </a:t>
            </a:r>
            <a:r>
              <a:rPr lang="ru-RU" sz="2800" dirty="0" smtClean="0"/>
              <a:t>обеспечение</a:t>
            </a:r>
          </a:p>
          <a:p>
            <a:pPr>
              <a:spcAft>
                <a:spcPts val="600"/>
              </a:spcAft>
            </a:pPr>
            <a:r>
              <a:rPr lang="ru-RU" sz="2800" dirty="0"/>
              <a:t>Кадровое </a:t>
            </a:r>
            <a:r>
              <a:rPr lang="ru-RU" sz="2800" dirty="0" smtClean="0"/>
              <a:t>обеспечение</a:t>
            </a:r>
          </a:p>
          <a:p>
            <a:pPr>
              <a:spcAft>
                <a:spcPts val="600"/>
              </a:spcAft>
            </a:pPr>
            <a:r>
              <a:rPr lang="ru-RU" sz="2800" dirty="0"/>
              <a:t>Материально техническое обеспечение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Кадровое обеспечение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551641"/>
              </p:ext>
            </p:extLst>
          </p:nvPr>
        </p:nvGraphicFramePr>
        <p:xfrm>
          <a:off x="1259632" y="1484784"/>
          <a:ext cx="6696744" cy="515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3" imgW="6430776" imgH="6575791" progId="Word.Document.12">
                  <p:embed/>
                </p:oleObj>
              </mc:Choice>
              <mc:Fallback>
                <p:oleObj name="Документ" r:id="rId3" imgW="6430776" imgH="65757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484784"/>
                        <a:ext cx="6696744" cy="5157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3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/>
              <a:t>Коррекционная составляющая основной общеобразовательной </a:t>
            </a:r>
            <a:r>
              <a:rPr lang="ru-RU" sz="2600" dirty="0" smtClean="0"/>
              <a:t>программы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39341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300" dirty="0"/>
              <a:t>«Логопедические занятия</a:t>
            </a:r>
            <a:r>
              <a:rPr lang="ru-RU" sz="2300" dirty="0" smtClean="0"/>
              <a:t>»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300" dirty="0" smtClean="0"/>
              <a:t>«</a:t>
            </a:r>
            <a:r>
              <a:rPr lang="ru-RU" sz="2300" dirty="0"/>
              <a:t>Развитие речи</a:t>
            </a:r>
            <a:r>
              <a:rPr lang="ru-RU" sz="2300" dirty="0" smtClean="0"/>
              <a:t>»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300" dirty="0" smtClean="0"/>
              <a:t>«</a:t>
            </a:r>
            <a:r>
              <a:rPr lang="ru-RU" sz="2300" dirty="0"/>
              <a:t>Произношение</a:t>
            </a:r>
            <a:r>
              <a:rPr lang="ru-RU" sz="2300" dirty="0" smtClean="0"/>
              <a:t>»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300" dirty="0" smtClean="0"/>
              <a:t>«</a:t>
            </a:r>
            <a:r>
              <a:rPr lang="ru-RU" sz="2300" dirty="0" err="1" smtClean="0"/>
              <a:t>Логоритмика</a:t>
            </a:r>
            <a:r>
              <a:rPr lang="ru-RU" sz="2300" dirty="0" smtClean="0"/>
              <a:t>»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300" dirty="0" smtClean="0"/>
              <a:t>«</a:t>
            </a:r>
            <a:r>
              <a:rPr lang="ru-RU" sz="2300" dirty="0"/>
              <a:t>Адаптация</a:t>
            </a:r>
            <a:r>
              <a:rPr lang="ru-RU" sz="2300" dirty="0" smtClean="0"/>
              <a:t>»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300" dirty="0" smtClean="0"/>
              <a:t>«</a:t>
            </a:r>
            <a:r>
              <a:rPr lang="ru-RU" sz="2300" dirty="0"/>
              <a:t>Развитие познавательных процессов</a:t>
            </a:r>
            <a:r>
              <a:rPr lang="ru-RU" sz="2300" dirty="0" smtClean="0"/>
              <a:t>»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300" dirty="0" smtClean="0"/>
              <a:t>«</a:t>
            </a:r>
            <a:r>
              <a:rPr lang="ru-RU" sz="2300" dirty="0"/>
              <a:t>Я хочу учиться</a:t>
            </a:r>
            <a:r>
              <a:rPr lang="ru-RU" sz="2300" dirty="0" smtClean="0"/>
              <a:t>»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300" dirty="0" smtClean="0"/>
              <a:t>«</a:t>
            </a:r>
            <a:r>
              <a:rPr lang="ru-RU" sz="2300" dirty="0"/>
              <a:t>Развитие коммуникативных навыков» для 5-го </a:t>
            </a:r>
            <a:r>
              <a:rPr lang="ru-RU" sz="2300" dirty="0" smtClean="0"/>
              <a:t>класса</a:t>
            </a:r>
            <a:r>
              <a:rPr lang="ru-RU" sz="2300" dirty="0"/>
              <a:t> </a:t>
            </a:r>
            <a:endParaRPr lang="ru-RU" sz="2300" dirty="0" smtClean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300" dirty="0" smtClean="0"/>
              <a:t>«Я </a:t>
            </a:r>
            <a:r>
              <a:rPr lang="ru-RU" sz="2300" dirty="0"/>
              <a:t>познаю мир» для  5-х </a:t>
            </a:r>
            <a:r>
              <a:rPr lang="ru-RU" sz="2300" dirty="0" smtClean="0"/>
              <a:t>классов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300" dirty="0" smtClean="0"/>
              <a:t>Коррекционно-развивающий </a:t>
            </a:r>
            <a:r>
              <a:rPr lang="ru-RU" sz="2300" dirty="0"/>
              <a:t>курс «Мой мир» 6-9 </a:t>
            </a:r>
            <a:r>
              <a:rPr lang="ru-RU" sz="2300" dirty="0" smtClean="0"/>
              <a:t>классы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300" dirty="0" smtClean="0"/>
              <a:t>«</a:t>
            </a:r>
            <a:r>
              <a:rPr lang="ru-RU" sz="2300" dirty="0"/>
              <a:t>Моя будущая профессия» 9-10 класс.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/>
              <a:t>Материально-техническое обеспечение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214810" y="3429000"/>
            <a:ext cx="100013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" b="1316"/>
          <a:stretch/>
        </p:blipFill>
        <p:spPr bwMode="auto">
          <a:xfrm>
            <a:off x="251520" y="1414732"/>
            <a:ext cx="8568952" cy="518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9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Светлакова Л.В\Дети-инвалиды\Доступная среда инф. на сайт\Доступная среда 1\фото\абилит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887061"/>
            <a:ext cx="2721236" cy="1608878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8082" y="4221088"/>
            <a:ext cx="2806810" cy="1920872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088" y="274638"/>
            <a:ext cx="6666712" cy="56207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Доступная среда</a:t>
            </a:r>
          </a:p>
        </p:txBody>
      </p:sp>
      <p:pic>
        <p:nvPicPr>
          <p:cNvPr id="4" name="Picture 2" descr="C:\Users\user\Desktop\Светлакова Л.В\Дети-инвалиды\IMG_20160518_100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620" y="1691553"/>
            <a:ext cx="2616544" cy="1569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2" descr="C:\Users\user\Desktop\Светлакова Л.В\Дети-инвалиды\IMG_20160518_1006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1574" y="2661141"/>
            <a:ext cx="2721205" cy="1632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2" descr="C:\Users\user\Desktop\Светлакова Л.В\Дети-инвалиды\Доступная среда инф. на сайт\Доступная среда 1\фото\DSC063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651803"/>
            <a:ext cx="3071267" cy="2040926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 t="22484"/>
          <a:stretch>
            <a:fillRect/>
          </a:stretch>
        </p:blipFill>
        <p:spPr bwMode="auto">
          <a:xfrm>
            <a:off x="1547664" y="1475529"/>
            <a:ext cx="2150572" cy="2001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187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Цифровая образовательная среда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2476872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500" dirty="0"/>
              <a:t>Разработаны прототипы тренажеров (программно-аппаратных комплексов, далее – ПАК) вида brаin-фитнес (использующих сенсорные датчики, облачные технологии), направленных на коррекцию моторной патопластики, деструктивных психоэмоциональных состояний</a:t>
            </a:r>
          </a:p>
        </p:txBody>
      </p:sp>
      <p:pic>
        <p:nvPicPr>
          <p:cNvPr id="6" name="Picture 2" descr="C:\Users\Swetlana\Desktop\l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4399"/>
            <a:ext cx="2952328" cy="132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4256" y="3919392"/>
            <a:ext cx="2211015" cy="15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8419" y="3847717"/>
            <a:ext cx="2428109" cy="1618929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6" t="44289" r="39463" b="16236"/>
          <a:stretch/>
        </p:blipFill>
        <p:spPr>
          <a:xfrm>
            <a:off x="5490635" y="5289162"/>
            <a:ext cx="1505016" cy="1220284"/>
          </a:xfrm>
          <a:prstGeom prst="rect">
            <a:avLst/>
          </a:prstGeom>
        </p:spPr>
      </p:pic>
      <p:pic>
        <p:nvPicPr>
          <p:cNvPr id="10" name="Объект 5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t="66756" r="1993" b="2171"/>
          <a:stretch/>
        </p:blipFill>
        <p:spPr>
          <a:xfrm>
            <a:off x="2051720" y="5301183"/>
            <a:ext cx="2142576" cy="12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573416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/>
              <a:t>Методическая сеть «Дар речи»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604956" cy="1728192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000" dirty="0"/>
              <a:t>Грант в форме субсидий из федерального бюджета юридическим лицам в целях обеспечения реализации мероприятия «Субсидии на поддержку проектов, связанных с инновациями в образовании»,  «Содействие развития дошкольного и общего образования государственной программы РФ «Развитие образования», «Цифровая образовательная среда и электронное обучение в образовательной организации».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15" b="40480"/>
          <a:stretch/>
        </p:blipFill>
        <p:spPr bwMode="auto">
          <a:xfrm>
            <a:off x="395536" y="3717032"/>
            <a:ext cx="8424936" cy="28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1"/>
          <a:stretch/>
        </p:blipFill>
        <p:spPr bwMode="auto">
          <a:xfrm>
            <a:off x="395536" y="4997548"/>
            <a:ext cx="2258880" cy="13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64" y="4696742"/>
            <a:ext cx="345311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39" y="4912766"/>
            <a:ext cx="2697441" cy="13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1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/>
              <a:t>«Дар Речи»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5" y="1484784"/>
            <a:ext cx="8350269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just"/>
            <a:r>
              <a:rPr lang="ru-RU" sz="2800" b="0" dirty="0"/>
              <a:t>Образовательный портал по модернизации содержания и технологий образования детей </a:t>
            </a:r>
            <a:br>
              <a:rPr lang="ru-RU" sz="2800" b="0" dirty="0"/>
            </a:br>
            <a:r>
              <a:rPr lang="ru-RU" sz="2800" b="0" dirty="0"/>
              <a:t>с ограниченными возможностями здоровья (тяжелыми нарушениями речи)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2"/>
          <a:stretch/>
        </p:blipFill>
        <p:spPr bwMode="auto">
          <a:xfrm>
            <a:off x="1330308" y="3333587"/>
            <a:ext cx="6480721" cy="313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7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САЙТ «ДАР РЕЧИ»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1"/>
            <a:ext cx="8032406" cy="1900808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500" dirty="0"/>
              <a:t>Разработан интерактивный контент для дистанционного проведения учебных, методических мероприятий и коммуникации специалистов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в </a:t>
            </a:r>
            <a:r>
              <a:rPr lang="ru-RU" sz="2500" dirty="0"/>
              <a:t>области специального (коррекционного) образования, лиц с ОВЗ (ТНР), их родителей.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796136" y="4217797"/>
            <a:ext cx="2835388" cy="1947507"/>
            <a:chOff x="5841068" y="4077072"/>
            <a:chExt cx="2835388" cy="1947507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6084168" y="5434394"/>
              <a:ext cx="2520853" cy="590185"/>
            </a:xfrm>
            <a:prstGeom prst="rect">
              <a:avLst/>
            </a:prstGeom>
          </p:spPr>
          <p:txBody>
            <a:bodyPr vert="horz" lIns="36000" tIns="45720" rIns="91440" bIns="45720" rtlCol="0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Методическая сеть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«ДАР РЕЧИ»</a:t>
              </a:r>
            </a:p>
          </p:txBody>
        </p:sp>
        <p:pic>
          <p:nvPicPr>
            <p:cNvPr id="5" name="Picture 2" descr="E:\ГРАНТ\эмблема\эмблема 1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6640956" y="4291386"/>
              <a:ext cx="1206076" cy="1206076"/>
            </a:xfrm>
            <a:prstGeom prst="rect">
              <a:avLst/>
            </a:prstGeom>
            <a:noFill/>
          </p:spPr>
        </p:pic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5841068" y="4077072"/>
              <a:ext cx="2835388" cy="241215"/>
            </a:xfrm>
            <a:prstGeom prst="rect">
              <a:avLst/>
            </a:prstGeom>
          </p:spPr>
          <p:txBody>
            <a:bodyPr vert="horz" lIns="36000" tIns="45720" rIns="91440" bIns="45720" rtlCol="0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МБОУ «С(К)ОШ № 11 г. Челябинска»</a:t>
              </a:r>
            </a:p>
          </p:txBody>
        </p:sp>
      </p:grpSp>
      <p:sp>
        <p:nvSpPr>
          <p:cNvPr id="7" name="Объект 2"/>
          <p:cNvSpPr txBox="1">
            <a:spLocks/>
          </p:cNvSpPr>
          <p:nvPr/>
        </p:nvSpPr>
        <p:spPr>
          <a:xfrm>
            <a:off x="323528" y="4336504"/>
            <a:ext cx="5357850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Создана локальная методическая сеть «Дар речи»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Dar-rechi.info</a:t>
            </a:r>
            <a:endParaRPr kumimoji="0" lang="ru-RU" sz="28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7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Цель коррекционной программы: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3" y="1556792"/>
            <a:ext cx="8064895" cy="43204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Aft>
                <a:spcPts val="1000"/>
              </a:spcAft>
              <a:buNone/>
            </a:pPr>
            <a:r>
              <a:rPr lang="ru-RU" sz="2100" dirty="0" smtClean="0"/>
              <a:t>организация </a:t>
            </a:r>
            <a:r>
              <a:rPr lang="ru-RU" sz="2100" dirty="0"/>
              <a:t>работы педагогов и специалистов образовательного учреждения в направлении создания оптимальных психолого – педагогических условий для обеспечения коррекции недостатков в психическом или физическом развитии детей с ограниченными возможностями </a:t>
            </a:r>
            <a:r>
              <a:rPr lang="ru-RU" sz="2100" dirty="0" smtClean="0"/>
              <a:t>здоровья (ТНР) </a:t>
            </a:r>
            <a:r>
              <a:rPr lang="ru-RU" sz="2100" dirty="0"/>
              <a:t>и оказания комплексной психолого-социально-педагогической помощи и поддержки обучающимся с ограниченными возможностями </a:t>
            </a:r>
            <a:r>
              <a:rPr lang="ru-RU" sz="2100" dirty="0" smtClean="0"/>
              <a:t>здоровья (ТНР) </a:t>
            </a:r>
            <a:r>
              <a:rPr lang="ru-RU" sz="2100" dirty="0"/>
              <a:t>и их родителям (законным представителям) при освоении основных и дополнительных общеобразовательных программ основного общего </a:t>
            </a:r>
            <a:r>
              <a:rPr lang="ru-RU" sz="2100" dirty="0" smtClean="0"/>
              <a:t>образования</a:t>
            </a:r>
            <a:endParaRPr lang="ru-RU" sz="21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517CD42-756A-44A0-A8AA-57776358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Задачи </a:t>
            </a:r>
            <a:r>
              <a:rPr lang="ru-RU" sz="2800" dirty="0" smtClean="0"/>
              <a:t>программы:</a:t>
            </a:r>
            <a:endParaRPr lang="ru-RU" sz="2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719E13-844B-480E-8E25-0D34168C3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ru-RU" sz="1800" dirty="0"/>
              <a:t>•	</a:t>
            </a:r>
            <a:r>
              <a:rPr lang="ru-RU" sz="1800" dirty="0" smtClean="0"/>
              <a:t>своевременное </a:t>
            </a:r>
            <a:r>
              <a:rPr lang="ru-RU" sz="1800" dirty="0"/>
              <a:t>выявление детей с трудностями адаптации, обусловленными ограниченными возможностями здоровья (ТНР);</a:t>
            </a:r>
          </a:p>
          <a:p>
            <a:pPr algn="just">
              <a:lnSpc>
                <a:spcPct val="130000"/>
              </a:lnSpc>
            </a:pPr>
            <a:r>
              <a:rPr lang="ru-RU" sz="1800" dirty="0"/>
              <a:t>•	определение особых образовательных потребностей детей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</a:t>
            </a:r>
            <a:r>
              <a:rPr lang="ru-RU" sz="1800" dirty="0"/>
              <a:t>ограниченными возможностями здоровья (ТНР), детей-инвалидов;</a:t>
            </a:r>
          </a:p>
          <a:p>
            <a:pPr algn="just">
              <a:lnSpc>
                <a:spcPct val="130000"/>
              </a:lnSpc>
            </a:pPr>
            <a:r>
              <a:rPr lang="ru-RU" sz="1800" dirty="0"/>
              <a:t>•	определение особенностей организации образовательного процесса для рассматриваемой категории детей в соответствии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</a:t>
            </a:r>
            <a:r>
              <a:rPr lang="ru-RU" sz="1800" dirty="0"/>
              <a:t>индивидуальными особенностями каждого ребёнка, структурой нарушения развития и степенью его выраженности;</a:t>
            </a:r>
          </a:p>
          <a:p>
            <a:pPr algn="just">
              <a:lnSpc>
                <a:spcPct val="130000"/>
              </a:lnSpc>
            </a:pPr>
            <a:r>
              <a:rPr lang="ru-RU" sz="1800" dirty="0"/>
              <a:t>•	создание условий, способствующих освоению детьми с ограниченными возможностями здоровья (ТНР) основной образовательной программы начального общего образования и их интеграции в образовательном учреждении;</a:t>
            </a:r>
          </a:p>
          <a:p>
            <a:pPr algn="just">
              <a:lnSpc>
                <a:spcPct val="13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195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Задачи </a:t>
            </a:r>
            <a:r>
              <a:rPr lang="ru-RU" sz="2800" dirty="0" smtClean="0"/>
              <a:t>программы: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064896" cy="482453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30000"/>
              </a:lnSpc>
              <a:buNone/>
            </a:pPr>
            <a:r>
              <a:rPr lang="ru-RU" sz="7200" dirty="0"/>
              <a:t>•	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осуществление 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индивидуально ориентированной психолого-медико-педагогической помощи детям с ограниченными возможностями здоровья (ТНР) с учётом особенностей психического и (или) физического развития, индивидуальных возможностей детей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в соответствии с рекомендациями психолого-медико-педагогической комиссии);</a:t>
            </a:r>
          </a:p>
          <a:p>
            <a:pPr algn="just">
              <a:lnSpc>
                <a:spcPct val="130000"/>
              </a:lnSpc>
              <a:buNone/>
            </a:pPr>
            <a:r>
              <a:rPr lang="ru-RU" sz="7200" dirty="0"/>
              <a:t>•	обеспечение возможности обучения и воспитания по дополнительным образовательным программам и получения дополнительных образовательных коррекционных услуг;</a:t>
            </a:r>
          </a:p>
          <a:p>
            <a:pPr algn="just">
              <a:lnSpc>
                <a:spcPct val="130000"/>
              </a:lnSpc>
              <a:buNone/>
            </a:pPr>
            <a:r>
              <a:rPr lang="ru-RU" sz="7200" dirty="0"/>
              <a:t>•	реализация системы мероприятий по социальной адаптации детей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с </a:t>
            </a:r>
            <a:r>
              <a:rPr lang="ru-RU" sz="7200" dirty="0"/>
              <a:t>ограниченными возможностями здоровья (ТНР);</a:t>
            </a:r>
          </a:p>
          <a:p>
            <a:pPr algn="just">
              <a:lnSpc>
                <a:spcPct val="130000"/>
              </a:lnSpc>
              <a:buNone/>
            </a:pPr>
            <a:r>
              <a:rPr lang="ru-RU" sz="7200" dirty="0"/>
              <a:t>•	оказание консультативной и методической помощи родителям (законным представителям) детей с ограниченными возможностями здоровья (ТНР) по медицинским, социальным, правовым и другим вопросам.</a:t>
            </a:r>
          </a:p>
          <a:p>
            <a:pPr marL="0" indent="0">
              <a:lnSpc>
                <a:spcPct val="130000"/>
              </a:lnSpc>
              <a:buNone/>
            </a:pPr>
            <a:endParaRPr lang="ru-RU" sz="7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E1C4E-EC9E-415D-98D0-03857FE8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Программа      </a:t>
            </a:r>
            <a:r>
              <a:rPr lang="ru-RU" sz="2800" dirty="0" smtClean="0"/>
              <a:t>направлена на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166344-03A0-474C-B83D-AA75031F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одержимое 3">
            <a:extLst>
              <a:ext uri="{FF2B5EF4-FFF2-40B4-BE49-F238E27FC236}">
                <a16:creationId xmlns:a16="http://schemas.microsoft.com/office/drawing/2014/main" id="{2738851E-C490-431E-B3D4-B220B2799426}"/>
              </a:ext>
            </a:extLst>
          </p:cNvPr>
          <p:cNvSpPr txBox="1">
            <a:spLocks/>
          </p:cNvSpPr>
          <p:nvPr/>
        </p:nvSpPr>
        <p:spPr>
          <a:xfrm>
            <a:off x="389384" y="1600201"/>
            <a:ext cx="4038600" cy="45651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обеспечение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коррекции недостатков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физическом  и психическом развитии детей ;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оказание помощи детям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освоении основной образовательной программы начального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общего, основного общего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образования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овладение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навыками адаптации учащихся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к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социуму; 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одержимое 4">
            <a:extLst>
              <a:ext uri="{FF2B5EF4-FFF2-40B4-BE49-F238E27FC236}">
                <a16:creationId xmlns:a16="http://schemas.microsoft.com/office/drawing/2014/main" id="{2EAA8E1C-07A2-4575-9C16-6D170FC07977}"/>
              </a:ext>
            </a:extLst>
          </p:cNvPr>
          <p:cNvSpPr txBox="1">
            <a:spLocks/>
          </p:cNvSpPr>
          <p:nvPr/>
        </p:nvSpPr>
        <p:spPr>
          <a:xfrm>
            <a:off x="4853880" y="1600201"/>
            <a:ext cx="4038600" cy="4565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психолого-медико-педагогическое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сопровождение школьников, имеющих проблемы в обучении (школьный консилиум);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потенциала     учащихся с ограниченными возможностями.   </a:t>
            </a:r>
          </a:p>
        </p:txBody>
      </p:sp>
    </p:spTree>
    <p:extLst>
      <p:ext uri="{BB962C8B-B14F-4D97-AF65-F5344CB8AC3E}">
        <p14:creationId xmlns:p14="http://schemas.microsoft.com/office/powerpoint/2010/main" val="25760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AC6DE-D272-42A2-9E5F-6C82002A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Содержание программы коррекционной работы определяют следующие принципы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35C142-32F7-48EC-A973-0F642734F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8136904" cy="42459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Соблюдение интересов </a:t>
            </a:r>
            <a:r>
              <a:rPr lang="ru-RU" b="1" dirty="0" smtClean="0"/>
              <a:t>ребёнка: </a:t>
            </a:r>
            <a:endParaRPr lang="ru-RU" b="1" dirty="0"/>
          </a:p>
          <a:p>
            <a:pPr marL="0" indent="0" algn="just">
              <a:lnSpc>
                <a:spcPct val="120000"/>
              </a:lnSpc>
              <a:buNone/>
              <a:tabLst>
                <a:tab pos="630238" algn="l"/>
              </a:tabLst>
            </a:pPr>
            <a:r>
              <a:rPr lang="ru-RU" b="1" dirty="0" smtClean="0">
                <a:sym typeface="Symbol"/>
              </a:rPr>
              <a:t></a:t>
            </a:r>
            <a:r>
              <a:rPr lang="ru-RU" b="1" dirty="0" smtClean="0"/>
              <a:t>	Принцип </a:t>
            </a:r>
            <a:r>
              <a:rPr lang="ru-RU" b="1" dirty="0"/>
              <a:t>определяет позицию специалиста, который призван решать проблему ребёнка с максимальной пользой и в интересах ребёнка.</a:t>
            </a:r>
          </a:p>
          <a:p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6A4F89-A412-4C43-B2A2-699ED71E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075F1-6FB6-4FAC-9660-90B183F8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Содержание программы коррекционной работы определяют следующие принципы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BC249-6E40-43CB-8409-F40822030C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8064896" cy="4392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/>
              <a:t>Системность.</a:t>
            </a:r>
          </a:p>
          <a:p>
            <a:pPr marL="0" indent="0" algn="just">
              <a:buNone/>
              <a:tabLst>
                <a:tab pos="630238" algn="l"/>
              </a:tabLst>
            </a:pPr>
            <a:r>
              <a:rPr lang="ru-RU" sz="2800" b="1" dirty="0">
                <a:sym typeface="Symbol"/>
              </a:rPr>
              <a:t></a:t>
            </a:r>
            <a:r>
              <a:rPr lang="ru-RU" sz="2800" b="1" dirty="0"/>
              <a:t>	Принцип обеспечивает единство диагностики, коррекции и развития,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то есть </a:t>
            </a:r>
            <a:r>
              <a:rPr lang="ru-RU" sz="2800" b="1" dirty="0"/>
              <a:t>системный подход к анализу особенностей развития и коррекции, а также всесторонний многоуровневый подход специалистов различного профиля, взаимодействие и согласованность их действий  в решении проблем ребёнка; участие в данном процессе всех участников образовательного процесса</a:t>
            </a:r>
          </a:p>
          <a:p>
            <a:endParaRPr lang="ru-RU" sz="28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7875C4-1503-46AE-8EFB-F3800E5F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F0D99-AECF-4EE9-B1B7-059CC5EF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Непрерывность 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03D0FF-AA8F-4CA6-855E-BECE9AC96A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4402" y="1916832"/>
            <a:ext cx="7796030" cy="331118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Принцип гарантирует ребёнку и его родителям (законным представителям) непрерывность помощи до полного решения проблемы или определения подхода к её решению.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9E6601-DB5F-4AE2-91D4-BC118529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B66B-067C-48CD-8224-98D9525EE24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912</Words>
  <Application>Microsoft Office PowerPoint</Application>
  <PresentationFormat>Экран (4:3)</PresentationFormat>
  <Paragraphs>168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Wingdings</vt:lpstr>
      <vt:lpstr>Тема Office</vt:lpstr>
      <vt:lpstr>Документ</vt:lpstr>
      <vt:lpstr>Программа коррекционной работы МБОУ «С(К)ОШ № 11 г. Челябинска как основа построения коррекционного образования обучающихся с ОВЗ </vt:lpstr>
      <vt:lpstr>Программа коррекционной работы предусматривает </vt:lpstr>
      <vt:lpstr>Цель коррекционной программы:</vt:lpstr>
      <vt:lpstr>Задачи программы:</vt:lpstr>
      <vt:lpstr>Задачи программы:</vt:lpstr>
      <vt:lpstr>Программа      направлена на</vt:lpstr>
      <vt:lpstr>Содержание программы коррекционной работы определяют следующие принципы</vt:lpstr>
      <vt:lpstr>Содержание программы коррекционной работы определяют следующие принципы</vt:lpstr>
      <vt:lpstr>Непрерывность </vt:lpstr>
      <vt:lpstr>Вариативность </vt:lpstr>
      <vt:lpstr>Рекомендательный характер оказания помощи </vt:lpstr>
      <vt:lpstr>Характеристика содержания</vt:lpstr>
      <vt:lpstr>Уровень речевого развития</vt:lpstr>
      <vt:lpstr>Обследование обучающихся</vt:lpstr>
      <vt:lpstr>Опросник «Автономности» и «зависимости Прыгина Г.С. для младших школьников</vt:lpstr>
      <vt:lpstr>ТСРР Хусаиновой С.В. и Прыгина Г.С.</vt:lpstr>
      <vt:lpstr>ТСРР Хусаиновой С.В. и Прыгина Г.С.</vt:lpstr>
      <vt:lpstr>Этапы реализации программы</vt:lpstr>
      <vt:lpstr>Этапы реализации программы</vt:lpstr>
      <vt:lpstr>МЕХАНИЗМ РЕАЛИЗАЦИИ ПРОГРАММЫ</vt:lpstr>
      <vt:lpstr>Требования к условиям реализации программы </vt:lpstr>
      <vt:lpstr>Кадровое обеспечение</vt:lpstr>
      <vt:lpstr>Коррекционная составляющая основной общеобразовательной программы</vt:lpstr>
      <vt:lpstr>Материально-техническое обеспечение</vt:lpstr>
      <vt:lpstr>Доступная среда</vt:lpstr>
      <vt:lpstr>Цифровая образовательная среда</vt:lpstr>
      <vt:lpstr>Методическая сеть «Дар речи»</vt:lpstr>
      <vt:lpstr>«Дар Речи»</vt:lpstr>
      <vt:lpstr>САЙТ «ДАР РЕЧИ»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118</cp:revision>
  <cp:lastPrinted>2019-11-07T03:22:22Z</cp:lastPrinted>
  <dcterms:created xsi:type="dcterms:W3CDTF">2018-07-20T09:39:05Z</dcterms:created>
  <dcterms:modified xsi:type="dcterms:W3CDTF">2020-10-28T04:45:04Z</dcterms:modified>
</cp:coreProperties>
</file>