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8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slideLayouts/slideLayout152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3" r:id="rId12"/>
    <p:sldMasterId id="2147483805" r:id="rId13"/>
    <p:sldMasterId id="2147483817" r:id="rId14"/>
    <p:sldMasterId id="2147483829" r:id="rId15"/>
    <p:sldMasterId id="2147483841" r:id="rId16"/>
    <p:sldMasterId id="2147483853" r:id="rId17"/>
  </p:sldMasterIdLst>
  <p:sldIdLst>
    <p:sldId id="256" r:id="rId18"/>
    <p:sldId id="295" r:id="rId19"/>
    <p:sldId id="324" r:id="rId20"/>
    <p:sldId id="326" r:id="rId21"/>
    <p:sldId id="327" r:id="rId22"/>
    <p:sldId id="328" r:id="rId23"/>
    <p:sldId id="329" r:id="rId24"/>
    <p:sldId id="331" r:id="rId25"/>
    <p:sldId id="299" r:id="rId26"/>
    <p:sldId id="286" r:id="rId27"/>
    <p:sldId id="287" r:id="rId28"/>
    <p:sldId id="288" r:id="rId29"/>
    <p:sldId id="320" r:id="rId30"/>
    <p:sldId id="289" r:id="rId31"/>
    <p:sldId id="290" r:id="rId32"/>
    <p:sldId id="301" r:id="rId33"/>
    <p:sldId id="302" r:id="rId34"/>
    <p:sldId id="303" r:id="rId35"/>
    <p:sldId id="304" r:id="rId36"/>
    <p:sldId id="291" r:id="rId37"/>
    <p:sldId id="322" r:id="rId38"/>
    <p:sldId id="306" r:id="rId39"/>
    <p:sldId id="333" r:id="rId40"/>
    <p:sldId id="334" r:id="rId41"/>
    <p:sldId id="335" r:id="rId42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5A01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108550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8551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108553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554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555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8557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58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59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60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61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08563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564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8565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5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08567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68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69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70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8571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108572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108573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8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85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7" grpId="0"/>
      <p:bldP spid="108548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85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854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0854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0854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847DBC-1014-464E-9D52-CE6EDE5AA2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C785C-B8CB-4627-8B8D-73E6B39C189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9A959-FF82-47A8-9F4F-A4C46C4AC16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8293E8-9397-4103-BB44-0E0515F4DE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2B101-6142-4011-815A-F0B818DF80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35614-C26C-480D-B88F-0670709CCC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C1FDB-65E8-4B55-A6AE-359C5B01858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13DAE8-A2FF-4CAB-8606-AD83FEA1E80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7A397D-DEC4-4DCB-84C8-920B331B881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757551-431A-431B-8361-3A7C6A9911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3FB5C6-52CD-45F8-AD8B-F5CC446A069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 rot="-215207">
              <a:off x="3691" y="233"/>
              <a:ext cx="1856" cy="3626"/>
              <a:chOff x="3010" y="777"/>
              <a:chExt cx="1856" cy="3626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7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801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8" y="2166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8" y="976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4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4" y="1325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10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5" name="Group 21"/>
            <p:cNvGrpSpPr>
              <a:grpSpLocks/>
            </p:cNvGrpSpPr>
            <p:nvPr userDrawn="1"/>
          </p:nvGrpSpPr>
          <p:grpSpPr bwMode="auto">
            <a:xfrm rot="-6691250">
              <a:off x="3642" y="127"/>
              <a:ext cx="356" cy="608"/>
              <a:chOff x="1728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28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7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2" name="Group 25"/>
            <p:cNvGrpSpPr>
              <a:grpSpLocks/>
            </p:cNvGrpSpPr>
            <p:nvPr userDrawn="1"/>
          </p:nvGrpSpPr>
          <p:grpSpPr bwMode="auto">
            <a:xfrm rot="8524840">
              <a:off x="676" y="3307"/>
              <a:ext cx="500" cy="500"/>
              <a:chOff x="1727" y="867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71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4" name="Group 33"/>
            <p:cNvGrpSpPr>
              <a:grpSpLocks/>
            </p:cNvGrpSpPr>
            <p:nvPr userDrawn="1"/>
          </p:nvGrpSpPr>
          <p:grpSpPr bwMode="auto">
            <a:xfrm rot="10015322" flipH="1">
              <a:off x="4615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516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6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7" grpId="0"/>
      <p:bldP spid="5168" grpId="0" build="p"/>
    </p:bld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438400"/>
            <a:ext cx="9009063" cy="1052513"/>
            <a:chOff x="0" y="1536"/>
            <a:chExt cx="5675" cy="663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83" y="1604"/>
              <a:ext cx="448" cy="299"/>
              <a:chOff x="720" y="336"/>
              <a:chExt cx="624" cy="432"/>
            </a:xfrm>
          </p:grpSpPr>
          <p:sp>
            <p:nvSpPr>
              <p:cNvPr id="123908" name="Rectangle 4"/>
              <p:cNvSpPr>
                <a:spLocks noChangeArrowheads="1"/>
              </p:cNvSpPr>
              <p:nvPr/>
            </p:nvSpPr>
            <p:spPr bwMode="auto">
              <a:xfrm>
                <a:off x="720" y="336"/>
                <a:ext cx="384" cy="432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09" name="Rectangle 5"/>
              <p:cNvSpPr>
                <a:spLocks noChangeArrowheads="1"/>
              </p:cNvSpPr>
              <p:nvPr/>
            </p:nvSpPr>
            <p:spPr bwMode="auto">
              <a:xfrm>
                <a:off x="1056" y="336"/>
                <a:ext cx="288" cy="432"/>
              </a:xfrm>
              <a:prstGeom prst="rect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261" y="1870"/>
              <a:ext cx="465" cy="299"/>
              <a:chOff x="912" y="2640"/>
              <a:chExt cx="672" cy="432"/>
            </a:xfrm>
          </p:grpSpPr>
          <p:sp>
            <p:nvSpPr>
              <p:cNvPr id="123911" name="Rectangle 7"/>
              <p:cNvSpPr>
                <a:spLocks noChangeArrowheads="1"/>
              </p:cNvSpPr>
              <p:nvPr/>
            </p:nvSpPr>
            <p:spPr bwMode="auto">
              <a:xfrm>
                <a:off x="912" y="2640"/>
                <a:ext cx="384" cy="432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123912" name="Rectangle 8"/>
              <p:cNvSpPr>
                <a:spLocks noChangeArrowheads="1"/>
              </p:cNvSpPr>
              <p:nvPr/>
            </p:nvSpPr>
            <p:spPr bwMode="auto">
              <a:xfrm>
                <a:off x="1248" y="2640"/>
                <a:ext cx="336" cy="432"/>
              </a:xfrm>
              <a:prstGeom prst="rect">
                <a:avLst/>
              </a:prstGeom>
              <a:gradFill rotWithShape="0">
                <a:gsLst>
                  <a:gs pos="0">
                    <a:schemeClr val="accent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123913" name="Rectangle 9"/>
            <p:cNvSpPr>
              <a:spLocks noChangeArrowheads="1"/>
            </p:cNvSpPr>
            <p:nvPr/>
          </p:nvSpPr>
          <p:spPr bwMode="auto">
            <a:xfrm>
              <a:off x="0" y="1824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914" name="Rectangle 10"/>
            <p:cNvSpPr>
              <a:spLocks noChangeArrowheads="1"/>
            </p:cNvSpPr>
            <p:nvPr/>
          </p:nvSpPr>
          <p:spPr bwMode="auto">
            <a:xfrm>
              <a:off x="400" y="1536"/>
              <a:ext cx="20" cy="663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23915" name="Rectangle 11"/>
            <p:cNvSpPr>
              <a:spLocks noChangeArrowheads="1"/>
            </p:cNvSpPr>
            <p:nvPr/>
          </p:nvSpPr>
          <p:spPr bwMode="auto">
            <a:xfrm flipV="1">
              <a:off x="199" y="2054"/>
              <a:ext cx="5476" cy="35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123916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90600" y="1676400"/>
            <a:ext cx="7772400" cy="1462088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23917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123918" name="Rectangle 14"/>
          <p:cNvSpPr>
            <a:spLocks noGrp="1" noChangeArrowheads="1"/>
          </p:cNvSpPr>
          <p:nvPr>
            <p:ph type="dt" sz="half" idx="2"/>
          </p:nvPr>
        </p:nvSpPr>
        <p:spPr>
          <a:xfrm>
            <a:off x="9906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23919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3429000" y="6248400"/>
            <a:ext cx="28956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123920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905000" cy="4572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EF1DF78-811C-465D-ABD2-B5BFF84835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3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3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16" grpId="0"/>
      <p:bldP spid="123917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39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3917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12391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12391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FB3CAC-B08C-4266-8975-473B3FF67B80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709F2C-F769-4322-ADAA-97C87029592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F00F393-2AA3-49B2-9AA3-B0BCCD670FEE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F6F35-8516-4792-AC06-F6B22EB360C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359CF14-E755-42F6-9900-C42416EF5F8E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3D4391-F6C1-4120-987B-F58E346418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6B241C-CDEF-46CB-B6E4-02AA961230D4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09400-70FB-4669-A118-D84A825372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30B2E1-8502-45F4-B2DE-931C3F8CD993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6F97FB-0127-430C-B3D6-3B4DA8D0E98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34EC94-60A4-4E48-81D7-AB78B53243C4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052398-F827-4117-87C8-57A3358EB2F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B0ABC8-DD2C-48F5-B91D-15E448ED4C13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D9CECF-3D88-4477-AA72-894A57B19B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0E3D4-D365-4B4B-8739-7D9CA39163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A5FF992-0CC7-4ECF-8461-F8AFD19E6851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028AE7-8B65-4A33-BB5C-7E52D7F771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F8E25A-2CCC-438E-A283-1CEE34F63AD4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C160-2818-4015-A843-FC0FD28C6A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A49A53-3D0D-4D40-B8F7-F22D406894F2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566F37-6A6E-4FA3-AA77-35F3BD6964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892234-1F0A-4BA7-A519-0CB09FB3EBB7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DEACE5-6390-4ED8-90E2-068621A489F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EF1DF78-811C-465D-ABD2-B5BFF84835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/>
    </p:bld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230E3D4-D365-4B4B-8739-7D9CA39163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03C4375-30B6-4342-8E1F-DE2343655D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3A297D0-A57D-48E2-B2FA-D63E4C1DED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0EB75D6-FA96-4843-BE85-BB0591E643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060B091C-1F17-4A80-BC2C-85B0A8854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C4375-30B6-4342-8E1F-DE2343655D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2C5C2E3-EF55-4569-A614-683CBD9D9D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453DA51-B046-4A0D-AD7D-79C2495B9C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374A920F-472B-4CCE-A0A5-4079076DD3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5619FA0-5D2D-4A7B-BE9E-3A3EC0EAB2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9833D07-72BD-464C-A859-E994246BD7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/>
            <a:ahLst/>
            <a:cxnLst>
              <a:cxn ang="0">
                <a:pos x="163" y="200"/>
              </a:cxn>
              <a:cxn ang="0">
                <a:pos x="4128" y="200"/>
              </a:cxn>
              <a:cxn ang="0">
                <a:pos x="4128" y="429"/>
              </a:cxn>
              <a:cxn ang="0">
                <a:pos x="0" y="441"/>
              </a:cxn>
              <a:cxn ang="0">
                <a:pos x="163" y="200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3EF1DF78-811C-465D-ABD2-B5BFF84835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0E3D4-D365-4B4B-8739-7D9CA39163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C4375-30B6-4342-8E1F-DE2343655D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297D0-A57D-48E2-B2FA-D63E4C1DED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B75D6-FA96-4843-BE85-BB0591E643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297D0-A57D-48E2-B2FA-D63E4C1DED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B091C-1F17-4A80-BC2C-85B0A8854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5C2E3-EF55-4569-A614-683CBD9D9D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3DA51-B046-4A0D-AD7D-79C2495B9C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A920F-472B-4CCE-A0A5-4079076DD3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19FA0-5D2D-4A7B-BE9E-3A3EC0EAB2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33D07-72BD-464C-A859-E994246BD7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F1DF78-811C-465D-ABD2-B5BFF848356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30E3D4-D365-4B4B-8739-7D9CA391633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C4375-30B6-4342-8E1F-DE2343655D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297D0-A57D-48E2-B2FA-D63E4C1DED2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B75D6-FA96-4843-BE85-BB0591E643A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EB75D6-FA96-4843-BE85-BB0591E643A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B091C-1F17-4A80-BC2C-85B0A885423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5C2E3-EF55-4569-A614-683CBD9D9D4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3DA51-B046-4A0D-AD7D-79C2495B9C4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A920F-472B-4CCE-A0A5-4079076DD38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19FA0-5D2D-4A7B-BE9E-3A3EC0EAB2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33D07-72BD-464C-A859-E994246BD74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3EF1DF78-811C-465D-ABD2-B5BFF848356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Прямоугольник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Прямоугольник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0E3D4-D365-4B4B-8739-7D9CA391633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D03C4375-30B6-4342-8E1F-DE2343655D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0B091C-1F17-4A80-BC2C-85B0A885423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297D0-A57D-48E2-B2FA-D63E4C1DED2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B75D6-FA96-4843-BE85-BB0591E643A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B091C-1F17-4A80-BC2C-85B0A885423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5C2E3-EF55-4569-A614-683CBD9D9D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Равнобедренный треугольник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3DA51-B046-4A0D-AD7D-79C2495B9C4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920F-472B-4CCE-A0A5-4079076DD38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Равнобедренный треугольник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19FA0-5D2D-4A7B-BE9E-3A3EC0EAB2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3D07-72BD-464C-A859-E994246BD74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Равнобедренный треугольник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508456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0949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5C2E3-EF55-4569-A614-683CBD9D9D4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946756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1875025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813779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786763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024609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5489708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0863950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12725447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8258101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3DA51-B046-4A0D-AD7D-79C2495B9C4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A920F-472B-4CCE-A0A5-4079076DD38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619FA0-5D2D-4A7B-BE9E-3A3EC0EAB22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33D07-72BD-464C-A859-E994246BD74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21393-6AA7-4FB1-8BF8-6480A0D9D1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A3C15B-72AA-43B9-83AC-79DA3C0DA30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05902D-1588-4576-90B8-7D369B5DAD0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D9862-4E34-43FF-B7A3-4EEB0A9861B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AADBC5-422F-450F-B713-9DECAA0F92A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56986-D7B6-412F-AB39-367BBCA326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8907AC-7F8C-49D7-B387-D43E241D5C3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308C66-72D0-4214-A5E0-EF9EF0F19C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417296-54D5-417F-A45D-A6CA9AC0D17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93ACD-59D0-41EC-A3CC-51FBDDCCF6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EA442F-37AA-4026-A7C0-6FA27CFA1AF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1380E-D39B-4941-85AF-BBA3A011A0A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573C3-B1FE-4B11-A01B-67D43A2B6CD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C7BBF-7962-44AD-A17C-AF20C894CF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6F2EEB-4B90-45A6-A66F-F1823A5933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6EED19-F592-48F2-8578-E02CD75DD3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F2B2CF-08CB-4247-87E0-D623F8BDAD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FA032A-48B2-4DE9-8312-7E0710CEFD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36D0A-4B14-43F6-B8CB-1664242428A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560D44-385C-4BBC-AB37-40449D10549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2ADF48-9F57-4CF3-9472-C67FFB1699F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547326-306E-4B3D-AF85-421319F3D9B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0279A-780C-44FF-95FF-D70D48D47FE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45E1CC-90D6-4A5A-81CE-C0CB411FB57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BD7F06-BCD8-4B98-99E1-DCF143B38CC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E3B130-172D-4F49-B75E-7822A426D2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BE2D6B-908C-4551-AE74-8ADBA1EE1C4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3956E-49DB-4645-B237-5E33E9ABE1B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A8C28-5725-4BFD-A4B5-9D53F9750A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2A71E-2AD3-4FCE-9336-F4E9243309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F53BF8-7297-49E2-8EF3-58F15C80F5E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874EC-5319-47C7-9551-B7EA72C9223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350443-2D15-4E45-98A5-968F59FEEF26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55D9A-CB37-4B6C-8054-C194653E8F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44126B-751E-44AB-9F03-CBFC74E3687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4F57B-62BA-496B-9CFC-0C8A325285A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3B4ADC-26F0-44BB-9DED-46374CDE15C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8C987-AE2E-4E02-A9DD-C42EC6FB34B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95F48F-7DA9-43CA-BA61-58061CE229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DB3F0C-9449-452F-A0B3-9EB5DE8B987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BF1F3E-5DD2-4C62-924F-F87A0433452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73E8E0-FE6D-41C1-A7DB-187A0A06E85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EE72FE-AFC4-4736-8690-205E0863FA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BBE108-21BD-4BF2-825D-E52949D657F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20FDD-6897-4407-B5D0-E67675F1D3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B67F54-996F-492F-B0C6-0D48851FF1C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AF48A-873D-4194-99E0-FC3317408EE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5C36F-58A9-4ACD-A246-61F159DBEF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E6DE81-8C2C-4D71-A0D8-D4BE80E818A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6D420-8969-43FA-A02F-9AA10D34B55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FC2ABE-46B3-4156-8A63-5F4D939537E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5C05AD-78B0-4148-AC3B-C4FEA8734C8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3C43C1-5FB8-4D92-B4E4-824265BD4F7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8E0CA-D1C3-445B-9F47-E073C779FC0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D0A806-30E3-4268-9580-97F2DA87B81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06A572-D9AC-4923-A503-3378B7D5EF87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A6916-78DB-4C52-ADD6-E5E7B80162E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ED5144-F7DD-4194-8E5D-432AF305A62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13FBF-8960-47CB-94E5-E1B683D8014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A9C4F7-9A84-4874-B9E7-74C8C3C50BE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56773D-BB43-4439-8E60-1926E5A28CF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46C20-2148-4DC2-9A56-61E352E1019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FB87D1-9C45-4C42-ABF5-60950228298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DED82D-E987-43E8-A7B2-025B2E06A3A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588E6-1606-44B9-905F-1BE9CBC40A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ED828-86E1-4D44-9050-DAC447B013B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90750-7157-4559-9F6A-922C4A88AAC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FB5CF7-D785-477C-A916-424081F888C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29E9A-B809-44EE-AC3C-1B11A7A640C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F2844F-CFF5-4588-9EAF-846A4FD8877A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E338E-2109-4A4F-89DF-1F68A075AF9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A5539-76B1-434F-85EF-6631337F985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EFED6E-6F1B-440C-8576-3427CD9E25E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18EC1D-EA07-4A6C-B87D-AA86CEC128B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60C5FB-16A8-40B9-A9DC-65B8C74372F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BDAB03-EF30-46DD-9869-FAC5E3732F3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34BD7-CFE4-413F-97C8-E98B1643533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5000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752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75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1075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75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7528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7529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07531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2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3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4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5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6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7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8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39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07542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43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44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107545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546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07547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07549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50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51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52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53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54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55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56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07558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7559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07562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07564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65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66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67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68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69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70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07571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107572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CF5E0245-74A1-4406-9D53-1D3A74E89BD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hlink"/>
            </a:gs>
            <a:gs pos="100000">
              <a:schemeClr val="folHlink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4099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4101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02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03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104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4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10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4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5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4112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3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4114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7" y="1721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4116" name="Freeform 20"/>
              <p:cNvSpPr>
                <a:spLocks/>
              </p:cNvSpPr>
              <p:nvPr userDrawn="1"/>
            </p:nvSpPr>
            <p:spPr bwMode="ltGray">
              <a:xfrm>
                <a:off x="1727" y="867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17" name="Freeform 21"/>
              <p:cNvSpPr>
                <a:spLocks/>
              </p:cNvSpPr>
              <p:nvPr userDrawn="1"/>
            </p:nvSpPr>
            <p:spPr bwMode="ltGray">
              <a:xfrm>
                <a:off x="1786" y="895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18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4120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21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22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4124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25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26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4127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8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29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0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1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2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3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4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5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6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7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8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39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40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414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4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14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ru-RU"/>
          </a:p>
        </p:txBody>
      </p:sp>
      <p:sp>
        <p:nvSpPr>
          <p:cNvPr id="414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81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cs typeface="+mn-cs"/>
              </a:defRPr>
            </a:lvl1pPr>
          </a:lstStyle>
          <a:p>
            <a:fld id="{AF72D5AD-57EA-4DB1-97D8-795CB5C62D70}" type="datetimeFigureOut">
              <a:rPr lang="ru-RU"/>
              <a:pPr/>
              <a:t>21.10.2020</a:t>
            </a:fld>
            <a:endParaRPr lang="ru-RU"/>
          </a:p>
        </p:txBody>
      </p:sp>
      <p:sp>
        <p:nvSpPr>
          <p:cNvPr id="481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cs typeface="+mn-cs"/>
              </a:defRPr>
            </a:lvl1pPr>
          </a:lstStyle>
          <a:p>
            <a:fld id="{95D44923-9FD7-4CC5-B529-4C17A9F2E1B5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Щелчок правит 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ransition>
    <p:random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Прямая соединительная линия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Прямая соединительная линия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Равнобедренный треугольник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8906" y="1"/>
            <a:ext cx="7839635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 spd="slow">
    <p:dissolv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ru-RU" sz="2400">
              <a:latin typeface="Tahoma" pitchFamily="34" charset="0"/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ru-RU" sz="2400">
              <a:latin typeface="Tahoma" pitchFamily="34" charset="0"/>
            </a:endParaRPr>
          </a:p>
        </p:txBody>
      </p:sp>
      <p:sp>
        <p:nvSpPr>
          <p:cNvPr id="122884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ru-RU" sz="2400">
              <a:latin typeface="Tahoma" pitchFamily="34" charset="0"/>
            </a:endParaRP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ru-RU" sz="2400">
              <a:latin typeface="Tahoma" pitchFamily="34" charset="0"/>
            </a:endParaRPr>
          </a:p>
        </p:txBody>
      </p:sp>
      <p:sp>
        <p:nvSpPr>
          <p:cNvPr id="122886" name="Rectangle 6"/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ru-RU" sz="2400">
              <a:latin typeface="Tahoma" pitchFamily="34" charset="0"/>
            </a:endParaRPr>
          </a:p>
        </p:txBody>
      </p:sp>
      <p:sp>
        <p:nvSpPr>
          <p:cNvPr id="122887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ru-RU" sz="2400">
              <a:latin typeface="Tahoma" pitchFamily="34" charset="0"/>
            </a:endParaRPr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kumimoji="1" lang="ru-RU" sz="2400">
              <a:latin typeface="Tahoma" pitchFamily="34" charset="0"/>
            </a:endParaRPr>
          </a:p>
        </p:txBody>
      </p:sp>
      <p:sp>
        <p:nvSpPr>
          <p:cNvPr id="122889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22890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22891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22892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122893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AC6D1C89-013A-48D2-82A1-1EB6BB0A5E73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itchFamily="2" charset="2"/>
        <a:buChar char="n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47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474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47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6A8414F-7F7E-45F5-9BBD-1306B641A76C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B91E442-6532-480F-B223-82522F24D5F0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07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5323ED25-238A-42FC-8148-BDD19F85B168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751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751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751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4A6BB84-8210-487B-AC86-2ABB8091CD67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53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853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853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84689BC9-33F4-441F-9286-34669ABEF62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935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935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935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00CB941C-F379-470E-A856-6A90D1CA6BE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2048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2048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20480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C899D02-C307-4E89-9AC3-E1F6592935B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slow" advClick="0" advTm="5000">
    <p:dissolve/>
  </p:transition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511300"/>
            <a:ext cx="8429684" cy="2489204"/>
          </a:xfrm>
        </p:spPr>
        <p:txBody>
          <a:bodyPr/>
          <a:lstStyle/>
          <a:p>
            <a:r>
              <a:rPr lang="ru-RU" sz="3600" dirty="0" smtClean="0"/>
              <a:t>Особенности  использования нейропсихологических методов в работе учителя-логопеда.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49400" y="4214818"/>
            <a:ext cx="6380186" cy="839782"/>
          </a:xfrm>
        </p:spPr>
        <p:txBody>
          <a:bodyPr/>
          <a:lstStyle/>
          <a:p>
            <a:pPr algn="r"/>
            <a:r>
              <a:rPr lang="ru-RU" b="1" dirty="0" smtClean="0"/>
              <a:t>Хажеева О.Г.</a:t>
            </a:r>
          </a:p>
          <a:p>
            <a:pPr algn="r"/>
            <a:r>
              <a:rPr lang="ru-RU" sz="1800" dirty="0" smtClean="0"/>
              <a:t>Учитель-логопед</a:t>
            </a:r>
          </a:p>
          <a:p>
            <a:pPr algn="r"/>
            <a:r>
              <a:rPr lang="ru-RU" sz="1800" dirty="0" smtClean="0"/>
              <a:t>МБОУ «С(К)ОШ №11 г. Челябинска»</a:t>
            </a:r>
            <a:endParaRPr lang="ru-RU" sz="1800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54" y="1500174"/>
            <a:ext cx="2857520" cy="4190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419212"/>
          </a:xfrm>
        </p:spPr>
        <p:txBody>
          <a:bodyPr/>
          <a:lstStyle/>
          <a:p>
            <a:r>
              <a:rPr lang="ru-RU" sz="3600" dirty="0" smtClean="0"/>
              <a:t>Развитие фонетико-фонематического восприятия</a:t>
            </a:r>
            <a:endParaRPr lang="ru-RU" sz="3600" dirty="0"/>
          </a:p>
        </p:txBody>
      </p:sp>
      <p:pic>
        <p:nvPicPr>
          <p:cNvPr id="2181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510596">
            <a:off x="970687" y="1909390"/>
            <a:ext cx="2795199" cy="392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8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33058">
            <a:off x="5717316" y="2255066"/>
            <a:ext cx="2768403" cy="4252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302196988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347774"/>
          </a:xfrm>
        </p:spPr>
        <p:txBody>
          <a:bodyPr/>
          <a:lstStyle/>
          <a:p>
            <a:r>
              <a:rPr lang="ru-RU" dirty="0" smtClean="0"/>
              <a:t>Развитие долговременной памяти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510596">
            <a:off x="1327877" y="1695076"/>
            <a:ext cx="2795199" cy="3925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01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643050"/>
            <a:ext cx="3571900" cy="49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8337361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688209">
            <a:off x="338351" y="580701"/>
            <a:ext cx="2087040" cy="285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85728"/>
            <a:ext cx="3041921" cy="4572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285728"/>
            <a:ext cx="3090850" cy="454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50161814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8606">
            <a:off x="690480" y="898505"/>
            <a:ext cx="3799426" cy="4827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5611">
            <a:off x="4424362" y="911983"/>
            <a:ext cx="3789610" cy="5271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85728"/>
            <a:ext cx="613196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3214686"/>
            <a:ext cx="3786214" cy="227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125632"/>
            <a:ext cx="3714776" cy="230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81702139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91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6050" y="1214422"/>
            <a:ext cx="3071834" cy="4491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714620"/>
            <a:ext cx="2943363" cy="414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728"/>
            <a:ext cx="2334681" cy="327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48139811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19146"/>
          </a:xfrm>
        </p:spPr>
        <p:txBody>
          <a:bodyPr/>
          <a:lstStyle/>
          <a:p>
            <a:r>
              <a:rPr lang="ru-RU" dirty="0" smtClean="0"/>
              <a:t>Внимание и восприятие</a:t>
            </a:r>
            <a:endParaRPr lang="ru-RU" dirty="0"/>
          </a:p>
        </p:txBody>
      </p:sp>
      <p:pic>
        <p:nvPicPr>
          <p:cNvPr id="1026" name="Picture 2" descr="Отсканировано%2019"/>
          <p:cNvPicPr>
            <a:picLocks noChangeAspect="1" noChangeArrowheads="1"/>
          </p:cNvPicPr>
          <p:nvPr/>
        </p:nvPicPr>
        <p:blipFill>
          <a:blip r:embed="rId2" cstate="print"/>
          <a:srcRect r="1421" b="1942"/>
          <a:stretch>
            <a:fillRect/>
          </a:stretch>
        </p:blipFill>
        <p:spPr bwMode="auto">
          <a:xfrm rot="21108932">
            <a:off x="205066" y="1491639"/>
            <a:ext cx="2104212" cy="303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HWScan002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3223">
            <a:off x="2073694" y="1197128"/>
            <a:ext cx="3598544" cy="5232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WScan0028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840075">
            <a:off x="5108300" y="1710945"/>
            <a:ext cx="3222392" cy="4828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4938704"/>
            <a:ext cx="4863002" cy="1919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000372"/>
            <a:ext cx="5857916" cy="1966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HWScan0029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79127"/>
            <a:ext cx="3286148" cy="4841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HWScan003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85767">
            <a:off x="5107896" y="1888822"/>
            <a:ext cx="3309785" cy="4812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Отсканировано%2019"/>
          <p:cNvPicPr>
            <a:picLocks noChangeAspect="1" noChangeArrowheads="1"/>
          </p:cNvPicPr>
          <p:nvPr/>
        </p:nvPicPr>
        <p:blipFill>
          <a:blip r:embed="rId4" cstate="print"/>
          <a:srcRect r="1421" b="1942"/>
          <a:stretch>
            <a:fillRect/>
          </a:stretch>
        </p:blipFill>
        <p:spPr bwMode="auto">
          <a:xfrm>
            <a:off x="285720" y="571480"/>
            <a:ext cx="2104212" cy="3031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214818"/>
            <a:ext cx="3952875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28802"/>
            <a:ext cx="8117552" cy="1838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  формируется письменная речь?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828800"/>
            <a:ext cx="7696200" cy="402909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Процесс становления чтения и письма сложен. В нем участвуют четыре анализатора: </a:t>
            </a:r>
          </a:p>
          <a:p>
            <a:pPr lvl="0"/>
            <a:r>
              <a:rPr lang="ru-RU" dirty="0" err="1" smtClean="0"/>
              <a:t>речедвигательный</a:t>
            </a:r>
            <a:r>
              <a:rPr lang="ru-RU" dirty="0" smtClean="0"/>
              <a:t>, который помогает осуществлять </a:t>
            </a:r>
            <a:r>
              <a:rPr lang="ru-RU" dirty="0" err="1" smtClean="0"/>
              <a:t>артикулирование</a:t>
            </a:r>
            <a:r>
              <a:rPr lang="ru-RU" dirty="0" smtClean="0"/>
              <a:t>, то есть наше произношение; </a:t>
            </a:r>
          </a:p>
          <a:p>
            <a:pPr lvl="0"/>
            <a:r>
              <a:rPr lang="ru-RU" dirty="0" smtClean="0"/>
              <a:t>речеслуховой, который помогает произвести отбор нужной фонемы; </a:t>
            </a:r>
          </a:p>
          <a:p>
            <a:pPr lvl="0"/>
            <a:r>
              <a:rPr lang="ru-RU" dirty="0" smtClean="0"/>
              <a:t>зрительный, который подбирает соответствующую графему; </a:t>
            </a:r>
          </a:p>
          <a:p>
            <a:pPr lvl="0"/>
            <a:r>
              <a:rPr lang="ru-RU" dirty="0" smtClean="0"/>
              <a:t>двигательный, с помощью которого осуществляется перевод графемы в кинему (совокупность определенных движений, необходимых для записи). 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5984" y="152400"/>
            <a:ext cx="5270516" cy="1600200"/>
          </a:xfrm>
        </p:spPr>
        <p:txBody>
          <a:bodyPr/>
          <a:lstStyle/>
          <a:p>
            <a:r>
              <a:rPr lang="ru-RU" dirty="0" smtClean="0"/>
              <a:t>Внимание и восприятие</a:t>
            </a:r>
            <a:endParaRPr lang="ru-RU" dirty="0"/>
          </a:p>
        </p:txBody>
      </p:sp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214290"/>
            <a:ext cx="1938447" cy="296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42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3000372"/>
            <a:ext cx="6681621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кругленный прямоугольник 4"/>
          <p:cNvSpPr/>
          <p:nvPr/>
        </p:nvSpPr>
        <p:spPr bwMode="auto">
          <a:xfrm>
            <a:off x="2928926" y="3857628"/>
            <a:ext cx="571504" cy="21431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5786446" y="3857628"/>
            <a:ext cx="428628" cy="21431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4643438" y="3857628"/>
            <a:ext cx="428628" cy="21431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 bwMode="auto">
          <a:xfrm>
            <a:off x="4286248" y="4286256"/>
            <a:ext cx="571504" cy="21431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 bwMode="auto">
          <a:xfrm>
            <a:off x="6143636" y="4286256"/>
            <a:ext cx="571504" cy="21431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 bwMode="auto">
          <a:xfrm>
            <a:off x="7572396" y="4286256"/>
            <a:ext cx="357190" cy="214314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 bwMode="auto">
          <a:xfrm>
            <a:off x="3071802" y="4643446"/>
            <a:ext cx="500066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6786578" y="5500702"/>
            <a:ext cx="500066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3214678" y="5072074"/>
            <a:ext cx="428628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 bwMode="auto">
          <a:xfrm>
            <a:off x="3214678" y="5429264"/>
            <a:ext cx="714380" cy="285752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 bwMode="auto">
          <a:xfrm>
            <a:off x="7643834" y="5500702"/>
            <a:ext cx="357190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7286644" y="5072074"/>
            <a:ext cx="642942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572000" y="5072074"/>
            <a:ext cx="928694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6072198" y="4643446"/>
            <a:ext cx="500066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4500562" y="4643446"/>
            <a:ext cx="571504" cy="214314"/>
          </a:xfrm>
          <a:prstGeom prst="round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1755539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Отсканировано%2019"/>
          <p:cNvPicPr>
            <a:picLocks noChangeAspect="1" noChangeArrowheads="1"/>
          </p:cNvPicPr>
          <p:nvPr/>
        </p:nvPicPr>
        <p:blipFill>
          <a:blip r:embed="rId2" cstate="print"/>
          <a:srcRect r="1421" b="1942"/>
          <a:stretch>
            <a:fillRect/>
          </a:stretch>
        </p:blipFill>
        <p:spPr bwMode="auto">
          <a:xfrm rot="21108932">
            <a:off x="652985" y="669202"/>
            <a:ext cx="3768548" cy="54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HWScan003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52540">
            <a:off x="4076891" y="829313"/>
            <a:ext cx="4071966" cy="578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/>
              <a:t>Третий блок -  </a:t>
            </a:r>
            <a:br>
              <a:rPr lang="ru-RU" sz="3200" i="1" dirty="0" smtClean="0"/>
            </a:br>
            <a:r>
              <a:rPr lang="ru-RU" sz="2000" i="1" dirty="0" err="1" smtClean="0"/>
              <a:t>блок</a:t>
            </a:r>
            <a:r>
              <a:rPr lang="ru-RU" sz="2000" i="1" dirty="0" smtClean="0"/>
              <a:t> программирования, регуляции и контроля деятельности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Алгоритмы</a:t>
            </a:r>
          </a:p>
          <a:p>
            <a:r>
              <a:rPr lang="ru-RU" dirty="0" smtClean="0"/>
              <a:t>Разметка текста</a:t>
            </a:r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420887"/>
            <a:ext cx="4104456" cy="3554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же может помочь учитель?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5459" y="1785926"/>
            <a:ext cx="7869891" cy="478634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Когда ребенок делает много ошибок, родители часто слышат от учителей рекомендации – больше читать и писать. И выполняют их буквально. Иногда даже специалисты пытаются нарушения письма и чтения исправить количественными приемами: диктанты и диктанты, чтение больших текстов.</a:t>
            </a:r>
          </a:p>
          <a:p>
            <a:r>
              <a:rPr lang="ru-RU" sz="2000" dirty="0" smtClean="0"/>
              <a:t>На первых этапах коррекции дисграфии нельзя давать большие тексты и большие диктанты! </a:t>
            </a:r>
          </a:p>
          <a:p>
            <a:pPr marL="1089025"/>
            <a:r>
              <a:rPr lang="ru-RU" sz="2000" dirty="0" smtClean="0"/>
              <a:t>Если вы задаете на дом прочитать текст или много писать, посоветуйте родителям, чтобы ребенок это делал не в один прием, а с перерывами, разбив текст на части. Это позволит ученикам, страдающим нарушениями письменной речи, лучше справиться с домашним заданием.</a:t>
            </a:r>
          </a:p>
          <a:p>
            <a:endParaRPr lang="ru-RU" sz="2000" dirty="0" smtClean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 же может помочь учитель?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828800"/>
            <a:ext cx="7696200" cy="3243274"/>
          </a:xfrm>
        </p:spPr>
        <p:txBody>
          <a:bodyPr>
            <a:normAutofit fontScale="85000" lnSpcReduction="20000"/>
          </a:bodyPr>
          <a:lstStyle/>
          <a:p>
            <a:r>
              <a:rPr lang="ru-RU" sz="2400" dirty="0" smtClean="0"/>
              <a:t>Вы можете посоветовать родителям или сами давать на уроке упражнение “корректурная проба”. Ежедневно в течение 5 мин (не больше) ребенок в любом тексте (кроме газетного) зачеркивает заданные буквы. Начинать надо с одной гласной, затем перейти к согласным. Варианты могут быть самые разные. Например: букву </a:t>
            </a:r>
            <a:r>
              <a:rPr lang="ru-RU" sz="2400" b="1" dirty="0" smtClean="0"/>
              <a:t>а</a:t>
            </a:r>
            <a:r>
              <a:rPr lang="ru-RU" sz="2400" dirty="0" smtClean="0"/>
              <a:t> зачеркнуть, а букву </a:t>
            </a:r>
            <a:r>
              <a:rPr lang="ru-RU" sz="2400" b="1" dirty="0" smtClean="0"/>
              <a:t>о</a:t>
            </a:r>
            <a:r>
              <a:rPr lang="ru-RU" sz="2400" dirty="0" smtClean="0"/>
              <a:t> обвести. Можно давать парные согласные, а также те, в произношении которых или в их различии у ребенка имеются проблемы. Например: </a:t>
            </a:r>
            <a:r>
              <a:rPr lang="ru-RU" sz="2400" b="1" dirty="0" err="1" smtClean="0"/>
              <a:t>р</a:t>
            </a:r>
            <a:r>
              <a:rPr lang="ru-RU" sz="2400" b="1" dirty="0" smtClean="0"/>
              <a:t> – л</a:t>
            </a:r>
            <a:r>
              <a:rPr lang="ru-RU" sz="2400" dirty="0" smtClean="0"/>
              <a:t>, </a:t>
            </a:r>
            <a:r>
              <a:rPr lang="ru-RU" sz="2400" b="1" dirty="0" smtClean="0"/>
              <a:t>с – </a:t>
            </a:r>
            <a:r>
              <a:rPr lang="ru-RU" sz="2400" b="1" dirty="0" err="1" smtClean="0"/>
              <a:t>ш</a:t>
            </a:r>
            <a:r>
              <a:rPr lang="ru-RU" sz="2400" dirty="0" smtClean="0"/>
              <a:t> и т.д.Через 2–2,5 месяца таких упражнений (но при условии – ежедневно и не более 5 мин) улучшается качество письма.</a:t>
            </a:r>
          </a:p>
          <a:p>
            <a:endParaRPr lang="ru-RU" dirty="0"/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2564904"/>
            <a:ext cx="6870700" cy="1600200"/>
          </a:xfrm>
        </p:spPr>
        <p:txBody>
          <a:bodyPr/>
          <a:lstStyle/>
          <a:p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>Спасибо </a:t>
            </a:r>
            <a:r>
              <a:rPr lang="ru-RU" dirty="0" smtClean="0"/>
              <a:t>за внимание!</a:t>
            </a:r>
            <a:endParaRPr lang="ru-RU" dirty="0"/>
          </a:p>
        </p:txBody>
      </p:sp>
    </p:spTree>
  </p:cSld>
  <p:clrMapOvr>
    <a:masterClrMapping/>
  </p:clrMapOvr>
  <p:transition spd="slow" advClick="0" advTm="5000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НЕЙРОПСИ\pimg-1060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5141"/>
            <a:ext cx="8572560" cy="640103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/>
              <a:t>Первый блок – энергетический блок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Если недостаточно развит первый блок, то ребенок быстро утомляется. К концу письменных работ увеличивается количество ошибок, и они становятся более  грубыми. На самом деле такие дети могут быть очень смышлеными и сообразительными, просто их энергетического ресурса хватает ненадолго. 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5000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8215338" cy="1600200"/>
          </a:xfrm>
        </p:spPr>
        <p:txBody>
          <a:bodyPr/>
          <a:lstStyle/>
          <a:p>
            <a:r>
              <a:rPr lang="ru-RU" sz="3600" i="1" dirty="0" smtClean="0"/>
              <a:t>Второй блок – </a:t>
            </a:r>
            <a:br>
              <a:rPr lang="ru-RU" sz="3600" i="1" dirty="0" smtClean="0"/>
            </a:br>
            <a:r>
              <a:rPr lang="ru-RU" sz="2800" i="1" dirty="0" err="1" smtClean="0"/>
              <a:t>блок</a:t>
            </a:r>
            <a:r>
              <a:rPr lang="ru-RU" sz="2800" i="1" dirty="0" smtClean="0"/>
              <a:t> приема, переработки и хранения информации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828800"/>
            <a:ext cx="8286808" cy="3657600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Преобладающими ошибками на письме у таких детей являются: </a:t>
            </a:r>
          </a:p>
          <a:p>
            <a:pPr lvl="0"/>
            <a:r>
              <a:rPr lang="ru-RU" sz="1800" dirty="0" smtClean="0"/>
              <a:t>смешения </a:t>
            </a:r>
            <a:r>
              <a:rPr lang="ru-RU" sz="1800" dirty="0" err="1" smtClean="0"/>
              <a:t>буквпо</a:t>
            </a:r>
            <a:r>
              <a:rPr lang="ru-RU" sz="1800" dirty="0" smtClean="0"/>
              <a:t> акустико-артикуляционным признакам звуки: парные звонкие и глухие , мягкие и твердые согласные, свистящие и шипящие, аффрикаты и их компоненты. В основе таких ошибок лежит недостаточная сформированность фонематического восприятия.</a:t>
            </a:r>
          </a:p>
          <a:p>
            <a:pPr lvl="0"/>
            <a:r>
              <a:rPr lang="ru-RU" sz="1800" dirty="0" smtClean="0"/>
              <a:t>ошибки обозначения границ слов (недописывание, слитное </a:t>
            </a:r>
            <a:r>
              <a:rPr lang="ru-RU" sz="1800" dirty="0" err="1" smtClean="0"/>
              <a:t>написани</a:t>
            </a:r>
            <a:r>
              <a:rPr lang="ru-RU" sz="1800" dirty="0" smtClean="0"/>
              <a:t> предлогов и нескольких слов), что обусловлено недостаточностью переработки слухоречевой информации.</a:t>
            </a:r>
          </a:p>
          <a:p>
            <a:pPr lvl="0"/>
            <a:r>
              <a:rPr lang="ru-RU" sz="1800" dirty="0" smtClean="0"/>
              <a:t>ошибки, связанные с трудностями переработки  зрительно – пространственной информации: смешения зрительно похожих и близких по написанию букв Т-П, Х-Ж; устойчивая зеркальность при письме букв  З, Е, Э, С; смешения букв </a:t>
            </a:r>
            <a:r>
              <a:rPr lang="ru-RU" sz="1800" dirty="0" err="1" smtClean="0"/>
              <a:t>б-д</a:t>
            </a:r>
            <a:r>
              <a:rPr lang="ru-RU" sz="1800" dirty="0" smtClean="0"/>
              <a:t>, </a:t>
            </a:r>
            <a:r>
              <a:rPr lang="ru-RU" sz="1800" dirty="0" err="1" smtClean="0"/>
              <a:t>д-в</a:t>
            </a:r>
            <a:r>
              <a:rPr lang="ru-RU" sz="1800" dirty="0" smtClean="0"/>
              <a:t>, </a:t>
            </a:r>
            <a:r>
              <a:rPr lang="ru-RU" sz="1800" dirty="0" err="1" smtClean="0"/>
              <a:t>к-н</a:t>
            </a:r>
            <a:r>
              <a:rPr lang="ru-RU" sz="1800" dirty="0" smtClean="0"/>
              <a:t>. </a:t>
            </a:r>
          </a:p>
          <a:p>
            <a:endParaRPr lang="ru-RU" dirty="0"/>
          </a:p>
        </p:txBody>
      </p:sp>
    </p:spTree>
  </p:cSld>
  <p:clrMapOvr>
    <a:masterClrMapping/>
  </p:clrMapOvr>
  <p:transition spd="slow" advClick="0" advTm="5000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152400"/>
            <a:ext cx="8001056" cy="1600200"/>
          </a:xfrm>
        </p:spPr>
        <p:txBody>
          <a:bodyPr/>
          <a:lstStyle/>
          <a:p>
            <a:r>
              <a:rPr lang="ru-RU" sz="3600" i="1" dirty="0" smtClean="0"/>
              <a:t>Третий блок -  </a:t>
            </a:r>
            <a:br>
              <a:rPr lang="ru-RU" sz="3600" i="1" dirty="0" smtClean="0"/>
            </a:br>
            <a:r>
              <a:rPr lang="ru-RU" sz="2800" i="1" dirty="0" err="1" smtClean="0"/>
              <a:t>блок</a:t>
            </a:r>
            <a:r>
              <a:rPr lang="ru-RU" sz="2800" i="1" dirty="0" smtClean="0"/>
              <a:t> программирования, регуляции и контроля деятельности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2000" dirty="0" err="1" smtClean="0"/>
              <a:t>ошибоки</a:t>
            </a:r>
            <a:r>
              <a:rPr lang="ru-RU" sz="2000" dirty="0" smtClean="0"/>
              <a:t> по типу инертности (персеверации элементов букв (</a:t>
            </a:r>
            <a:r>
              <a:rPr lang="ru-RU" sz="2000" dirty="0" err="1" smtClean="0"/>
              <a:t>и-ш</a:t>
            </a:r>
            <a:r>
              <a:rPr lang="ru-RU" sz="2000" dirty="0" smtClean="0"/>
              <a:t>, </a:t>
            </a:r>
            <a:r>
              <a:rPr lang="ru-RU" sz="2000" dirty="0" err="1" smtClean="0"/>
              <a:t>п-т</a:t>
            </a:r>
            <a:r>
              <a:rPr lang="ru-RU" sz="2000" dirty="0" smtClean="0"/>
              <a:t>), </a:t>
            </a:r>
            <a:r>
              <a:rPr lang="ru-RU" sz="2000" dirty="0" err="1" smtClean="0"/>
              <a:t>букв</a:t>
            </a:r>
            <a:r>
              <a:rPr lang="ru-RU" sz="2000" dirty="0" smtClean="0"/>
              <a:t>, слогов, обусловленные невозможностью вовремя остановить начатое движение.  </a:t>
            </a:r>
          </a:p>
          <a:p>
            <a:pPr lvl="0"/>
            <a:r>
              <a:rPr lang="ru-RU" sz="2000" dirty="0" smtClean="0"/>
              <a:t> ошибки связанные с упрощением двигательной программы – пропуски букв и слогов. </a:t>
            </a:r>
          </a:p>
          <a:p>
            <a:pPr lvl="0"/>
            <a:r>
              <a:rPr lang="ru-RU" sz="2000" dirty="0" smtClean="0"/>
              <a:t>ошибки обозначения границ предложения, а также  границ слова (при письме под диктовку и даже при списывании)</a:t>
            </a:r>
          </a:p>
          <a:p>
            <a:pPr marL="0" lvl="0" indent="17463">
              <a:buNone/>
            </a:pPr>
            <a:r>
              <a:rPr lang="ru-RU" sz="2000" b="1" dirty="0" smtClean="0"/>
              <a:t>Помимо специфических ошибок для письменных работ характерно значительное число орфографических ошибок ,</a:t>
            </a:r>
            <a:endParaRPr lang="ru-RU" sz="2000" b="1" dirty="0"/>
          </a:p>
        </p:txBody>
      </p:sp>
    </p:spTree>
  </p:cSld>
  <p:clrMapOvr>
    <a:masterClrMapping/>
  </p:clrMapOvr>
  <p:transition spd="slow" advClick="0" advTm="5000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76672"/>
            <a:ext cx="3920604" cy="1584176"/>
          </a:xfrm>
        </p:spPr>
        <p:txBody>
          <a:bodyPr/>
          <a:lstStyle/>
          <a:p>
            <a:r>
              <a:rPr lang="ru-RU" sz="3600" i="1" dirty="0" smtClean="0"/>
              <a:t>Первый блок – энергетический блок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2276872"/>
            <a:ext cx="7696200" cy="3209528"/>
          </a:xfrm>
        </p:spPr>
        <p:txBody>
          <a:bodyPr/>
          <a:lstStyle/>
          <a:p>
            <a:endParaRPr lang="ru-RU" sz="2000" dirty="0" smtClean="0"/>
          </a:p>
          <a:p>
            <a:r>
              <a:rPr lang="ru-RU" sz="2000" dirty="0" err="1" smtClean="0"/>
              <a:t>Физминутки</a:t>
            </a:r>
            <a:endParaRPr lang="ru-RU" sz="2000" dirty="0" smtClean="0"/>
          </a:p>
          <a:p>
            <a:r>
              <a:rPr lang="ru-RU" sz="2000" dirty="0" err="1" smtClean="0"/>
              <a:t>Самомассаж</a:t>
            </a:r>
            <a:r>
              <a:rPr lang="ru-RU" sz="2000" dirty="0" smtClean="0"/>
              <a:t>;</a:t>
            </a:r>
          </a:p>
          <a:p>
            <a:r>
              <a:rPr lang="ru-RU" sz="2000" dirty="0" smtClean="0"/>
              <a:t>Упражнения </a:t>
            </a:r>
            <a:r>
              <a:rPr lang="ru-RU" sz="2000" dirty="0" smtClean="0"/>
              <a:t>для снятия напряжения глаз и улучшения зрения</a:t>
            </a:r>
            <a:r>
              <a:rPr lang="ru-RU" sz="2000" dirty="0" smtClean="0"/>
              <a:t>.</a:t>
            </a:r>
          </a:p>
          <a:p>
            <a:r>
              <a:rPr lang="ru-RU" sz="2000" dirty="0" err="1" smtClean="0"/>
              <a:t>Кинезиологические</a:t>
            </a:r>
            <a:r>
              <a:rPr lang="ru-RU" sz="2000" dirty="0" smtClean="0"/>
              <a:t> упражнения </a:t>
            </a:r>
            <a:endParaRPr lang="ru-RU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3312368" cy="1853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301208"/>
            <a:ext cx="3419425" cy="1225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i="1" dirty="0" smtClean="0"/>
              <a:t>Второй блок – </a:t>
            </a:r>
            <a:br>
              <a:rPr lang="ru-RU" sz="3200" i="1" dirty="0" smtClean="0"/>
            </a:br>
            <a:r>
              <a:rPr lang="ru-RU" sz="2400" i="1" dirty="0" err="1" smtClean="0"/>
              <a:t>блок</a:t>
            </a:r>
            <a:r>
              <a:rPr lang="ru-RU" sz="2400" i="1" dirty="0" smtClean="0"/>
              <a:t> приема, переработки и хранения информации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 коррекционной работы- развитие внимания и памяти</a:t>
            </a:r>
            <a:endParaRPr lang="ru-RU" dirty="0"/>
          </a:p>
        </p:txBody>
      </p:sp>
      <p:pic>
        <p:nvPicPr>
          <p:cNvPr id="2050" name="Picture 2" descr="C:\Users\user\Downloads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3356992"/>
            <a:ext cx="3921802" cy="2088232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5000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2185901"/>
            <a:ext cx="3286148" cy="4672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43174" y="0"/>
            <a:ext cx="5643602" cy="1885928"/>
          </a:xfrm>
        </p:spPr>
        <p:txBody>
          <a:bodyPr/>
          <a:lstStyle/>
          <a:p>
            <a:r>
              <a:rPr lang="ru-RU" sz="4000" dirty="0" smtClean="0"/>
              <a:t>Письмо с проговариванием</a:t>
            </a:r>
            <a:endParaRPr lang="ru-RU" sz="4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88209">
            <a:off x="338352" y="223537"/>
            <a:ext cx="2087040" cy="2859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32" y="2152701"/>
            <a:ext cx="3462390" cy="470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5000">
    <p:dissolve/>
  </p:transition>
  <p:timing>
    <p:tnLst>
      <p:par>
        <p:cTn id="1" dur="indefinite" restart="never" nodeType="tmRoot"/>
      </p:par>
    </p:tn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Тема2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Тема8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8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13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Безмятежность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Безмятежность.pot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.pot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Безмятежность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Тема1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Начальная">
  <a:themeElements>
    <a:clrScheme name="Начальная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Начальная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_Тема2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Оформление по умолчанию">
  <a:themeElements>
    <a:clrScheme name="4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Оформление по умолчанию">
  <a:themeElements>
    <a:clrScheme name="5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Оформление по умолчанию">
  <a:themeElements>
    <a:clrScheme name="6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Оформление по умолчанию">
  <a:themeElements>
    <a:clrScheme name="7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7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728</TotalTime>
  <Words>598</Words>
  <Application>Microsoft Office PowerPoint</Application>
  <PresentationFormat>Экран (4:3)</PresentationFormat>
  <Paragraphs>45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17</vt:i4>
      </vt:variant>
      <vt:variant>
        <vt:lpstr>Заголовки слайдов</vt:lpstr>
      </vt:variant>
      <vt:variant>
        <vt:i4>25</vt:i4>
      </vt:variant>
    </vt:vector>
  </HeadingPairs>
  <TitlesOfParts>
    <vt:vector size="42" baseType="lpstr">
      <vt:lpstr>Тема2</vt:lpstr>
      <vt:lpstr>Палитра</vt:lpstr>
      <vt:lpstr>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1_Оформление по умолчанию</vt:lpstr>
      <vt:lpstr>Тема8</vt:lpstr>
      <vt:lpstr>8_Оформление по умолчанию</vt:lpstr>
      <vt:lpstr>Метро</vt:lpstr>
      <vt:lpstr>Тема13</vt:lpstr>
      <vt:lpstr>Тема12</vt:lpstr>
      <vt:lpstr>Начальная</vt:lpstr>
      <vt:lpstr>1_Тема2</vt:lpstr>
      <vt:lpstr>Особенности  использования нейропсихологических методов в работе учителя-логопеда.</vt:lpstr>
      <vt:lpstr>Как  формируется письменная речь?</vt:lpstr>
      <vt:lpstr>Слайд 3</vt:lpstr>
      <vt:lpstr>Первый блок – энергетический блок</vt:lpstr>
      <vt:lpstr>Второй блок –  блок приема, переработки и хранения информации.</vt:lpstr>
      <vt:lpstr>Третий блок -   блок программирования, регуляции и контроля деятельности</vt:lpstr>
      <vt:lpstr>Первый блок – энергетический блок</vt:lpstr>
      <vt:lpstr>Второй блок –  блок приема, переработки и хранения информации.</vt:lpstr>
      <vt:lpstr>Письмо с проговариванием</vt:lpstr>
      <vt:lpstr>Развитие фонетико-фонематического восприятия</vt:lpstr>
      <vt:lpstr>Развитие долговременной памяти</vt:lpstr>
      <vt:lpstr>Слайд 12</vt:lpstr>
      <vt:lpstr>Слайд 13</vt:lpstr>
      <vt:lpstr>Слайд 14</vt:lpstr>
      <vt:lpstr>Слайд 15</vt:lpstr>
      <vt:lpstr>Внимание и восприятие</vt:lpstr>
      <vt:lpstr>Слайд 17</vt:lpstr>
      <vt:lpstr>Слайд 18</vt:lpstr>
      <vt:lpstr>Слайд 19</vt:lpstr>
      <vt:lpstr>Внимание и восприятие</vt:lpstr>
      <vt:lpstr>Слайд 21</vt:lpstr>
      <vt:lpstr>Третий блок -   блок программирования, регуляции и контроля деятельности</vt:lpstr>
      <vt:lpstr>Чем же может помочь учитель?</vt:lpstr>
      <vt:lpstr>Чем же может помочь учитель?</vt:lpstr>
      <vt:lpstr> 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user</cp:lastModifiedBy>
  <cp:revision>51</cp:revision>
  <dcterms:created xsi:type="dcterms:W3CDTF">2001-12-31T20:20:12Z</dcterms:created>
  <dcterms:modified xsi:type="dcterms:W3CDTF">2020-10-21T06:28:06Z</dcterms:modified>
</cp:coreProperties>
</file>