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</p:sldMasterIdLst>
  <p:sldIdLst>
    <p:sldId id="264" r:id="rId4"/>
    <p:sldId id="268" r:id="rId5"/>
    <p:sldId id="265" r:id="rId6"/>
    <p:sldId id="256" r:id="rId7"/>
    <p:sldId id="259" r:id="rId8"/>
    <p:sldId id="260" r:id="rId9"/>
    <p:sldId id="258" r:id="rId10"/>
    <p:sldId id="266" r:id="rId11"/>
    <p:sldId id="263" r:id="rId12"/>
    <p:sldId id="262" r:id="rId13"/>
    <p:sldId id="261" r:id="rId14"/>
  </p:sldIdLst>
  <p:sldSz cx="18288000" cy="10287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684" y="8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94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10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51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38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28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32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80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1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403" y="936165"/>
            <a:ext cx="13178398" cy="19213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4831" y="3200400"/>
            <a:ext cx="13183970" cy="56664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116" y="1066791"/>
            <a:ext cx="2716712" cy="762008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804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57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3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83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64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6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0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8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1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1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6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9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4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1.pptx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.pptx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"/>
            <a:ext cx="18287999" cy="102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1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296829"/>
              </p:ext>
            </p:extLst>
          </p:nvPr>
        </p:nvGraphicFramePr>
        <p:xfrm>
          <a:off x="-3439" y="39382"/>
          <a:ext cx="18220447" cy="10247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Презентация" r:id="rId3" imgW="9142615" imgH="5141952" progId="PowerPoint.Show.12">
                  <p:embed/>
                </p:oleObj>
              </mc:Choice>
              <mc:Fallback>
                <p:oleObj name="Презентация" r:id="rId3" imgW="9142615" imgH="514195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439" y="39382"/>
                        <a:ext cx="18220447" cy="10247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0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7016" y="6288753"/>
            <a:ext cx="3668112" cy="3668112"/>
            <a:chOff x="0" y="0"/>
            <a:chExt cx="4890815" cy="489081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862840" y="1862840"/>
              <a:ext cx="3027975" cy="302797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725680" cy="372568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184560" y="5346089"/>
            <a:ext cx="3904748" cy="4838929"/>
            <a:chOff x="0" y="0"/>
            <a:chExt cx="5206330" cy="520633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5206330" cy="520633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50018" y="1013450"/>
              <a:ext cx="1784713" cy="207524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4326151" y="-1395354"/>
            <a:ext cx="3084193" cy="3250279"/>
            <a:chOff x="0" y="0"/>
            <a:chExt cx="4112257" cy="433370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5758410">
              <a:off x="184605" y="184605"/>
              <a:ext cx="3743048" cy="374304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681309" y="2861669"/>
              <a:ext cx="1386391" cy="147203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888714" y="-527172"/>
            <a:ext cx="1653732" cy="3111744"/>
            <a:chOff x="0" y="0"/>
            <a:chExt cx="2204976" cy="414899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-10800000">
              <a:off x="0" y="0"/>
              <a:ext cx="2079682" cy="414899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468958" y="2239425"/>
              <a:ext cx="736018" cy="736018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974003" y="1473930"/>
            <a:ext cx="13565220" cy="9841437"/>
            <a:chOff x="344564" y="-2004092"/>
            <a:chExt cx="18086959" cy="13121917"/>
          </a:xfrm>
        </p:grpSpPr>
        <p:sp>
          <p:nvSpPr>
            <p:cNvPr id="15" name="TextBox 15"/>
            <p:cNvSpPr txBox="1"/>
            <p:nvPr/>
          </p:nvSpPr>
          <p:spPr>
            <a:xfrm>
              <a:off x="344564" y="-2004092"/>
              <a:ext cx="18086959" cy="10028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2"/>
                </a:lnSpc>
              </a:pP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«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Дети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охотно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всегда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чем-нибудь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занимаются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. </a:t>
              </a:r>
              <a:endParaRPr lang="ru-RU" sz="5724" dirty="0" smtClean="0">
                <a:solidFill>
                  <a:srgbClr val="191919"/>
                </a:solidFill>
                <a:latin typeface="Fira Sans Bold"/>
              </a:endParaRPr>
            </a:p>
            <a:p>
              <a:pPr algn="ctr">
                <a:lnSpc>
                  <a:spcPts val="7442"/>
                </a:lnSpc>
              </a:pPr>
              <a:r>
                <a:rPr lang="en-US" sz="5724" dirty="0" err="1" smtClean="0">
                  <a:solidFill>
                    <a:srgbClr val="191919"/>
                  </a:solidFill>
                  <a:latin typeface="Fira Sans Bold"/>
                </a:rPr>
                <a:t>Это</a:t>
              </a:r>
              <a:r>
                <a:rPr lang="en-US" sz="5724" dirty="0" smtClean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весьма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полезно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, а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потому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не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только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не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следует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этому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мешать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,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но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нужно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принимать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меры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к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тому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, </a:t>
              </a:r>
              <a:endParaRPr lang="ru-RU" sz="5724" dirty="0" smtClean="0">
                <a:solidFill>
                  <a:srgbClr val="191919"/>
                </a:solidFill>
                <a:latin typeface="Fira Sans Bold"/>
              </a:endParaRPr>
            </a:p>
            <a:p>
              <a:pPr algn="ctr">
                <a:lnSpc>
                  <a:spcPts val="7442"/>
                </a:lnSpc>
              </a:pPr>
              <a:r>
                <a:rPr lang="en-US" sz="5724" dirty="0" err="1" smtClean="0">
                  <a:solidFill>
                    <a:srgbClr val="191919"/>
                  </a:solidFill>
                  <a:latin typeface="Fira Sans Bold"/>
                </a:rPr>
                <a:t>чтобы</a:t>
              </a:r>
              <a:r>
                <a:rPr lang="en-US" sz="5724" dirty="0" smtClean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всегда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у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них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было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что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делать</a:t>
              </a:r>
              <a:r>
                <a:rPr lang="en-US" sz="5724" dirty="0" smtClean="0">
                  <a:solidFill>
                    <a:srgbClr val="191919"/>
                  </a:solidFill>
                  <a:latin typeface="Fira Sans Bold"/>
                </a:rPr>
                <a:t>»</a:t>
              </a:r>
              <a:endParaRPr lang="ru-RU" sz="5724" dirty="0" smtClean="0">
                <a:solidFill>
                  <a:srgbClr val="191919"/>
                </a:solidFill>
                <a:latin typeface="Fira Sans Bold"/>
              </a:endParaRPr>
            </a:p>
            <a:p>
              <a:pPr algn="ctr">
                <a:lnSpc>
                  <a:spcPts val="7442"/>
                </a:lnSpc>
              </a:pPr>
              <a:endParaRPr lang="en-US" sz="5724" dirty="0">
                <a:solidFill>
                  <a:srgbClr val="191919"/>
                </a:solidFill>
                <a:latin typeface="Fira Sans Bold"/>
              </a:endParaRPr>
            </a:p>
            <a:p>
              <a:pPr algn="ctr">
                <a:lnSpc>
                  <a:spcPts val="7442"/>
                </a:lnSpc>
              </a:pP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Ян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Амос</a:t>
              </a:r>
              <a:r>
                <a:rPr lang="en-US" sz="5724" dirty="0">
                  <a:solidFill>
                    <a:srgbClr val="191919"/>
                  </a:solidFill>
                  <a:latin typeface="Fira Sans Bold"/>
                </a:rPr>
                <a:t> </a:t>
              </a:r>
              <a:r>
                <a:rPr lang="en-US" sz="5724" dirty="0" err="1">
                  <a:solidFill>
                    <a:srgbClr val="191919"/>
                  </a:solidFill>
                  <a:latin typeface="Fira Sans Bold"/>
                </a:rPr>
                <a:t>Коменский</a:t>
              </a:r>
              <a:endParaRPr lang="en-US" sz="5724" dirty="0">
                <a:solidFill>
                  <a:srgbClr val="191919"/>
                </a:solidFill>
                <a:latin typeface="Fira Sans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51129" y="10426185"/>
              <a:ext cx="13784702" cy="691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5"/>
                </a:lnSpc>
              </a:pPr>
              <a:endParaRPr lang="en-US" sz="3075" u="sng" dirty="0">
                <a:solidFill>
                  <a:srgbClr val="FFF7F8"/>
                </a:solidFill>
                <a:latin typeface="HK Grotesk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81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4931532" y="606996"/>
            <a:ext cx="10261140" cy="367240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3802" y="4698206"/>
            <a:ext cx="9988871" cy="36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52" y="2157984"/>
            <a:ext cx="6931152" cy="6720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47960" y="2225040"/>
            <a:ext cx="6257544" cy="6653784"/>
          </a:xfrm>
          <a:prstGeom prst="rect">
            <a:avLst/>
          </a:prstGeom>
          <a:solidFill>
            <a:srgbClr val="DADADA"/>
          </a:soli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6960"/>
              </a:lnSpc>
            </a:pPr>
            <a:r>
              <a:rPr lang="ru" sz="4800">
                <a:solidFill>
                  <a:srgbClr val="343434"/>
                </a:solidFill>
                <a:latin typeface="Segoe UI"/>
              </a:rPr>
              <a:t>Обучающиеся с ОВЗ различной нозологии имеют особенности в эмоциональном, социальном и интеллектуальном развитии.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968" y="2020824"/>
            <a:ext cx="7193280" cy="63550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8032" y="2225040"/>
            <a:ext cx="6760464" cy="6742176"/>
          </a:xfrm>
          <a:prstGeom prst="rect">
            <a:avLst/>
          </a:prstGeom>
          <a:solidFill>
            <a:srgbClr val="DADADA"/>
          </a:solidFill>
        </p:spPr>
        <p:txBody>
          <a:bodyPr lIns="0" tIns="0" rIns="0" bIns="0">
            <a:noAutofit/>
          </a:bodyPr>
          <a:lstStyle/>
          <a:p>
            <a:pPr>
              <a:lnSpc>
                <a:spcPts val="6960"/>
              </a:lnSpc>
            </a:pPr>
            <a:r>
              <a:rPr lang="ru" sz="4900" dirty="0">
                <a:solidFill>
                  <a:srgbClr val="1B182A"/>
                </a:solidFill>
                <a:latin typeface="Arial Unicode MS"/>
              </a:rPr>
              <a:t>Современное дополнительное образование даёт возможность выбора ребенка с ОВЗ своего индивидуального образовательного пути</a:t>
            </a:r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14889480" y="8967216"/>
            <a:ext cx="591312" cy="712788"/>
          </a:xfrm>
          <a:prstGeom prst="rect">
            <a:avLst/>
          </a:prstGeom>
          <a:solidFill>
            <a:srgbClr val="DADADA"/>
          </a:solidFill>
        </p:spPr>
        <p:txBody>
          <a:bodyPr wrap="none" lIns="0" tIns="0" rIns="0" bIns="0">
            <a:noAutofit/>
          </a:bodyPr>
          <a:lstStyle/>
          <a:p>
            <a:pPr>
              <a:lnSpc>
                <a:spcPts val="7770"/>
              </a:lnSpc>
            </a:pPr>
            <a:r>
              <a:rPr lang="ru" sz="5800" dirty="0">
                <a:solidFill>
                  <a:srgbClr val="F24D5E"/>
                </a:solidFill>
                <a:latin typeface="Arial Unicode MS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834952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89105"/>
            <a:ext cx="8455236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 u="sng" spc="128">
                <a:solidFill>
                  <a:srgbClr val="201E2D"/>
                </a:solidFill>
                <a:latin typeface="HK Grotesk Light"/>
              </a:rPr>
              <a:t>Интеграция и </a:t>
            </a:r>
          </a:p>
          <a:p>
            <a:pPr>
              <a:lnSpc>
                <a:spcPts val="8960"/>
              </a:lnSpc>
            </a:pPr>
            <a:r>
              <a:rPr lang="en-US" sz="6400" u="sng" spc="128">
                <a:solidFill>
                  <a:srgbClr val="201E2D"/>
                </a:solidFill>
                <a:latin typeface="HK Grotesk Light"/>
              </a:rPr>
              <a:t>взаимодействие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603205"/>
            <a:ext cx="4759536" cy="564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3900" dirty="0" err="1" smtClean="0">
                <a:solidFill>
                  <a:srgbClr val="201E2D"/>
                </a:solidFill>
                <a:latin typeface="HK Grotesk Light"/>
              </a:rPr>
              <a:t>городск</a:t>
            </a:r>
            <a:r>
              <a:rPr lang="ru-RU" sz="3900" dirty="0" err="1" smtClean="0">
                <a:solidFill>
                  <a:srgbClr val="201E2D"/>
                </a:solidFill>
                <a:latin typeface="HK Grotesk Light"/>
              </a:rPr>
              <a:t>ое</a:t>
            </a:r>
            <a:r>
              <a:rPr lang="en-US" sz="3900" dirty="0" smtClean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900" dirty="0" err="1" smtClean="0">
                <a:solidFill>
                  <a:srgbClr val="201E2D"/>
                </a:solidFill>
                <a:latin typeface="HK Grotesk Light"/>
              </a:rPr>
              <a:t>методическ</a:t>
            </a:r>
            <a:r>
              <a:rPr lang="ru-RU" sz="3900" dirty="0" err="1" smtClean="0">
                <a:solidFill>
                  <a:srgbClr val="201E2D"/>
                </a:solidFill>
                <a:latin typeface="HK Grotesk Light"/>
              </a:rPr>
              <a:t>ое</a:t>
            </a:r>
            <a:r>
              <a:rPr lang="en-US" sz="3900" dirty="0" smtClean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900" dirty="0" err="1" smtClean="0">
                <a:solidFill>
                  <a:srgbClr val="201E2D"/>
                </a:solidFill>
                <a:latin typeface="HK Grotesk Light"/>
              </a:rPr>
              <a:t>объединени</a:t>
            </a:r>
            <a:r>
              <a:rPr lang="ru-RU" sz="3900" dirty="0" smtClean="0">
                <a:solidFill>
                  <a:srgbClr val="201E2D"/>
                </a:solidFill>
                <a:latin typeface="HK Grotesk Light"/>
              </a:rPr>
              <a:t>е</a:t>
            </a:r>
            <a:r>
              <a:rPr lang="en-US" sz="3900" dirty="0" smtClean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900" dirty="0" err="1">
                <a:solidFill>
                  <a:srgbClr val="201E2D"/>
                </a:solidFill>
                <a:latin typeface="HK Grotesk Light"/>
              </a:rPr>
              <a:t>специалистов</a:t>
            </a:r>
            <a:r>
              <a:rPr lang="en-US" sz="3900" dirty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900" dirty="0" err="1">
                <a:solidFill>
                  <a:srgbClr val="201E2D"/>
                </a:solidFill>
                <a:latin typeface="HK Grotesk Light"/>
              </a:rPr>
              <a:t>специального</a:t>
            </a:r>
            <a:r>
              <a:rPr lang="en-US" sz="3900" dirty="0">
                <a:solidFill>
                  <a:srgbClr val="201E2D"/>
                </a:solidFill>
                <a:latin typeface="HK Grotesk Light"/>
              </a:rPr>
              <a:t> и </a:t>
            </a:r>
            <a:r>
              <a:rPr lang="en-US" sz="3900" dirty="0" err="1">
                <a:solidFill>
                  <a:srgbClr val="201E2D"/>
                </a:solidFill>
                <a:latin typeface="HK Grotesk Light"/>
              </a:rPr>
              <a:t>инклюзивного</a:t>
            </a:r>
            <a:r>
              <a:rPr lang="en-US" sz="3900" dirty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900" dirty="0" err="1">
                <a:solidFill>
                  <a:srgbClr val="201E2D"/>
                </a:solidFill>
                <a:latin typeface="HK Grotesk Light"/>
              </a:rPr>
              <a:t>образования</a:t>
            </a:r>
            <a:endParaRPr lang="en-US" sz="3900" dirty="0">
              <a:solidFill>
                <a:srgbClr val="201E2D"/>
              </a:solidFill>
              <a:latin typeface="HK Grotesk Light"/>
            </a:endParaRPr>
          </a:p>
          <a:p>
            <a:pPr>
              <a:lnSpc>
                <a:spcPts val="5460"/>
              </a:lnSpc>
            </a:pPr>
            <a:r>
              <a:rPr lang="en-US" sz="3900" dirty="0">
                <a:solidFill>
                  <a:srgbClr val="201E2D"/>
                </a:solidFill>
                <a:latin typeface="HK Grotesk Light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08714" y="3871175"/>
            <a:ext cx="3504267" cy="4213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dirty="0" err="1">
                <a:solidFill>
                  <a:srgbClr val="201E2D"/>
                </a:solidFill>
                <a:latin typeface="HK Grotesk Light"/>
              </a:rPr>
              <a:t>городское</a:t>
            </a:r>
            <a:r>
              <a:rPr lang="en-US" sz="4000" dirty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4000" dirty="0" err="1">
                <a:solidFill>
                  <a:srgbClr val="201E2D"/>
                </a:solidFill>
                <a:latin typeface="HK Grotesk Light"/>
              </a:rPr>
              <a:t>методическое</a:t>
            </a:r>
            <a:r>
              <a:rPr lang="en-US" sz="4000" dirty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4000" dirty="0" err="1" smtClean="0">
                <a:solidFill>
                  <a:srgbClr val="201E2D"/>
                </a:solidFill>
                <a:latin typeface="HK Grotesk Light"/>
              </a:rPr>
              <a:t>объединение</a:t>
            </a:r>
            <a:endParaRPr lang="ru-RU" sz="4000" dirty="0" smtClean="0">
              <a:solidFill>
                <a:srgbClr val="201E2D"/>
              </a:solidFill>
              <a:latin typeface="HK Grotesk Light"/>
            </a:endParaRPr>
          </a:p>
          <a:p>
            <a:pPr>
              <a:lnSpc>
                <a:spcPts val="5600"/>
              </a:lnSpc>
            </a:pPr>
            <a:r>
              <a:rPr lang="en-US" sz="4000" dirty="0" err="1" smtClean="0">
                <a:solidFill>
                  <a:srgbClr val="201E2D"/>
                </a:solidFill>
                <a:latin typeface="HK Grotesk Light"/>
              </a:rPr>
              <a:t>предметной</a:t>
            </a:r>
            <a:r>
              <a:rPr lang="en-US" sz="4000" dirty="0" smtClean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4000" dirty="0" err="1">
                <a:solidFill>
                  <a:srgbClr val="201E2D"/>
                </a:solidFill>
                <a:latin typeface="HK Grotesk Light"/>
              </a:rPr>
              <a:t>области</a:t>
            </a:r>
            <a:r>
              <a:rPr lang="en-US" sz="4000" dirty="0">
                <a:solidFill>
                  <a:srgbClr val="201E2D"/>
                </a:solidFill>
                <a:latin typeface="HK Grotesk Light"/>
              </a:rPr>
              <a:t> «</a:t>
            </a:r>
            <a:r>
              <a:rPr lang="en-US" sz="4000" dirty="0" err="1">
                <a:solidFill>
                  <a:srgbClr val="201E2D"/>
                </a:solidFill>
                <a:latin typeface="HK Grotesk Light"/>
              </a:rPr>
              <a:t>музыка</a:t>
            </a:r>
            <a:r>
              <a:rPr lang="en-US" sz="4000" dirty="0">
                <a:solidFill>
                  <a:srgbClr val="201E2D"/>
                </a:solidFill>
                <a:latin typeface="HK Grotesk Light"/>
              </a:rPr>
              <a:t>»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23768" y="4126446"/>
            <a:ext cx="5973160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201E2D"/>
                </a:solidFill>
                <a:latin typeface="HK Grotesk Light"/>
              </a:rPr>
              <a:t>городское</a:t>
            </a:r>
            <a:r>
              <a:rPr lang="en-US" sz="3500" dirty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500" dirty="0" err="1">
                <a:solidFill>
                  <a:srgbClr val="201E2D"/>
                </a:solidFill>
                <a:latin typeface="HK Grotesk Light"/>
              </a:rPr>
              <a:t>методическое</a:t>
            </a:r>
            <a:r>
              <a:rPr lang="en-US" sz="3500" dirty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500" dirty="0" err="1">
                <a:solidFill>
                  <a:srgbClr val="201E2D"/>
                </a:solidFill>
                <a:latin typeface="HK Grotesk Light"/>
              </a:rPr>
              <a:t>объединение</a:t>
            </a:r>
            <a:r>
              <a:rPr lang="en-US" sz="3500" dirty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500" dirty="0" err="1">
                <a:solidFill>
                  <a:srgbClr val="201E2D"/>
                </a:solidFill>
                <a:latin typeface="HK Grotesk Light"/>
              </a:rPr>
              <a:t>дополнительного</a:t>
            </a:r>
            <a:r>
              <a:rPr lang="en-US" sz="3500" dirty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500" dirty="0" err="1">
                <a:solidFill>
                  <a:srgbClr val="201E2D"/>
                </a:solidFill>
                <a:latin typeface="HK Grotesk Light"/>
              </a:rPr>
              <a:t>образования</a:t>
            </a:r>
            <a:r>
              <a:rPr lang="en-US" sz="3500" dirty="0">
                <a:solidFill>
                  <a:srgbClr val="201E2D"/>
                </a:solidFill>
                <a:latin typeface="HK Grotesk Light"/>
              </a:rPr>
              <a:t> "</a:t>
            </a:r>
            <a:r>
              <a:rPr lang="en-US" sz="3500" dirty="0" err="1">
                <a:solidFill>
                  <a:srgbClr val="201E2D"/>
                </a:solidFill>
                <a:latin typeface="HK Grotesk Light"/>
              </a:rPr>
              <a:t>декоративно-прикладное</a:t>
            </a:r>
            <a:r>
              <a:rPr lang="en-US" sz="3500" dirty="0">
                <a:solidFill>
                  <a:srgbClr val="201E2D"/>
                </a:solidFill>
                <a:latin typeface="HK Grotesk Light"/>
              </a:rPr>
              <a:t> и </a:t>
            </a:r>
            <a:r>
              <a:rPr lang="en-US" sz="3500" dirty="0" err="1">
                <a:solidFill>
                  <a:srgbClr val="201E2D"/>
                </a:solidFill>
                <a:latin typeface="HK Grotesk Light"/>
              </a:rPr>
              <a:t>изобразительное</a:t>
            </a:r>
            <a:r>
              <a:rPr lang="en-US" sz="3500" dirty="0">
                <a:solidFill>
                  <a:srgbClr val="201E2D"/>
                </a:solidFill>
                <a:latin typeface="HK Grotesk Light"/>
              </a:rPr>
              <a:t> </a:t>
            </a:r>
            <a:r>
              <a:rPr lang="en-US" sz="3500" dirty="0" err="1">
                <a:solidFill>
                  <a:srgbClr val="201E2D"/>
                </a:solidFill>
                <a:latin typeface="HK Grotesk Light"/>
              </a:rPr>
              <a:t>искусства</a:t>
            </a:r>
            <a:r>
              <a:rPr lang="en-US" sz="3500" dirty="0">
                <a:solidFill>
                  <a:srgbClr val="201E2D"/>
                </a:solidFill>
                <a:latin typeface="HK Grotesk Light"/>
              </a:rPr>
              <a:t>"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809107" y="-2009412"/>
            <a:ext cx="7003899" cy="5395313"/>
            <a:chOff x="0" y="0"/>
            <a:chExt cx="9338532" cy="719375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254208" y="0"/>
              <a:ext cx="6191967" cy="619196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29776"/>
              <a:ext cx="4816580" cy="516397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553819" y="2229568"/>
              <a:ext cx="1784713" cy="207524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553819" y="5556682"/>
              <a:ext cx="635285" cy="63528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52881" y="3584498"/>
              <a:ext cx="2143989" cy="466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901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40" y="0"/>
            <a:ext cx="5739384" cy="3913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3080" y="751012"/>
            <a:ext cx="10174224" cy="2764536"/>
          </a:xfrm>
          <a:prstGeom prst="rect">
            <a:avLst/>
          </a:prstGeom>
          <a:solidFill>
            <a:srgbClr val="DADADA"/>
          </a:solidFill>
        </p:spPr>
        <p:txBody>
          <a:bodyPr lIns="0" tIns="0" rIns="0" bIns="0">
            <a:noAutofit/>
          </a:bodyPr>
          <a:lstStyle/>
          <a:p>
            <a:pPr algn="ctr">
              <a:lnSpc>
                <a:spcPts val="6720"/>
              </a:lnSpc>
            </a:pPr>
            <a:r>
              <a:rPr lang="ru" sz="4300" dirty="0">
                <a:solidFill>
                  <a:srgbClr val="1B182A"/>
                </a:solidFill>
                <a:latin typeface="Verdana"/>
              </a:rPr>
              <a:t>Выявление предрасположенности, заинтересованности обучающихся ОВЗ в посещении кружков, секций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856" y="5234954"/>
            <a:ext cx="4224528" cy="1313660"/>
          </a:xfrm>
          <a:prstGeom prst="rect">
            <a:avLst/>
          </a:prstGeom>
          <a:solidFill>
            <a:srgbClr val="DADADA"/>
          </a:solidFill>
        </p:spPr>
        <p:txBody>
          <a:bodyPr lIns="0" tIns="0" rIns="0" bIns="0">
            <a:noAutofit/>
          </a:bodyPr>
          <a:lstStyle/>
          <a:p>
            <a:pPr>
              <a:lnSpc>
                <a:spcPts val="4130"/>
              </a:lnSpc>
              <a:spcAft>
                <a:spcPts val="980"/>
              </a:spcAft>
            </a:pPr>
            <a:r>
              <a:rPr lang="ru" sz="3400" i="1" dirty="0">
                <a:solidFill>
                  <a:srgbClr val="1B182A"/>
                </a:solidFill>
                <a:latin typeface="Verdana"/>
              </a:rPr>
              <a:t>интеллектуальные</a:t>
            </a:r>
          </a:p>
          <a:p>
            <a:pPr>
              <a:lnSpc>
                <a:spcPts val="4130"/>
              </a:lnSpc>
            </a:pPr>
            <a:r>
              <a:rPr lang="ru" sz="3400" i="1" dirty="0">
                <a:solidFill>
                  <a:srgbClr val="1B182A"/>
                </a:solidFill>
                <a:latin typeface="Verdana"/>
              </a:rPr>
              <a:t>способности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55568" y="4584192"/>
            <a:ext cx="3816424" cy="3983736"/>
          </a:xfrm>
          <a:prstGeom prst="rect">
            <a:avLst/>
          </a:prstGeom>
          <a:solidFill>
            <a:srgbClr val="DADADA"/>
          </a:solidFill>
        </p:spPr>
        <p:txBody>
          <a:bodyPr lIns="0" tIns="0" rIns="0" bIns="0">
            <a:noAutofit/>
          </a:bodyPr>
          <a:lstStyle/>
          <a:p>
            <a:pPr>
              <a:lnSpc>
                <a:spcPts val="5688"/>
              </a:lnSpc>
            </a:pPr>
            <a:r>
              <a:rPr lang="ru-RU" sz="3400" i="1" dirty="0" smtClean="0">
                <a:solidFill>
                  <a:srgbClr val="1B182A"/>
                </a:solidFill>
                <a:latin typeface="Verdana"/>
              </a:rPr>
              <a:t>Р</a:t>
            </a:r>
            <a:r>
              <a:rPr lang="ru" sz="3400" i="1" dirty="0" smtClean="0">
                <a:solidFill>
                  <a:srgbClr val="1B182A"/>
                </a:solidFill>
                <a:latin typeface="Verdana"/>
              </a:rPr>
              <a:t>учное</a:t>
            </a:r>
            <a:r>
              <a:rPr lang="ru" sz="6900" dirty="0" smtClean="0">
                <a:solidFill>
                  <a:srgbClr val="1B182A"/>
                </a:solidFill>
                <a:latin typeface="Verdana"/>
              </a:rPr>
              <a:t> </a:t>
            </a:r>
            <a:r>
              <a:rPr lang="ru" sz="3400" i="1" dirty="0" smtClean="0">
                <a:solidFill>
                  <a:srgbClr val="1B182A"/>
                </a:solidFill>
                <a:latin typeface="Verdana"/>
              </a:rPr>
              <a:t>декоративно-прикладное творчество</a:t>
            </a:r>
            <a:r>
              <a:rPr lang="ru" sz="6900" dirty="0">
                <a:solidFill>
                  <a:srgbClr val="1B182A"/>
                </a:solidFill>
                <a:latin typeface="Verdana"/>
              </a:rPr>
              <a:t> </a:t>
            </a:r>
            <a:r>
              <a:rPr lang="ru" sz="3400" i="1" dirty="0" smtClean="0">
                <a:solidFill>
                  <a:srgbClr val="1B182A"/>
                </a:solidFill>
                <a:latin typeface="Verdana"/>
              </a:rPr>
              <a:t>изодеятельность</a:t>
            </a:r>
            <a:endParaRPr lang="ru" sz="3400" i="1" dirty="0">
              <a:solidFill>
                <a:srgbClr val="1B182A"/>
              </a:solidFill>
              <a:latin typeface="Verdan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97440" y="5321808"/>
            <a:ext cx="3251016" cy="3121152"/>
          </a:xfrm>
          <a:prstGeom prst="rect">
            <a:avLst/>
          </a:prstGeom>
          <a:solidFill>
            <a:srgbClr val="DADADA"/>
          </a:solidFill>
        </p:spPr>
        <p:txBody>
          <a:bodyPr lIns="0" tIns="0" rIns="0" bIns="0">
            <a:noAutofit/>
          </a:bodyPr>
          <a:lstStyle/>
          <a:p>
            <a:pPr>
              <a:lnSpc>
                <a:spcPts val="5388"/>
              </a:lnSpc>
            </a:pPr>
            <a:r>
              <a:rPr lang="ru" sz="3400" i="1" dirty="0" smtClean="0">
                <a:solidFill>
                  <a:srgbClr val="1B182A"/>
                </a:solidFill>
                <a:latin typeface="Verdana"/>
              </a:rPr>
              <a:t>музыкальные</a:t>
            </a:r>
            <a:endParaRPr lang="ru" sz="3400" i="1" dirty="0">
              <a:solidFill>
                <a:srgbClr val="1B182A"/>
              </a:solidFill>
              <a:latin typeface="Verdana"/>
            </a:endParaRPr>
          </a:p>
          <a:p>
            <a:pPr>
              <a:lnSpc>
                <a:spcPts val="5388"/>
              </a:lnSpc>
            </a:pPr>
            <a:r>
              <a:rPr lang="ru" sz="3400" i="1" dirty="0">
                <a:solidFill>
                  <a:srgbClr val="1B182A"/>
                </a:solidFill>
                <a:latin typeface="Verdana"/>
              </a:rPr>
              <a:t>способности</a:t>
            </a:r>
          </a:p>
          <a:p>
            <a:pPr>
              <a:lnSpc>
                <a:spcPts val="5388"/>
              </a:lnSpc>
            </a:pPr>
            <a:r>
              <a:rPr lang="ru" sz="3400" i="1" dirty="0">
                <a:solidFill>
                  <a:srgbClr val="1B182A"/>
                </a:solidFill>
                <a:latin typeface="Verdana"/>
              </a:rPr>
              <a:t>(актерское</a:t>
            </a:r>
          </a:p>
          <a:p>
            <a:pPr>
              <a:lnSpc>
                <a:spcPts val="5388"/>
              </a:lnSpc>
            </a:pPr>
            <a:r>
              <a:rPr lang="ru" sz="3400" i="1" dirty="0">
                <a:solidFill>
                  <a:srgbClr val="1B182A"/>
                </a:solidFill>
                <a:latin typeface="Verdana"/>
              </a:rPr>
              <a:t>мастерство)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883640" y="5891784"/>
            <a:ext cx="3541280" cy="1988020"/>
          </a:xfrm>
          <a:prstGeom prst="rect">
            <a:avLst/>
          </a:prstGeom>
          <a:solidFill>
            <a:srgbClr val="DADADA"/>
          </a:solidFill>
        </p:spPr>
        <p:txBody>
          <a:bodyPr lIns="0" tIns="0" rIns="0" bIns="0">
            <a:noAutofit/>
          </a:bodyPr>
          <a:lstStyle/>
          <a:p>
            <a:pPr algn="just">
              <a:lnSpc>
                <a:spcPts val="5412"/>
              </a:lnSpc>
            </a:pPr>
            <a:r>
              <a:rPr lang="ru" sz="3400" i="1" dirty="0">
                <a:solidFill>
                  <a:srgbClr val="1B182A"/>
                </a:solidFill>
                <a:latin typeface="Verdana"/>
              </a:rPr>
              <a:t>двигательные - спортивные способности</a:t>
            </a:r>
          </a:p>
        </p:txBody>
      </p:sp>
    </p:spTree>
    <p:extLst>
      <p:ext uri="{BB962C8B-B14F-4D97-AF65-F5344CB8AC3E}">
        <p14:creationId xmlns:p14="http://schemas.microsoft.com/office/powerpoint/2010/main" val="3800488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67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401380"/>
              </p:ext>
            </p:extLst>
          </p:nvPr>
        </p:nvGraphicFramePr>
        <p:xfrm>
          <a:off x="0" y="0"/>
          <a:ext cx="18287030" cy="10285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Презентация" r:id="rId3" imgW="9142615" imgH="5141952" progId="PowerPoint.Show.12">
                  <p:embed/>
                </p:oleObj>
              </mc:Choice>
              <mc:Fallback>
                <p:oleObj name="Презентация" r:id="rId3" imgW="9142615" imgH="514195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8287030" cy="10285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60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130</Words>
  <Application>Microsoft Office PowerPoint</Application>
  <PresentationFormat>Произвольный</PresentationFormat>
  <Paragraphs>24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</vt:lpstr>
      <vt:lpstr>Arial Unicode MS</vt:lpstr>
      <vt:lpstr>Calibri</vt:lpstr>
      <vt:lpstr>Fira Sans Bold</vt:lpstr>
      <vt:lpstr>HK Grotesk Light</vt:lpstr>
      <vt:lpstr>Segoe UI</vt:lpstr>
      <vt:lpstr>Verdana</vt:lpstr>
      <vt:lpstr>Office Theme</vt:lpstr>
      <vt:lpstr>1_Office Theme</vt:lpstr>
      <vt:lpstr>2_Office Theme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Семейный ПК</dc:creator>
  <cp:lastModifiedBy>User</cp:lastModifiedBy>
  <cp:revision>8</cp:revision>
  <dcterms:modified xsi:type="dcterms:W3CDTF">2022-05-11T05:11:41Z</dcterms:modified>
</cp:coreProperties>
</file>