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5" r:id="rId3"/>
    <p:sldId id="276" r:id="rId4"/>
    <p:sldId id="277" r:id="rId5"/>
    <p:sldId id="307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9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C94A4-050F-4CDB-BE72-FA65445A23BB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B6F9B-F970-4FA1-85E3-A47F82E0A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5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6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01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3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8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4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9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1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9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4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4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7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616623"/>
          </a:xfrm>
        </p:spPr>
        <p:txBody>
          <a:bodyPr>
            <a:noAutofit/>
          </a:bodyPr>
          <a:lstStyle/>
          <a:p>
            <a:pPr algn="r"/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МБОУ </a:t>
            </a:r>
            <a:r>
              <a:rPr lang="ru-RU" sz="2600" b="1" dirty="0"/>
              <a:t>«</a:t>
            </a:r>
            <a:r>
              <a:rPr lang="ru-RU" sz="2600" b="1" dirty="0" smtClean="0"/>
              <a:t>С(К)ОШ </a:t>
            </a:r>
            <a:r>
              <a:rPr lang="ru-RU" sz="2600" b="1" dirty="0"/>
              <a:t>№ 11 г. Челябинска»  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err="1" smtClean="0"/>
              <a:t>Войниленко</a:t>
            </a:r>
            <a:r>
              <a:rPr lang="ru-RU" sz="2600" b="1" dirty="0" smtClean="0"/>
              <a:t> Н.В</a:t>
            </a:r>
            <a:r>
              <a:rPr lang="ru-RU" sz="2600" b="1" dirty="0" smtClean="0"/>
              <a:t>.</a:t>
            </a:r>
            <a:br>
              <a:rPr lang="ru-RU" sz="2600" b="1" dirty="0" smtClean="0"/>
            </a:br>
            <a:r>
              <a:rPr lang="ru-RU" sz="2800" b="1" dirty="0"/>
              <a:t>Белоусова С.А.</a:t>
            </a:r>
            <a:br>
              <a:rPr lang="ru-RU" sz="2800" b="1" dirty="0"/>
            </a:b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 </a:t>
            </a:r>
            <a:br>
              <a:rPr lang="ru-RU" sz="2600" b="1" dirty="0"/>
            </a:br>
            <a:r>
              <a:rPr lang="en-US" sz="2600" b="1" dirty="0"/>
              <a:t> 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/>
              <a:t> </a:t>
            </a:r>
            <a:r>
              <a:rPr lang="ru-RU" sz="2600" dirty="0"/>
              <a:t>Проектирование институциональной модели воспитания с учетом современных достижений науки на основе отечественных </a:t>
            </a:r>
            <a:r>
              <a:rPr lang="ru-RU" sz="2600" dirty="0" smtClean="0"/>
              <a:t>традиций</a:t>
            </a:r>
            <a:br>
              <a:rPr lang="ru-RU" sz="2600" dirty="0" smtClean="0"/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 smtClean="0"/>
              <a:t>Название проекта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«Вместе к цели!»</a:t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/>
              <a:t> 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4005064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5800" y="2348880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55576" y="5661248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0" y="4581127"/>
            <a:ext cx="3280228" cy="19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/>
              <a:t>Форма индивидуального плана развития (2)</a:t>
            </a:r>
            <a:endParaRPr lang="ru-RU" sz="39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47" t="37225" r="24942" b="7090"/>
          <a:stretch/>
        </p:blipFill>
        <p:spPr>
          <a:xfrm>
            <a:off x="0" y="1417638"/>
            <a:ext cx="903649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/>
              <a:t>Форма индивидуального плана развития (3)</a:t>
            </a:r>
            <a:endParaRPr lang="ru-RU" sz="39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47" t="18133" r="24942" b="34137"/>
          <a:stretch/>
        </p:blipFill>
        <p:spPr>
          <a:xfrm>
            <a:off x="0" y="1196752"/>
            <a:ext cx="903649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2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работы над программой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79512" y="1417638"/>
            <a:ext cx="8898093" cy="51797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123" y="3163348"/>
            <a:ext cx="1522513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пояснительной записка программы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7484" y="3163348"/>
            <a:ext cx="163826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Принятие содержательной структуры программы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98" y="3163347"/>
            <a:ext cx="1638266" cy="1872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дорожной карты реализации программы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65713" y="3140968"/>
            <a:ext cx="1394520" cy="1872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варианта </a:t>
            </a:r>
            <a:r>
              <a:rPr lang="ru-RU" dirty="0" err="1" smtClean="0"/>
              <a:t>монито</a:t>
            </a:r>
            <a:r>
              <a:rPr lang="ru-RU" dirty="0" smtClean="0"/>
              <a:t>-ринга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6082" y="3163348"/>
            <a:ext cx="1534750" cy="1872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Предъявле-ние</a:t>
            </a:r>
            <a:r>
              <a:rPr lang="ru-RU" dirty="0" smtClean="0"/>
              <a:t> программы сообществу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94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900" b="1" dirty="0" smtClean="0"/>
              <a:t>Алгоритмы работы куратора программы</a:t>
            </a:r>
            <a:endParaRPr lang="ru-RU" sz="39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5770984" cy="3993307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рганизует разработку программы</a:t>
            </a:r>
          </a:p>
          <a:p>
            <a:r>
              <a:rPr lang="ru-RU" dirty="0" smtClean="0"/>
              <a:t>Формирует базу наставников</a:t>
            </a:r>
          </a:p>
          <a:p>
            <a:r>
              <a:rPr lang="ru-RU" dirty="0"/>
              <a:t>Формирование пар/групп </a:t>
            </a:r>
            <a:r>
              <a:rPr lang="ru-RU" dirty="0" smtClean="0"/>
              <a:t>наставник-наставляемый</a:t>
            </a:r>
          </a:p>
          <a:p>
            <a:r>
              <a:rPr lang="ru-RU" dirty="0" smtClean="0"/>
              <a:t>Формирование базы наставляемых</a:t>
            </a:r>
          </a:p>
          <a:p>
            <a:endParaRPr lang="ru-RU" dirty="0"/>
          </a:p>
        </p:txBody>
      </p:sp>
      <p:pic>
        <p:nvPicPr>
          <p:cNvPr id="6" name="Объект 5" descr="Презентация PowerPoint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r="16129"/>
          <a:stretch/>
        </p:blipFill>
        <p:spPr bwMode="auto">
          <a:xfrm>
            <a:off x="5580112" y="2132856"/>
            <a:ext cx="345638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4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работы наставника</a:t>
            </a:r>
            <a:endParaRPr lang="ru-RU" b="1" dirty="0"/>
          </a:p>
        </p:txBody>
      </p:sp>
      <p:pic>
        <p:nvPicPr>
          <p:cNvPr id="5" name="Объект 4" descr="ВИЗИТНАЯ КАРТОЧКА ПРОГРАММЫ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960440" cy="37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5328592" cy="5069160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/>
              <a:t>Установление контакта со школьником и со специалистами ОУ </a:t>
            </a:r>
          </a:p>
          <a:p>
            <a:r>
              <a:rPr lang="ru-RU" sz="3300" dirty="0" smtClean="0"/>
              <a:t>Обучение </a:t>
            </a:r>
            <a:r>
              <a:rPr lang="ru-RU" sz="3300" dirty="0"/>
              <a:t>школьника социальным и практическим навыкам, необходимым для адаптации в обществе </a:t>
            </a:r>
          </a:p>
          <a:p>
            <a:r>
              <a:rPr lang="ru-RU" sz="3300" dirty="0" smtClean="0"/>
              <a:t>Отслеживание </a:t>
            </a:r>
            <a:r>
              <a:rPr lang="ru-RU" sz="3300" dirty="0"/>
              <a:t>социальных контактов </a:t>
            </a:r>
          </a:p>
          <a:p>
            <a:r>
              <a:rPr lang="ru-RU" sz="3300" dirty="0" smtClean="0"/>
              <a:t> </a:t>
            </a:r>
            <a:r>
              <a:rPr lang="ru-RU" sz="3300" dirty="0"/>
              <a:t>Формирование ближайшего окружения </a:t>
            </a:r>
          </a:p>
          <a:p>
            <a:r>
              <a:rPr lang="ru-RU" sz="3300" dirty="0" smtClean="0"/>
              <a:t>Помощь </a:t>
            </a:r>
            <a:r>
              <a:rPr lang="ru-RU" sz="3300" dirty="0"/>
              <a:t>в получении образования </a:t>
            </a:r>
          </a:p>
          <a:p>
            <a:r>
              <a:rPr lang="ru-RU" sz="3300" dirty="0" smtClean="0"/>
              <a:t>Развитие </a:t>
            </a:r>
            <a:r>
              <a:rPr lang="ru-RU" sz="3300" dirty="0"/>
              <a:t>кругозора </a:t>
            </a:r>
          </a:p>
          <a:p>
            <a:r>
              <a:rPr lang="ru-RU" sz="3300" dirty="0" smtClean="0"/>
              <a:t>Помощь </a:t>
            </a:r>
            <a:r>
              <a:rPr lang="ru-RU" sz="3300" dirty="0"/>
              <a:t>в организации досуга </a:t>
            </a:r>
          </a:p>
          <a:p>
            <a:r>
              <a:rPr lang="ru-RU" sz="3300" dirty="0" smtClean="0"/>
              <a:t>Контроль </a:t>
            </a:r>
            <a:r>
              <a:rPr lang="ru-RU" sz="3300" dirty="0"/>
              <a:t>за соблюдением принудительных мер воспитательного воздействия (ограничения при участии в общественно значимой деятельности, обязанность учиться) </a:t>
            </a:r>
          </a:p>
          <a:p>
            <a:r>
              <a:rPr lang="ru-RU" sz="3300" dirty="0" smtClean="0"/>
              <a:t>Помощь </a:t>
            </a:r>
            <a:r>
              <a:rPr lang="ru-RU" sz="3300" dirty="0"/>
              <a:t>в конфликтных ситуациях в школе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03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Алгоритмы … работы наставляемого</a:t>
            </a:r>
            <a:endParaRPr lang="ru-RU" b="1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Проводники в образовании: зачем вам нужен наставник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35114"/>
            <a:ext cx="4536504" cy="4342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Уровни оценки прогресса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● оценка реакции участника (оценка эмоциональной удовлетворенности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● оценка полученных знаний или оценка изменений уровня знаний;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оценка изменения поведения;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оценка результатов для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75349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развития наставнической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ориентация </a:t>
            </a:r>
            <a:r>
              <a:rPr lang="ru-RU" dirty="0"/>
              <a:t>практики на внешние атрибуты наставничества как технологии, без постановки и реализации персональных целей для каждого участника программ наставничества;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методического оснащения деятельности;</a:t>
            </a:r>
          </a:p>
          <a:p>
            <a:r>
              <a:rPr lang="ru-RU" dirty="0" smtClean="0"/>
              <a:t>отсутствие алгоритмизации наставничества как  </a:t>
            </a:r>
            <a:r>
              <a:rPr lang="ru-RU" dirty="0"/>
              <a:t>феноменологической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09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Практика наставничества на уровне «ученик-ученик» в воспитательной системе образовательной </a:t>
            </a:r>
            <a:r>
              <a:rPr lang="ru-RU" sz="3200" b="1" dirty="0" smtClean="0"/>
              <a:t>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06916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dirty="0" smtClean="0"/>
              <a:t>План</a:t>
            </a:r>
            <a:r>
              <a:rPr lang="ru-RU" sz="5000" dirty="0"/>
              <a:t>:</a:t>
            </a:r>
          </a:p>
          <a:p>
            <a:pPr lvl="0"/>
            <a:r>
              <a:rPr lang="ru-RU" sz="5000" dirty="0"/>
              <a:t>А</a:t>
            </a:r>
            <a:r>
              <a:rPr lang="ru-RU" sz="5000" dirty="0" smtClean="0"/>
              <a:t>лгоритмы </a:t>
            </a:r>
            <a:r>
              <a:rPr lang="ru-RU" sz="5000" dirty="0"/>
              <a:t>формирования институций наставничества «ученик – ученик</a:t>
            </a:r>
            <a:r>
              <a:rPr lang="ru-RU" sz="5000" dirty="0" smtClean="0"/>
              <a:t>»</a:t>
            </a:r>
          </a:p>
          <a:p>
            <a:pPr marL="0" indent="0" algn="r">
              <a:buNone/>
            </a:pPr>
            <a:r>
              <a:rPr lang="ru-RU" sz="5000" dirty="0"/>
              <a:t>Белоусова С.А.</a:t>
            </a:r>
          </a:p>
          <a:p>
            <a:pPr lvl="0"/>
            <a:r>
              <a:rPr lang="ru-RU" sz="5000" dirty="0" smtClean="0"/>
              <a:t>Использование </a:t>
            </a:r>
            <a:r>
              <a:rPr lang="ru-RU" sz="5000" dirty="0"/>
              <a:t>проектной деятельности в осуществлении задач программы наставничества «ученик – ученик» академической направленности</a:t>
            </a:r>
            <a:endParaRPr lang="ru-RU" sz="5000" dirty="0" smtClean="0"/>
          </a:p>
          <a:p>
            <a:pPr marL="0" indent="0" algn="r">
              <a:buNone/>
            </a:pPr>
            <a:r>
              <a:rPr lang="ru-RU" sz="5000" dirty="0"/>
              <a:t>Юсупова Н.Н.</a:t>
            </a:r>
          </a:p>
          <a:p>
            <a:pPr lvl="0"/>
            <a:r>
              <a:rPr lang="ru-RU" sz="5000" dirty="0"/>
              <a:t>Решение задач программы наставничества «ученик – ученик» </a:t>
            </a:r>
            <a:r>
              <a:rPr lang="ru-RU" sz="5000" dirty="0" err="1"/>
              <a:t>профориентационной</a:t>
            </a:r>
            <a:r>
              <a:rPr lang="ru-RU" sz="5000" dirty="0"/>
              <a:t> направленности средствами проектной деятельности </a:t>
            </a:r>
            <a:endParaRPr lang="ru-RU" sz="5000" dirty="0" smtClean="0"/>
          </a:p>
          <a:p>
            <a:pPr marL="0" lvl="0" indent="0" algn="r">
              <a:buNone/>
            </a:pPr>
            <a:r>
              <a:rPr lang="ru-RU" sz="5000" dirty="0" smtClean="0"/>
              <a:t>Фоминых М.В.</a:t>
            </a:r>
          </a:p>
          <a:p>
            <a:r>
              <a:rPr lang="ru-RU" sz="5000" dirty="0"/>
              <a:t>Применение подходов проектной деятельности в реализации задач программы наставничества «ученик – ученик» коммуникативной </a:t>
            </a:r>
            <a:r>
              <a:rPr lang="ru-RU" sz="5000" dirty="0" smtClean="0"/>
              <a:t>направленности</a:t>
            </a:r>
          </a:p>
          <a:p>
            <a:pPr marL="0" indent="0" algn="r">
              <a:buNone/>
            </a:pPr>
            <a:r>
              <a:rPr lang="ru-RU" sz="5000" dirty="0" err="1" smtClean="0"/>
              <a:t>Пидсадняя</a:t>
            </a:r>
            <a:r>
              <a:rPr lang="ru-RU" sz="5000" dirty="0" smtClean="0"/>
              <a:t> </a:t>
            </a:r>
            <a:r>
              <a:rPr lang="ru-RU" sz="5000" dirty="0"/>
              <a:t>Е.А</a:t>
            </a:r>
            <a:r>
              <a:rPr lang="ru-RU" sz="5000" dirty="0" smtClean="0"/>
              <a:t>.</a:t>
            </a:r>
          </a:p>
          <a:p>
            <a:pPr algn="just"/>
            <a:r>
              <a:rPr lang="ru-RU" sz="5000" dirty="0"/>
              <a:t>Возможности проектной деятельности в осуществлении задач программы наставничества «ученик – ученик» социально-культурной </a:t>
            </a:r>
            <a:r>
              <a:rPr lang="ru-RU" sz="5000" dirty="0" smtClean="0"/>
              <a:t>направленности</a:t>
            </a:r>
          </a:p>
          <a:p>
            <a:pPr marL="0" indent="0" algn="r">
              <a:buNone/>
            </a:pPr>
            <a:r>
              <a:rPr lang="ru-RU" sz="5000" dirty="0" err="1" smtClean="0"/>
              <a:t>Шоляк</a:t>
            </a:r>
            <a:r>
              <a:rPr lang="ru-RU" sz="5000" dirty="0" smtClean="0"/>
              <a:t> С.В.</a:t>
            </a:r>
            <a:endParaRPr lang="ru-RU" sz="5000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44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504" y="3571219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Алгоритмы формирования институций наставничества «ученик – ученик» по разным образовательным </a:t>
            </a:r>
            <a:r>
              <a:rPr lang="ru-RU" dirty="0" smtClean="0"/>
              <a:t>нишам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Белоусова </a:t>
            </a:r>
            <a:r>
              <a:rPr lang="ru-RU" sz="4000" dirty="0"/>
              <a:t>С</a:t>
            </a:r>
            <a:r>
              <a:rPr lang="ru-RU" sz="4000" dirty="0" smtClean="0"/>
              <a:t>.А.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6640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Формирование </a:t>
            </a:r>
            <a:r>
              <a:rPr lang="ru-RU" b="1" dirty="0"/>
              <a:t>институций наставничества </a:t>
            </a:r>
            <a:r>
              <a:rPr lang="ru-RU" b="1" dirty="0" smtClean="0"/>
              <a:t>– система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 rotWithShape="1">
          <a:blip r:embed="rId3"/>
          <a:stretch/>
        </p:blipFill>
        <p:spPr bwMode="auto">
          <a:xfrm>
            <a:off x="457200" y="2727325"/>
            <a:ext cx="4038600" cy="227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Разработка программ наставничества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Разработка алгоритмов работы </a:t>
            </a:r>
          </a:p>
          <a:p>
            <a:pPr indent="-900000"/>
            <a:r>
              <a:rPr lang="ru-RU" dirty="0" smtClean="0"/>
              <a:t>куратора </a:t>
            </a:r>
          </a:p>
          <a:p>
            <a:pPr indent="-900000"/>
            <a:r>
              <a:rPr lang="ru-RU" dirty="0" smtClean="0"/>
              <a:t>наставника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4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73" y="-99392"/>
            <a:ext cx="9144000" cy="823866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/>
              <a:t>Основные термины, описывающие форму</a:t>
            </a:r>
            <a:endParaRPr lang="ru-RU" sz="39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64774"/>
              </p:ext>
            </p:extLst>
          </p:nvPr>
        </p:nvGraphicFramePr>
        <p:xfrm>
          <a:off x="0" y="748960"/>
          <a:ext cx="9143527" cy="606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619">
                  <a:extLst>
                    <a:ext uri="{9D8B030D-6E8A-4147-A177-3AD203B41FA5}">
                      <a16:colId xmlns:a16="http://schemas.microsoft.com/office/drawing/2014/main" val="7449291"/>
                    </a:ext>
                  </a:extLst>
                </a:gridCol>
                <a:gridCol w="7720908">
                  <a:extLst>
                    <a:ext uri="{9D8B030D-6E8A-4147-A177-3AD203B41FA5}">
                      <a16:colId xmlns:a16="http://schemas.microsoft.com/office/drawing/2014/main" val="4244009113"/>
                    </a:ext>
                  </a:extLst>
                </a:gridCol>
              </a:tblGrid>
              <a:tr h="113617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наставничества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мероприятий и формирующих их действий, направленный на организацию взаимоотношений наставника и наставляемого в конкретных формах для получения ожидаемых результатов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44222"/>
                  </a:ext>
                </a:extLst>
              </a:tr>
              <a:tr h="87397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Наставни-чество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передачи опыта, знаний, формирования компетенций,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метакомпетенций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освоения ценностей через неформальное взаимодействие, основанное на доверии и партнерстве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9615"/>
                  </a:ext>
                </a:extLst>
              </a:tr>
              <a:tr h="1136171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Наставляе-мый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 программы наставничества, который через взаимодействие с наставником и при его помощи и поддержке решает конкретные жизненные, личные и учебные задачи, приобретает новый опыт и развивает новые навыки и компетенции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59834"/>
                  </a:ext>
                </a:extLst>
              </a:tr>
              <a:tr h="139836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 программы наставничества, имеющий успешный опыт в достижении жизненного, личностного и учебного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71397"/>
                  </a:ext>
                </a:extLst>
              </a:tr>
              <a:tr h="13599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программы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наставни-чества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правило, сотрудник образовательной организации, который отвечает за организацию программы наставничества. Назначается решением руководителя образовательной организации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4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0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699792" y="2155334"/>
            <a:ext cx="0" cy="237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Дерево целей программы наставничества в школе-интернате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70" y="1734679"/>
            <a:ext cx="850414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56792"/>
            <a:ext cx="82296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Обеспечить развитие участников внедрения целевой модели наставничества улучшить личные показатели их эффективности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855" y="2253438"/>
            <a:ext cx="4821273" cy="13424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Наставничество «ученик-ученик»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Обеспечить разностороннюю поддержку обучающегося с особыми образовательными, социальными потребностями и/или временную помощь в адаптации к новым условиям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39561" y="2407534"/>
            <a:ext cx="166652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3568" y="2407534"/>
            <a:ext cx="1290972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75817" y="2132856"/>
            <a:ext cx="0" cy="237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084653" y="2091797"/>
            <a:ext cx="0" cy="319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50568" y="3701953"/>
            <a:ext cx="3249424" cy="72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Макро-проект 1 «Успевающий – неуспевающий»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0568" y="4578016"/>
            <a:ext cx="3249424" cy="72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Макро-проект 2 «Лидер – пассивный»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0568" y="5454079"/>
            <a:ext cx="3249424" cy="72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Макро-проект 3 «Равный – равному»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 rot="5400000">
            <a:off x="5130840" y="3302208"/>
            <a:ext cx="1152128" cy="19066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 rot="5400000">
            <a:off x="5421525" y="3761078"/>
            <a:ext cx="1152128" cy="2496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 rot="5400000">
            <a:off x="5706117" y="4266535"/>
            <a:ext cx="1152128" cy="291634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Микро-проекты (ролевые модели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</a:t>
            </a:r>
            <a:r>
              <a:rPr lang="ru-RU" b="1" dirty="0" smtClean="0"/>
              <a:t>тапы реализации целевой модели наставничества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6134" t="11973" r="11814" b="14481"/>
          <a:stretch/>
        </p:blipFill>
        <p:spPr bwMode="auto">
          <a:xfrm>
            <a:off x="1" y="1600200"/>
            <a:ext cx="8964488" cy="5069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929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/>
              <a:t>Форма индивидуального плана развития (1)</a:t>
            </a:r>
            <a:endParaRPr lang="ru-RU" sz="39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42" t="43588" r="24047" b="11864"/>
          <a:stretch/>
        </p:blipFill>
        <p:spPr>
          <a:xfrm>
            <a:off x="179512" y="1196752"/>
            <a:ext cx="878497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33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551</Words>
  <Application>Microsoft Office PowerPoint</Application>
  <PresentationFormat>Экран (4:3)</PresentationFormat>
  <Paragraphs>90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 МБОУ «С(К)ОШ № 11 г. Челябинска»    Войниленко Н.В. Белоусова С.А.       Проектирование институциональной модели воспитания с учетом современных достижений науки на основе отечественных традиций   Название проекта «Вместе к цели!»     </vt:lpstr>
      <vt:lpstr>Проблемы развития наставнической деятельности</vt:lpstr>
      <vt:lpstr>Практика наставничества на уровне «ученик-ученик» в воспитательной системе образовательной организации</vt:lpstr>
      <vt:lpstr>Алгоритмы формирования институций наставничества «ученик – ученик» по разным образовательным нишам </vt:lpstr>
      <vt:lpstr>Формирование институций наставничества – система</vt:lpstr>
      <vt:lpstr>Основные термины, описывающие форму</vt:lpstr>
      <vt:lpstr>Дерево целей программы наставничества в школе-интернате</vt:lpstr>
      <vt:lpstr>Этапы реализации целевой модели наставничества</vt:lpstr>
      <vt:lpstr>Форма индивидуального плана развития (1)</vt:lpstr>
      <vt:lpstr>Форма индивидуального плана развития (2)</vt:lpstr>
      <vt:lpstr>Форма индивидуального плана развития (3)</vt:lpstr>
      <vt:lpstr>Этапы работы над программой</vt:lpstr>
      <vt:lpstr>Алгоритмы работы куратора программы</vt:lpstr>
      <vt:lpstr>Задачи работы наставника</vt:lpstr>
      <vt:lpstr>Алгоритмы … работы наставляемого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ФИО:     Место учебы (курс, факультет) / работы (должность)</dc:title>
  <dc:creator>Editor</dc:creator>
  <cp:lastModifiedBy>User</cp:lastModifiedBy>
  <cp:revision>106</cp:revision>
  <dcterms:created xsi:type="dcterms:W3CDTF">2015-02-09T09:07:04Z</dcterms:created>
  <dcterms:modified xsi:type="dcterms:W3CDTF">2023-07-05T04:26:40Z</dcterms:modified>
</cp:coreProperties>
</file>