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34" r:id="rId3"/>
    <p:sldId id="340" r:id="rId4"/>
    <p:sldId id="341" r:id="rId5"/>
    <p:sldId id="335" r:id="rId6"/>
    <p:sldId id="331" r:id="rId7"/>
    <p:sldId id="342" r:id="rId8"/>
    <p:sldId id="343" r:id="rId9"/>
    <p:sldId id="332" r:id="rId10"/>
    <p:sldId id="344" r:id="rId11"/>
    <p:sldId id="345" r:id="rId12"/>
    <p:sldId id="346" r:id="rId13"/>
    <p:sldId id="347" r:id="rId14"/>
    <p:sldId id="294" r:id="rId15"/>
    <p:sldId id="329" r:id="rId16"/>
    <p:sldId id="319" r:id="rId17"/>
    <p:sldId id="307" r:id="rId18"/>
    <p:sldId id="304" r:id="rId19"/>
    <p:sldId id="305" r:id="rId20"/>
    <p:sldId id="322" r:id="rId21"/>
    <p:sldId id="330" r:id="rId22"/>
    <p:sldId id="303" r:id="rId23"/>
    <p:sldId id="315" r:id="rId24"/>
    <p:sldId id="348" r:id="rId25"/>
    <p:sldId id="311" r:id="rId26"/>
    <p:sldId id="271" r:id="rId27"/>
    <p:sldId id="280" r:id="rId28"/>
    <p:sldId id="277" r:id="rId29"/>
    <p:sldId id="313" r:id="rId30"/>
    <p:sldId id="34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458200" cy="17938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Применение интерактивной образовательной платформы </a:t>
            </a:r>
            <a:r>
              <a:rPr lang="de-DE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UCHI.RU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 коррекционно-развивающем обучении младших школьников с ТНР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Павлова Т.Ю.</a:t>
            </a:r>
          </a:p>
          <a:p>
            <a:pPr algn="r"/>
            <a:r>
              <a:rPr lang="ru-RU" sz="2400" dirty="0" smtClean="0"/>
              <a:t>Учитель начальных классов, учитель-логопед </a:t>
            </a:r>
          </a:p>
          <a:p>
            <a:pPr algn="r"/>
            <a:r>
              <a:rPr lang="ru-RU" sz="2400" dirty="0" smtClean="0"/>
              <a:t>МБОУ С(К)ОШ №11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8072494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043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Учитель-логопед, учитель-дефектолог легко может подготовить карточки с заданиями по различным темам и для учеников различного уровня развития</a:t>
            </a:r>
            <a:endParaRPr lang="ru-RU" dirty="0"/>
          </a:p>
        </p:txBody>
      </p:sp>
      <p:pic>
        <p:nvPicPr>
          <p:cNvPr id="3" name="Picture 2" descr="https://sun9-81.userapi.com/impg/2mxk0yWuOPsYqO_BruxZn2E7-0hGTvwsAufynA/FZ-NLPLJbcE.jpg?size=989x576&amp;quality=95&amp;sign=3723d05e41e852b5d8d3d7ef804e120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81010">
            <a:off x="259460" y="3445313"/>
            <a:ext cx="3311821" cy="1928826"/>
          </a:xfrm>
          <a:prstGeom prst="rect">
            <a:avLst/>
          </a:prstGeom>
          <a:noFill/>
        </p:spPr>
      </p:pic>
      <p:pic>
        <p:nvPicPr>
          <p:cNvPr id="4" name="Picture 2" descr="https://sun9-26.userapi.com/impg/sqfRwRY6OEWOMt2Dt48IcGf3qW2_KaOQIMpSpw/4nkcU0fdpxs.jpg?size=1014x593&amp;quality=95&amp;sign=61cd1be7a48879223faf31a4339420e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3298194" cy="1928826"/>
          </a:xfrm>
          <a:prstGeom prst="rect">
            <a:avLst/>
          </a:prstGeom>
          <a:noFill/>
        </p:spPr>
      </p:pic>
      <p:pic>
        <p:nvPicPr>
          <p:cNvPr id="5" name="Picture 2" descr="https://sun9-68.userapi.com/impg/cCnE8HB6PHR2Mdb8BkPwF4O6TLWB2JVvDWzpEA/2H2FWmEPMlw.jpg?size=948x593&amp;quality=95&amp;sign=d01fbccd10e2a8b9e43046e0de87ab3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89906">
            <a:off x="5411802" y="3682648"/>
            <a:ext cx="3428992" cy="2144928"/>
          </a:xfrm>
          <a:prstGeom prst="rect">
            <a:avLst/>
          </a:prstGeom>
          <a:noFill/>
        </p:spPr>
      </p:pic>
      <p:pic>
        <p:nvPicPr>
          <p:cNvPr id="6" name="Picture 2" descr="https://sun9-49.userapi.com/impg/dogmx-su6JS5j5KFNmfKi4weg9jZyIFZGRdWUg/1ERa_5tzaoU.jpg?size=1009x592&amp;quality=95&amp;sign=cbb2cd97ec933edb06b82eb55b9bf66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814233"/>
            <a:ext cx="2875919" cy="2043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фонетико-фонематического восприятия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4549968" cy="271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500570"/>
            <a:ext cx="6116955" cy="1884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фонетико-фонематического восприятия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143372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298"/>
            <a:ext cx="4214842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357694"/>
            <a:ext cx="4214842" cy="228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un9-87.userapi.com/impg/XYGpXvzWkWG6MexNVaJV5TPH7bufzrN3nJxH_w/_lwz_eWvPhI.jpg?size=1019x583&amp;quality=95&amp;sign=9a27981def6ee3e7618fcb7285101c73&amp;type=album"/>
          <p:cNvPicPr>
            <a:picLocks noChangeAspect="1" noChangeArrowheads="1"/>
          </p:cNvPicPr>
          <p:nvPr/>
        </p:nvPicPr>
        <p:blipFill>
          <a:blip r:embed="rId2" cstate="print"/>
          <a:srcRect l="5788" r="5939"/>
          <a:stretch>
            <a:fillRect/>
          </a:stretch>
        </p:blipFill>
        <p:spPr bwMode="auto">
          <a:xfrm>
            <a:off x="4786314" y="1142984"/>
            <a:ext cx="4027056" cy="2610080"/>
          </a:xfrm>
          <a:prstGeom prst="rect">
            <a:avLst/>
          </a:prstGeom>
          <a:noFill/>
        </p:spPr>
      </p:pic>
      <p:pic>
        <p:nvPicPr>
          <p:cNvPr id="4" name="Picture 2" descr="https://sun9-4.userapi.com/impg/xw9TKG8pbdoOt8d98MDSds2L72YLFAU2FfCMcA/-6Tq-vtFF1E.jpg?size=1025x596&amp;quality=95&amp;sign=717cc74e52fc097abfa3183d5e1ddd24&amp;type=album"/>
          <p:cNvPicPr>
            <a:picLocks noChangeAspect="1" noChangeArrowheads="1"/>
          </p:cNvPicPr>
          <p:nvPr/>
        </p:nvPicPr>
        <p:blipFill>
          <a:blip r:embed="rId3" cstate="print"/>
          <a:srcRect l="8369"/>
          <a:stretch>
            <a:fillRect/>
          </a:stretch>
        </p:blipFill>
        <p:spPr bwMode="auto">
          <a:xfrm>
            <a:off x="0" y="1142984"/>
            <a:ext cx="4071934" cy="25839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фонетико-фонематического восприятия</a:t>
            </a:r>
            <a:endParaRPr lang="ru-RU" dirty="0"/>
          </a:p>
        </p:txBody>
      </p:sp>
      <p:pic>
        <p:nvPicPr>
          <p:cNvPr id="5" name="Picture 2" descr="https://sun9-26.userapi.com/impg/sqfRwRY6OEWOMt2Dt48IcGf3qW2_KaOQIMpSpw/4nkcU0fdpxs.jpg?size=1014x593&amp;quality=95&amp;sign=61cd1be7a48879223faf31a4339420e6&amp;type=album"/>
          <p:cNvPicPr>
            <a:picLocks noChangeAspect="1" noChangeArrowheads="1"/>
          </p:cNvPicPr>
          <p:nvPr/>
        </p:nvPicPr>
        <p:blipFill>
          <a:blip r:embed="rId4" cstate="print"/>
          <a:srcRect l="7462" r="7463"/>
          <a:stretch>
            <a:fillRect/>
          </a:stretch>
        </p:blipFill>
        <p:spPr bwMode="auto">
          <a:xfrm>
            <a:off x="0" y="3929066"/>
            <a:ext cx="4071966" cy="2799116"/>
          </a:xfrm>
          <a:prstGeom prst="rect">
            <a:avLst/>
          </a:prstGeom>
          <a:noFill/>
        </p:spPr>
      </p:pic>
      <p:pic>
        <p:nvPicPr>
          <p:cNvPr id="6" name="Picture 10" descr="https://sun9-79.userapi.com/impg/FxTKvxBoJuxXpF0wmB6urOlDE8t-xZF-GE28lQ/3d2Qep3N4fs.jpg?size=1038x579&amp;quality=95&amp;sign=1297ce5ab157dea6e8139bfd16fc5c1c&amp;type=album"/>
          <p:cNvPicPr>
            <a:picLocks noChangeAspect="1" noChangeArrowheads="1"/>
          </p:cNvPicPr>
          <p:nvPr/>
        </p:nvPicPr>
        <p:blipFill>
          <a:blip r:embed="rId5" cstate="print"/>
          <a:srcRect r="4648"/>
          <a:stretch>
            <a:fillRect/>
          </a:stretch>
        </p:blipFill>
        <p:spPr bwMode="auto">
          <a:xfrm>
            <a:off x="4714876" y="4000504"/>
            <a:ext cx="4143404" cy="2558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sun9-68.userapi.com/impg/eoADcMjj8mwYUXS97LxhoqjezFBzU-OOX-0E2w/KDib_FtDC3c.jpg?size=1025x599&amp;quality=95&amp;sign=697f19ab0500d06a6d9045882411c731&amp;type=album"/>
          <p:cNvPicPr>
            <a:picLocks noChangeAspect="1" noChangeArrowheads="1"/>
          </p:cNvPicPr>
          <p:nvPr/>
        </p:nvPicPr>
        <p:blipFill>
          <a:blip r:embed="rId2" cstate="print"/>
          <a:srcRect l="4513" r="5221"/>
          <a:stretch>
            <a:fillRect/>
          </a:stretch>
        </p:blipFill>
        <p:spPr bwMode="auto">
          <a:xfrm>
            <a:off x="4714876" y="1571612"/>
            <a:ext cx="4286280" cy="277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фонетико-фонематического восприятия</a:t>
            </a:r>
            <a:endParaRPr lang="ru-RU" dirty="0"/>
          </a:p>
        </p:txBody>
      </p:sp>
      <p:pic>
        <p:nvPicPr>
          <p:cNvPr id="59394" name="Picture 2" descr="https://sun9-36.userapi.com/impg/FdhWBeCYpYVx2D3xw3yJFvLRbJCzBeev2DAw-Q/3OCEUO87eqU.jpg?size=1033x575&amp;quality=95&amp;sign=615e6c35257eb8cbef179e38636f910c&amp;type=album"/>
          <p:cNvPicPr>
            <a:picLocks noChangeAspect="1" noChangeArrowheads="1"/>
          </p:cNvPicPr>
          <p:nvPr/>
        </p:nvPicPr>
        <p:blipFill>
          <a:blip r:embed="rId3" cstate="print"/>
          <a:srcRect l="1427" t="2564" r="7228"/>
          <a:stretch>
            <a:fillRect/>
          </a:stretch>
        </p:blipFill>
        <p:spPr bwMode="auto">
          <a:xfrm>
            <a:off x="0" y="1571612"/>
            <a:ext cx="457203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un9-66.userapi.com/impg/EYc2uUNZv5L8gC1OjAmGuNQJHpUNrItD2e36Ww/rn4mqw349MI.jpg?size=1016x590&amp;quality=95&amp;sign=81fcac81a79442c6f7f51afd02e561c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3893" y="3571876"/>
            <a:ext cx="5250107" cy="3048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фонетико-фонематического восприятия</a:t>
            </a:r>
            <a:endParaRPr lang="ru-RU" dirty="0"/>
          </a:p>
        </p:txBody>
      </p:sp>
      <p:pic>
        <p:nvPicPr>
          <p:cNvPr id="5" name="Picture 2" descr="https://sun9-82.userapi.com/impg/8V_lDMv8jcDgoJA7DpGexxmtwf3cniIh7OH8Nw/-NxTsjKcLa0.jpg?size=1036x578&amp;quality=95&amp;sign=03f51907ef90249b1b9db98b70b1734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357686" cy="243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и коррекция слоговой структуры слова</a:t>
            </a:r>
            <a:endParaRPr lang="ru-RU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042" y="3500438"/>
            <a:ext cx="5314958" cy="31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sun9-71.userapi.com/impg/D_JEOJwUNIaGNAqrx68gBZ0JbvBXSJEXJowIgg/TcRRwFBWgrQ.jpg?size=1028x591&amp;quality=95&amp;sign=324d6947c225aab910cd7460cfcf29d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786346" cy="275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и коррекция слоговой структуры слова</a:t>
            </a:r>
            <a:endParaRPr lang="ru-RU" dirty="0"/>
          </a:p>
        </p:txBody>
      </p:sp>
      <p:pic>
        <p:nvPicPr>
          <p:cNvPr id="3" name="Picture 2" descr="https://sun9-20.userapi.com/impg/ozaYkOf1soa_EQjAMO7nGaV2GGTXGR_Ow99gNw/sl_zXkszj5U.jpg?size=1018x587&amp;quality=95&amp;sign=f73b5a2299af45961d3133ced9b77b1f&amp;type=album"/>
          <p:cNvPicPr>
            <a:picLocks noChangeAspect="1" noChangeArrowheads="1"/>
          </p:cNvPicPr>
          <p:nvPr/>
        </p:nvPicPr>
        <p:blipFill>
          <a:blip r:embed="rId2" cstate="print"/>
          <a:srcRect l="4839" r="4839"/>
          <a:stretch>
            <a:fillRect/>
          </a:stretch>
        </p:blipFill>
        <p:spPr bwMode="auto">
          <a:xfrm>
            <a:off x="357158" y="1357298"/>
            <a:ext cx="4000528" cy="2553944"/>
          </a:xfrm>
          <a:prstGeom prst="rect">
            <a:avLst/>
          </a:prstGeom>
          <a:noFill/>
        </p:spPr>
      </p:pic>
      <p:pic>
        <p:nvPicPr>
          <p:cNvPr id="4" name="Picture 2" descr="https://sun9-88.userapi.com/impg/a3jBjPz75gfIB89ADRC5BQJJxsrPHdkawIgBJg/2aeLelm3cQI.jpg?size=1028x593&amp;quality=95&amp;sign=846a68f125017033b91a45c6cc0e20b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4000528" cy="2559453"/>
          </a:xfrm>
          <a:prstGeom prst="rect">
            <a:avLst/>
          </a:prstGeom>
          <a:noFill/>
        </p:spPr>
      </p:pic>
      <p:pic>
        <p:nvPicPr>
          <p:cNvPr id="6" name="Picture 2" descr="https://sun9-15.userapi.com/impg/Y6JouUSMoRuI4jDP5UXeJEuGmJZ4C6cpoKoi-g/cU4l4QJXDmI.jpg?size=1030x580&amp;quality=95&amp;sign=7895f7aef4f52a4af7dc79f98e0ec23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071942"/>
            <a:ext cx="4440241" cy="2500330"/>
          </a:xfrm>
          <a:prstGeom prst="rect">
            <a:avLst/>
          </a:prstGeom>
          <a:noFill/>
        </p:spPr>
      </p:pic>
      <p:pic>
        <p:nvPicPr>
          <p:cNvPr id="7" name="Picture 4" descr="https://sun9-86.userapi.com/impg/GIfBsFI0oBjkTMjM57_DLZqxGdQ7mwJHcqsBOw/cUMZb2v7K30.jpg?size=1041x565&amp;quality=95&amp;sign=10eb06c3c888a55f7fbf16fb9dd8fd17&amp;type=album"/>
          <p:cNvPicPr>
            <a:picLocks noChangeAspect="1" noChangeArrowheads="1"/>
          </p:cNvPicPr>
          <p:nvPr/>
        </p:nvPicPr>
        <p:blipFill>
          <a:blip r:embed="rId5" cstate="print"/>
          <a:srcRect l="12698" r="14286"/>
          <a:stretch>
            <a:fillRect/>
          </a:stretch>
        </p:blipFill>
        <p:spPr bwMode="auto">
          <a:xfrm>
            <a:off x="5072066" y="1357298"/>
            <a:ext cx="3643338" cy="254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и коррекция слоговой структуры слова</a:t>
            </a:r>
            <a:endParaRPr lang="ru-RU" dirty="0"/>
          </a:p>
        </p:txBody>
      </p:sp>
      <p:pic>
        <p:nvPicPr>
          <p:cNvPr id="20482" name="Picture 2" descr="https://sun9-68.userapi.com/impg/cCnE8HB6PHR2Mdb8BkPwF4O6TLWB2JVvDWzpEA/2H2FWmEPMlw.jpg?size=948x593&amp;quality=95&amp;sign=d01fbccd10e2a8b9e43046e0de87ab3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214810" cy="2636479"/>
          </a:xfrm>
          <a:prstGeom prst="rect">
            <a:avLst/>
          </a:prstGeom>
          <a:noFill/>
        </p:spPr>
      </p:pic>
      <p:pic>
        <p:nvPicPr>
          <p:cNvPr id="20486" name="Picture 6" descr="https://sun9-79.userapi.com/impg/LXmzBmPDYOedpdoekKVngvzYraGiRSb84SrsFg/fEj2hzKT-mo.jpg?size=1008x600&amp;quality=95&amp;sign=44219193389fbbeaec7248bc5fe392f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500594" cy="2678925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354031"/>
            <a:ext cx="4205296" cy="250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«Современный урок - это прежде всего урок, на котором учитель умело использует все возможности для развития личности ученика, ее активного умственного роста, глубокого и осмысленного усвоения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знаний, для формирования ее 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нравственных основ».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 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Конаржевский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Ю. 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Формирование навыков звуко-слогового анализа и синтеза</a:t>
            </a:r>
            <a:endParaRPr lang="ru-RU" sz="3600" dirty="0"/>
          </a:p>
        </p:txBody>
      </p:sp>
      <p:pic>
        <p:nvPicPr>
          <p:cNvPr id="30722" name="Picture 2" descr="https://sun9-65.userapi.com/impg/DynToQ0oiMxHo3kHORmkWad-YZCnbwcZf6IYhg/7r3ry1KvE_4.jpg?size=1021x581&amp;quality=95&amp;sign=a0fd6667668f02897843fcfa1456a862&amp;type=album"/>
          <p:cNvPicPr>
            <a:picLocks noChangeAspect="1" noChangeArrowheads="1"/>
          </p:cNvPicPr>
          <p:nvPr/>
        </p:nvPicPr>
        <p:blipFill>
          <a:blip r:embed="rId2" cstate="print"/>
          <a:srcRect l="7910" r="9032"/>
          <a:stretch>
            <a:fillRect/>
          </a:stretch>
        </p:blipFill>
        <p:spPr bwMode="auto">
          <a:xfrm>
            <a:off x="4000496" y="1428736"/>
            <a:ext cx="3286180" cy="2643206"/>
          </a:xfrm>
          <a:prstGeom prst="rect">
            <a:avLst/>
          </a:prstGeom>
          <a:noFill/>
        </p:spPr>
      </p:pic>
      <p:pic>
        <p:nvPicPr>
          <p:cNvPr id="5" name="Picture 4" descr="https://sun9-37.userapi.com/impg/NbRVdM7VcEo-LKoHI7-Ds0fnT7aUMGS8h2MCBQ/jr6bJFPQl9c.jpg?size=1025x579&amp;quality=95&amp;sign=a97c3e6d9bdf5f1a14f3ccc7e0c92458&amp;type=album"/>
          <p:cNvPicPr>
            <a:picLocks noChangeAspect="1" noChangeArrowheads="1"/>
          </p:cNvPicPr>
          <p:nvPr/>
        </p:nvPicPr>
        <p:blipFill>
          <a:blip r:embed="rId3" cstate="print"/>
          <a:srcRect l="5674" r="9234"/>
          <a:stretch>
            <a:fillRect/>
          </a:stretch>
        </p:blipFill>
        <p:spPr bwMode="auto">
          <a:xfrm>
            <a:off x="285720" y="1428736"/>
            <a:ext cx="3357554" cy="2643206"/>
          </a:xfrm>
          <a:prstGeom prst="rect">
            <a:avLst/>
          </a:prstGeom>
          <a:noFill/>
        </p:spPr>
      </p:pic>
      <p:pic>
        <p:nvPicPr>
          <p:cNvPr id="6" name="Picture 2" descr="https://sun9-81.userapi.com/impg/EAD13X2ILUEcpylt2Yrr8QzPoccRA7DIw8S6JA/_XF4ZpzQG6M.jpg?size=1007x592&amp;quality=95&amp;sign=0bee465616f42d238d9522e9ff996c72&amp;type=album"/>
          <p:cNvPicPr>
            <a:picLocks noChangeAspect="1" noChangeArrowheads="1"/>
          </p:cNvPicPr>
          <p:nvPr/>
        </p:nvPicPr>
        <p:blipFill>
          <a:blip r:embed="rId4" cstate="print"/>
          <a:srcRect l="7547" r="7547" b="8157"/>
          <a:stretch>
            <a:fillRect/>
          </a:stretch>
        </p:blipFill>
        <p:spPr bwMode="auto">
          <a:xfrm>
            <a:off x="2428860" y="4143380"/>
            <a:ext cx="3214710" cy="241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Формирование навыков звуко-слогового анализа и синтеза</a:t>
            </a:r>
            <a:endParaRPr lang="ru-RU" dirty="0"/>
          </a:p>
        </p:txBody>
      </p:sp>
      <p:pic>
        <p:nvPicPr>
          <p:cNvPr id="54274" name="Picture 2" descr="https://sun9-4.userapi.com/impg/xUyUl_d_d_yCUAIs4Yxnuas-5zytIB7WwsiztQ/JbWkLcbZ8I8.jpg?size=1003x586&amp;quality=95&amp;sign=472104af4a75e8bd3933b831d09f38b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4714908" cy="3251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19.userapi.com/impg/4hg0TJ2E460AKTbpEkpqCOyx1SemMJpE2yJRKQ/RMMxyBIUdGw.jpg?size=1031x595&amp;quality=95&amp;sign=2632e015a3bb4409f4bd051e1df7686d&amp;type=album"/>
          <p:cNvPicPr>
            <a:picLocks noChangeAspect="1" noChangeArrowheads="1"/>
          </p:cNvPicPr>
          <p:nvPr/>
        </p:nvPicPr>
        <p:blipFill>
          <a:blip r:embed="rId2" cstate="print"/>
          <a:srcRect r="7099"/>
          <a:stretch>
            <a:fillRect/>
          </a:stretch>
        </p:blipFill>
        <p:spPr bwMode="auto">
          <a:xfrm>
            <a:off x="2285984" y="4017798"/>
            <a:ext cx="4572032" cy="2840202"/>
          </a:xfrm>
          <a:prstGeom prst="rect">
            <a:avLst/>
          </a:prstGeom>
          <a:noFill/>
        </p:spPr>
      </p:pic>
      <p:pic>
        <p:nvPicPr>
          <p:cNvPr id="4" name="Picture 2" descr="https://sun9-49.userapi.com/impg/dogmx-su6JS5j5KFNmfKi4weg9jZyIFZGRdWUg/1ERa_5tzaoU.jpg?size=1009x592&amp;quality=95&amp;sign=cbb2cd97ec933edb06b82eb55b9bf66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881170" cy="2758147"/>
          </a:xfrm>
          <a:prstGeom prst="rect">
            <a:avLst/>
          </a:prstGeom>
          <a:noFill/>
        </p:spPr>
      </p:pic>
      <p:pic>
        <p:nvPicPr>
          <p:cNvPr id="61442" name="Picture 2" descr="https://sun9-27.userapi.com/impg/s-mAcdU0ZZ_pc-tKgZyqWTx45wTOba_8bqebCA/e7qGpS6vgU4.jpg?size=1023x588&amp;quality=95&amp;sign=42ba234c46a5a5a714ac57dd4f0aad5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4000496" cy="27120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Лексико-грамматический строй речи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Развитие словарного запаса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Лексико-грамматический строй речи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Развитие словарного запаса</a:t>
            </a:r>
            <a:endParaRPr lang="ru-RU" sz="3600" dirty="0"/>
          </a:p>
        </p:txBody>
      </p:sp>
      <p:pic>
        <p:nvPicPr>
          <p:cNvPr id="15362" name="Picture 2" descr="https://sun9-59.userapi.com/impg/zfq8A2fRgtsLOBWThb0nJ-8QNp2UkDHR_HpbBQ/o9EVVp7LyVQ.jpg?size=1012x587&amp;quality=95&amp;sign=e2a85fae06a0262b083d39dd004bf76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500594" cy="2610523"/>
          </a:xfrm>
          <a:prstGeom prst="rect">
            <a:avLst/>
          </a:prstGeom>
          <a:noFill/>
        </p:spPr>
      </p:pic>
      <p:pic>
        <p:nvPicPr>
          <p:cNvPr id="4" name="Picture 2" descr="https://sun9-49.userapi.com/impg/0AcFfJK4HDerOUqsTIsYjvgxq_0WbRO8L-15eQ/cg-s3FhaOG0.jpg?size=996x584&amp;quality=95&amp;sign=c6d8d32a20d228ccdecd27d9aaa6d64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226812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Лексико-грамматический строй речи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Развитие словарного запаса</a:t>
            </a:r>
            <a:endParaRPr lang="ru-RU" sz="36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86256"/>
            <a:ext cx="4676780" cy="232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643470" cy="30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Лексико-грамматическая сторона речи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Развитие словообразовательных навыков</a:t>
            </a:r>
            <a:r>
              <a:rPr lang="ru-RU" b="1" u="sng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3410" t="11966" r="25281" b="31909"/>
          <a:stretch>
            <a:fillRect/>
          </a:stretch>
        </p:blipFill>
        <p:spPr bwMode="auto">
          <a:xfrm>
            <a:off x="0" y="1285860"/>
            <a:ext cx="3446988" cy="229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20845" t="11966" r="28006" b="11681"/>
          <a:stretch>
            <a:fillRect/>
          </a:stretch>
        </p:blipFill>
        <p:spPr bwMode="auto">
          <a:xfrm>
            <a:off x="1214414" y="442913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22608" t="59535" r="26724" b="17949"/>
          <a:stretch>
            <a:fillRect/>
          </a:stretch>
        </p:blipFill>
        <p:spPr bwMode="auto">
          <a:xfrm>
            <a:off x="357158" y="3714752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sun9-26.userapi.com/impg/gVy1vI1dWeRJdcSFgwO4p4kQH4_2uyFC62ApoA/AUQLIpoDvxY.jpg?size=1036x595&amp;quality=95&amp;sign=55f1302e6ed776beb37a351c198644c9&amp;type=album"/>
          <p:cNvPicPr>
            <a:picLocks noChangeAspect="1" noChangeArrowheads="1"/>
          </p:cNvPicPr>
          <p:nvPr/>
        </p:nvPicPr>
        <p:blipFill>
          <a:blip r:embed="rId5" cstate="print"/>
          <a:srcRect l="2834"/>
          <a:stretch>
            <a:fillRect/>
          </a:stretch>
        </p:blipFill>
        <p:spPr bwMode="auto">
          <a:xfrm>
            <a:off x="4643438" y="1643050"/>
            <a:ext cx="4000528" cy="2364616"/>
          </a:xfrm>
          <a:prstGeom prst="rect">
            <a:avLst/>
          </a:prstGeom>
          <a:noFill/>
        </p:spPr>
      </p:pic>
      <p:pic>
        <p:nvPicPr>
          <p:cNvPr id="10" name="Picture 4" descr="https://sun9-63.userapi.com/impg/cmTPR7LAGozuiDjneMc77AKlCPsN7E7egvj4QA/8w9N1FD45BI.jpg?size=1025x589&amp;quality=95&amp;sign=e4e4e1a62c2aacfce6d5c0c294bde30e&amp;type=album"/>
          <p:cNvPicPr>
            <a:picLocks noChangeAspect="1" noChangeArrowheads="1"/>
          </p:cNvPicPr>
          <p:nvPr/>
        </p:nvPicPr>
        <p:blipFill>
          <a:blip r:embed="rId6" cstate="print"/>
          <a:srcRect r="1707"/>
          <a:stretch>
            <a:fillRect/>
          </a:stretch>
        </p:blipFill>
        <p:spPr bwMode="auto">
          <a:xfrm>
            <a:off x="5286380" y="4286256"/>
            <a:ext cx="378809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un9-4.userapi.com/impg/mqRNZFOYWI3R-U-fHvv48jh-_YVuahYQyjh__Q/3_AociWvy10.jpg?size=1004x574&amp;quality=95&amp;sign=0c3d2f9f80fb93e972b2a71903318a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71612"/>
            <a:ext cx="4266149" cy="24390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связной речи </a:t>
            </a:r>
            <a:br>
              <a:rPr lang="ru-RU" dirty="0" smtClean="0"/>
            </a:br>
            <a:r>
              <a:rPr lang="ru-RU" dirty="0" smtClean="0"/>
              <a:t>и коммуникативных навыков</a:t>
            </a:r>
            <a:endParaRPr lang="ru-RU" dirty="0"/>
          </a:p>
        </p:txBody>
      </p:sp>
      <p:pic>
        <p:nvPicPr>
          <p:cNvPr id="4" name="Picture 2" descr="https://sun9-33.userapi.com/impg/Ywo5KjiYZxVl1z5mBuA4SbjPHUh99qHWwvUdAw/Jml_NGrn3oY.jpg?size=1009x577&amp;quality=95&amp;sign=e7baa22b0b8bd5ca1216b426feeabd0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071966" cy="2544710"/>
          </a:xfrm>
          <a:prstGeom prst="rect">
            <a:avLst/>
          </a:prstGeom>
          <a:noFill/>
        </p:spPr>
      </p:pic>
      <p:pic>
        <p:nvPicPr>
          <p:cNvPr id="5" name="Picture 6" descr="https://sun9-7.userapi.com/impg/HtWx3QgzEB21rpJJPEd7MVtIUkkaFfHb5l8HfA/3YnJn2-Jn5E.jpg?size=1021x583&amp;quality=95&amp;sign=9893202f5918807c571814e622bcd29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786214" cy="2311682"/>
          </a:xfrm>
          <a:prstGeom prst="rect">
            <a:avLst/>
          </a:prstGeom>
          <a:noFill/>
        </p:spPr>
      </p:pic>
      <p:pic>
        <p:nvPicPr>
          <p:cNvPr id="6" name="Picture 2" descr="https://sun9-38.userapi.com/impg/g_p-6kl1cCau0LbPI8sMsp0KuMSDCxB_Mm6OFg/GoLDavUsUxA.jpg?size=1008x582&amp;quality=95&amp;sign=18e7e34dc7a6443c60c1f74dc7ea60e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214818"/>
            <a:ext cx="3786182" cy="2186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связной речи </a:t>
            </a:r>
            <a:br>
              <a:rPr lang="ru-RU" dirty="0" smtClean="0"/>
            </a:br>
            <a:r>
              <a:rPr lang="ru-RU" dirty="0" smtClean="0"/>
              <a:t>и коммуникативных навыков</a:t>
            </a:r>
            <a:endParaRPr lang="ru-RU" dirty="0"/>
          </a:p>
        </p:txBody>
      </p:sp>
      <p:pic>
        <p:nvPicPr>
          <p:cNvPr id="37890" name="Picture 2" descr="https://sun9-6.userapi.com/impg/mY2EtV7-ih2WuNuTYBdy_l-EILTOC5_XKqPHCw/m3ih65aSPAU.jpg?size=999x591&amp;quality=95&amp;sign=9b6918712da95f5531d30d802217c10e&amp;type=album"/>
          <p:cNvPicPr>
            <a:picLocks noChangeAspect="1" noChangeArrowheads="1"/>
          </p:cNvPicPr>
          <p:nvPr/>
        </p:nvPicPr>
        <p:blipFill>
          <a:blip r:embed="rId2" cstate="print"/>
          <a:srcRect t="1541"/>
          <a:stretch>
            <a:fillRect/>
          </a:stretch>
        </p:blipFill>
        <p:spPr bwMode="auto">
          <a:xfrm>
            <a:off x="214282" y="1500174"/>
            <a:ext cx="4298371" cy="2706941"/>
          </a:xfrm>
          <a:prstGeom prst="rect">
            <a:avLst/>
          </a:prstGeom>
          <a:noFill/>
        </p:spPr>
      </p:pic>
      <p:pic>
        <p:nvPicPr>
          <p:cNvPr id="4" name="Picture 2" descr="https://sun9-54.userapi.com/impg/3fQT2xXFfKmzy93aIvWPFcv17J-19ObjF3u3OA/-4wUwhbfI0I.jpg?size=1032x588&amp;quality=95&amp;sign=9d8698caac77649224209a12fc68ea8a&amp;type=album"/>
          <p:cNvPicPr>
            <a:picLocks noChangeAspect="1" noChangeArrowheads="1"/>
          </p:cNvPicPr>
          <p:nvPr/>
        </p:nvPicPr>
        <p:blipFill>
          <a:blip r:embed="rId3" cstate="print"/>
          <a:srcRect l="4598" t="2017" r="4598"/>
          <a:stretch>
            <a:fillRect/>
          </a:stretch>
        </p:blipFill>
        <p:spPr bwMode="auto">
          <a:xfrm>
            <a:off x="4643438" y="4000504"/>
            <a:ext cx="4286280" cy="2635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Коммуникативные навыки.</a:t>
            </a:r>
            <a:endParaRPr lang="ru-RU" dirty="0"/>
          </a:p>
        </p:txBody>
      </p:sp>
      <p:pic>
        <p:nvPicPr>
          <p:cNvPr id="34818" name="Picture 2" descr="https://sun9-29.userapi.com/impg/qTr7BnnjUfHEYNmf5v7dpZV192gEbSMTyNmhkQ/t6Zdp6Wy9S8.jpg?size=1023x567&amp;quality=95&amp;sign=5cba32ddb67da61e00251eb3e0b675c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190"/>
            <a:ext cx="4885466" cy="2707780"/>
          </a:xfrm>
          <a:prstGeom prst="rect">
            <a:avLst/>
          </a:prstGeom>
          <a:noFill/>
        </p:spPr>
      </p:pic>
      <p:pic>
        <p:nvPicPr>
          <p:cNvPr id="34822" name="Picture 6" descr="https://sun9-78.userapi.com/impg/Hj9O9WFafz2t9H7okjVGJtg7JynBuKBT-2wN1A/6jynlFfWA9o.jpg?size=1005x584&amp;quality=95&amp;sign=0c952aa10ddeeb3002947c47c2a8203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955" y="4000504"/>
            <a:ext cx="3855045" cy="2500330"/>
          </a:xfrm>
          <a:prstGeom prst="rect">
            <a:avLst/>
          </a:prstGeom>
          <a:noFill/>
        </p:spPr>
      </p:pic>
      <p:pic>
        <p:nvPicPr>
          <p:cNvPr id="6" name="Picture 2" descr="https://sun9-3.userapi.com/impg/pHVFBnv58-jc0YhcWEGHcTD5-2AzdRecoLDvBw/W27gYsHlg5A.jpg?size=1022x584&amp;quality=95&amp;sign=a5d15047a1e6680a5746f189251ea1b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85860"/>
            <a:ext cx="437557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связной речи </a:t>
            </a:r>
            <a:br>
              <a:rPr lang="ru-RU" dirty="0" smtClean="0"/>
            </a:br>
            <a:r>
              <a:rPr lang="ru-RU" dirty="0" smtClean="0"/>
              <a:t>и коммуникативных навыков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 l="13950" t="13105" r="20150" b="12251"/>
          <a:stretch>
            <a:fillRect/>
          </a:stretch>
        </p:blipFill>
        <p:spPr bwMode="auto">
          <a:xfrm>
            <a:off x="4572000" y="3786190"/>
            <a:ext cx="4357718" cy="28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3629" t="13675" r="17584" b="11396"/>
          <a:stretch>
            <a:fillRect/>
          </a:stretch>
        </p:blipFill>
        <p:spPr bwMode="auto">
          <a:xfrm>
            <a:off x="214282" y="1500174"/>
            <a:ext cx="42148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ИКТ на различных уроках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позволяет перейти от объяснительно-иллюстрированного способа обучения к </a:t>
            </a:r>
            <a:r>
              <a:rPr lang="ru-RU" dirty="0" err="1" smtClean="0"/>
              <a:t>деятельностному</a:t>
            </a:r>
            <a:r>
              <a:rPr lang="ru-RU" dirty="0" smtClean="0"/>
              <a:t>, при котором ребенок становится активным субъектом учебной деятельности;</a:t>
            </a:r>
          </a:p>
          <a:p>
            <a:r>
              <a:rPr lang="ru-RU" dirty="0" smtClean="0"/>
              <a:t>усиливает положительную мотивацию обучения;</a:t>
            </a:r>
          </a:p>
          <a:p>
            <a:r>
              <a:rPr lang="ru-RU" dirty="0" smtClean="0"/>
              <a:t>активизирует познавательную деятельность обучающихся;</a:t>
            </a:r>
          </a:p>
          <a:p>
            <a:r>
              <a:rPr lang="ru-RU" dirty="0" smtClean="0"/>
              <a:t>помогает ребёнку разобраться в потоке информации, воспринять её и запомнить.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Данная интерактивная образовательная платформа </a:t>
            </a:r>
            <a:r>
              <a:rPr lang="de-DE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UCHI.RU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имеет практическую ценность и рекомендуется к использованию не только учителям начальной школы, но и педагогам осуществляющим коррекционно-развивающую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начальной школе происходит смена ведущей деятельности ребенка с игровой на учебную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5072098" cy="337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Учи.ру на компьютер, Android, Iphone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10655" cy="4095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367" t="8547" b="10256"/>
          <a:stretch>
            <a:fillRect/>
          </a:stretch>
        </p:blipFill>
        <p:spPr bwMode="auto">
          <a:xfrm>
            <a:off x="428596" y="428604"/>
            <a:ext cx="66437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4009" t="7977" r="36344" b="49573"/>
          <a:stretch>
            <a:fillRect/>
          </a:stretch>
        </p:blipFill>
        <p:spPr bwMode="auto">
          <a:xfrm>
            <a:off x="971600" y="4293096"/>
            <a:ext cx="5672102" cy="24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572008"/>
            <a:ext cx="2732628" cy="180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00372"/>
            <a:ext cx="3071834" cy="20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9"/>
            <a:ext cx="360282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sun9-78.userapi.com/impg/Jt53tU5SFOrYT3GvnGw9WY6xk-Tz74FVN7bxmQ/kPnCBFnf2bw.jpg?size=942x567&amp;quality=95&amp;sign=55e870207a4f8d584d07dd0b5f88bc9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72074"/>
            <a:ext cx="2571768" cy="15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367" t="9117" r="29610" b="22792"/>
          <a:stretch>
            <a:fillRect/>
          </a:stretch>
        </p:blipFill>
        <p:spPr bwMode="auto">
          <a:xfrm>
            <a:off x="3857620" y="3643314"/>
            <a:ext cx="4890844" cy="290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l="4810" t="7977" r="44041" b="22792"/>
          <a:stretch>
            <a:fillRect/>
          </a:stretch>
        </p:blipFill>
        <p:spPr bwMode="auto">
          <a:xfrm>
            <a:off x="428596" y="3571876"/>
            <a:ext cx="2928958" cy="239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6500858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724</TotalTime>
  <Words>208</Words>
  <Application>Microsoft Office PowerPoint</Application>
  <PresentationFormat>Экран (4:3)</PresentationFormat>
  <Paragraphs>34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Franklin Gothic Book</vt:lpstr>
      <vt:lpstr>Franklin Gothic Medium</vt:lpstr>
      <vt:lpstr>Times New Roman</vt:lpstr>
      <vt:lpstr>Wingdings 2</vt:lpstr>
      <vt:lpstr>Трек</vt:lpstr>
      <vt:lpstr>Применение интерактивной образовательной платформы UCHI.RU в коррекционно-развивающем обучении младших школьников с ТНР</vt:lpstr>
      <vt:lpstr>Презентация PowerPoint</vt:lpstr>
      <vt:lpstr>Использование ИКТ на различных уроках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Учитель-логопед, учитель-дефектолог легко может подготовить карточки с заданиями по различным темам и для учеников различного уровня развития</vt:lpstr>
      <vt:lpstr>Развитие фонетико-фонематического восприятия</vt:lpstr>
      <vt:lpstr>Развитие фонетико-фонематического восприятия</vt:lpstr>
      <vt:lpstr>Развитие фонетико-фонематического восприятия</vt:lpstr>
      <vt:lpstr>Развитие фонетико-фонематического восприятия</vt:lpstr>
      <vt:lpstr>Развитие фонетико-фонематического восприятия</vt:lpstr>
      <vt:lpstr>Формирование и коррекция слоговой структуры слова</vt:lpstr>
      <vt:lpstr>Формирование и коррекция слоговой структуры слова</vt:lpstr>
      <vt:lpstr>Формирование и коррекция слоговой структуры слова</vt:lpstr>
      <vt:lpstr>Формирование навыков звуко-слогового анализа и синтеза</vt:lpstr>
      <vt:lpstr>Формирование навыков звуко-слогового анализа и синтеза</vt:lpstr>
      <vt:lpstr>Лексико-грамматический строй речи Развитие словарного запаса</vt:lpstr>
      <vt:lpstr>Лексико-грамматический строй речи Развитие словарного запаса</vt:lpstr>
      <vt:lpstr>Лексико-грамматический строй речи Развитие словарного запаса</vt:lpstr>
      <vt:lpstr> Лексико-грамматическая сторона речи Развитие словообразовательных навыков </vt:lpstr>
      <vt:lpstr>Развитие связной речи  и коммуникативных навыков</vt:lpstr>
      <vt:lpstr>Развитие связной речи  и коммуникативных навыков</vt:lpstr>
      <vt:lpstr>Коммуникативные навыки.</vt:lpstr>
      <vt:lpstr>Развитие связной речи  и коммуникативных навыков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2022-02-13T16:56:42Z</dcterms:created>
  <dcterms:modified xsi:type="dcterms:W3CDTF">2022-05-18T04:32:35Z</dcterms:modified>
</cp:coreProperties>
</file>