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0" r:id="rId12"/>
    <p:sldId id="265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BC63"/>
    <a:srgbClr val="E84B3B"/>
    <a:srgbClr val="F49B01"/>
    <a:srgbClr val="3D95D1"/>
    <a:srgbClr val="33495E"/>
    <a:srgbClr val="8FBA60"/>
    <a:srgbClr val="CA7A19"/>
    <a:srgbClr val="9FE243"/>
    <a:srgbClr val="F6E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775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F1C4B-0AFA-4403-AC48-8EFADEC4B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46D705-A5B8-40C1-8A0E-2EC22A0D7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2CCA77-6064-4982-911E-4A89FCBDA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C3AE-13C8-4B5A-A6D9-34D490053443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5156E9-F67E-44BA-97F1-59ABDB9D2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0CDF1B-566C-414B-8967-9195824AD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1FBA-3EE7-49B6-9E96-78D59F742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9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0F5C6-0624-42E4-AC2F-B8D8A8F3C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B34F06-D75E-475E-B751-68005F679C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0B5E26-3DC6-48D5-955B-F09F57B8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C3AE-13C8-4B5A-A6D9-34D490053443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F0B5B8-89FF-463B-96E3-EAEBD4BA2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5DFC3F-CCB6-42FC-8DC1-EC869B028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1FBA-3EE7-49B6-9E96-78D59F742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773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1BAB55-4090-4F93-B78B-9B5E747E1D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0DCCB5-F9D6-4287-8453-6444DCFE4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98859F-5D6B-419C-B489-7E824A8E3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C3AE-13C8-4B5A-A6D9-34D490053443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427F00-BD0A-43C8-B6B6-4168F326C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8C6F52-DD6F-4628-98B1-18FD8A46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1FBA-3EE7-49B6-9E96-78D59F742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4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43735-7404-429D-8C63-552B1D28F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9EE166-962B-40C7-B8BF-BD953693B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53C509-5682-41C3-82BD-8464E03A5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C3AE-13C8-4B5A-A6D9-34D490053443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467E1A-8B38-410C-8E5D-A138658B3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3F6544-E773-4123-A79B-63A45FFCA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1FBA-3EE7-49B6-9E96-78D59F742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24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B1F4D4-1174-4DBB-B69E-3E86638F9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3A181F-8F79-4DAA-B62E-7C2B582CB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019537-1572-4F57-80F7-30A5F381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C3AE-13C8-4B5A-A6D9-34D490053443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021D52-86E5-4521-8972-C7481BB8B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8D0142-CB79-482C-9611-7CFA523FA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1FBA-3EE7-49B6-9E96-78D59F742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45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877B87-01EC-484C-95C8-06F41CF06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1BC53D-1EA6-42C0-B19B-E7BADBCBA0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E88F0A-280D-4270-B988-CB5241BBC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C644B9-C4D1-4A4A-9F12-656D6F375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C3AE-13C8-4B5A-A6D9-34D490053443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2E8CCC-68B0-4866-8B74-55D33AC22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3C50B3-F318-4632-B3BD-E85D4962C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1FBA-3EE7-49B6-9E96-78D59F742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9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76BEE8-437B-4552-AD5E-A2A6EBBAA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5F2099-3B20-48D4-AC09-8566C8DC3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86F3EF-454C-4579-B755-E462D2E5D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D9D05F2-ADC9-4330-A92E-78F3CE27E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A8259CC-250D-4F3A-8C39-32D8AB685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4BD0364-52C0-458C-8420-EFCFABA17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C3AE-13C8-4B5A-A6D9-34D490053443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4C9E2B-12F2-454D-95AB-2C7A6591B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DAF1A5-11D2-433D-B2F3-E46175D0C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1FBA-3EE7-49B6-9E96-78D59F742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52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9508B-5504-40FC-8A53-18A21AAF3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5270ADA-6704-420C-A1E6-89EA78A27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C3AE-13C8-4B5A-A6D9-34D490053443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9D40DD-D164-45BF-9904-303D9AA6C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AAC2E4A-82A6-49AE-AAD0-D96622C1A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1FBA-3EE7-49B6-9E96-78D59F742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285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14881F-D762-4E83-AB1B-4C59FC21F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C3AE-13C8-4B5A-A6D9-34D490053443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922EEB3-2858-4F6C-B96D-F97A9735E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B19672-DCBA-480E-8F7E-C0CBA1559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1FBA-3EE7-49B6-9E96-78D59F742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36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14A3A-5068-4E8F-B052-7568B1037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D85E4-F108-4D9E-B902-6F0990B7F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9686F1-6D1B-4F01-BB30-D76139955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70E373-B95A-4D13-B78C-C1059DEBA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C3AE-13C8-4B5A-A6D9-34D490053443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71E54D-CD4C-4DD0-9DCB-AC38E8CDC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AE677A-5DEA-4DB7-8B76-5D1D1D9D0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1FBA-3EE7-49B6-9E96-78D59F742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481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F23F0-B767-4189-9556-A5EC8836F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D4B810D-2211-4DE1-9528-5AEC8E73B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441B78-64DA-4A10-88A1-5F433C71B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0BABF7-A192-4E84-977C-3002D0C5F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C3AE-13C8-4B5A-A6D9-34D490053443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B81FF7-C420-490D-97CC-6FE164EA5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9BF68E-C904-4B9E-8C9B-5FEB4031A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1FBA-3EE7-49B6-9E96-78D59F742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375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D8FAF5-23E1-45E7-A878-40CD9079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6147E2-6D4C-4A11-8A4C-7AE43294F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76FD8-2111-45A7-860E-B437018859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DC3AE-13C8-4B5A-A6D9-34D490053443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671EE3-B2A2-4AEE-8F03-EEFAAC55A9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832652-B6F6-4005-B54F-59ECE81B6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61FBA-3EE7-49B6-9E96-78D59F742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fif"/><Relationship Id="rId3" Type="http://schemas.openxmlformats.org/officeDocument/2006/relationships/image" Target="../media/image5.jfif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10" Type="http://schemas.openxmlformats.org/officeDocument/2006/relationships/image" Target="../media/image12.jpg"/><Relationship Id="rId4" Type="http://schemas.openxmlformats.org/officeDocument/2006/relationships/image" Target="../media/image6.jpeg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трогий абстрактный фон - 37 фото для презентаций и картинок на рабочий стол">
            <a:extLst>
              <a:ext uri="{FF2B5EF4-FFF2-40B4-BE49-F238E27FC236}">
                <a16:creationId xmlns:a16="http://schemas.microsoft.com/office/drawing/2014/main" id="{A64F0FF9-07EC-4061-89E2-557CC8FA5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504AC-C7FA-4617-89C2-CF92930CE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6684" y="37105"/>
            <a:ext cx="9144000" cy="228445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ru-RU" sz="5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Актуальные вопросы теории профессиональной подготовки лиц с ОВЗ и инвалидностью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365F41E-66A0-4AC7-A050-0F69636E5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90755" y="5838315"/>
            <a:ext cx="9144000" cy="16557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Дружинина Лилия Александровна,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к.п.н., доцент ЮУрГГПУ, зав.кафедрой СППиПМ, г. Челябинск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1629A1-071B-4DA6-8634-DA5D4F230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477" y="3103263"/>
            <a:ext cx="4194851" cy="237100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650616-9676-4829-8DB4-F9347E86A8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5697">
            <a:off x="6339255" y="2405936"/>
            <a:ext cx="1984449" cy="18914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650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оны для деловой презентации (83 фото) - красивые картинки | Презентация,  Картинки, Фон">
            <a:extLst>
              <a:ext uri="{FF2B5EF4-FFF2-40B4-BE49-F238E27FC236}">
                <a16:creationId xmlns:a16="http://schemas.microsoft.com/office/drawing/2014/main" id="{B7E37D21-ACD2-4718-BEF3-296444191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15" y="-1"/>
            <a:ext cx="12217815" cy="687252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80755E3-886A-4D9A-A3B1-644F5151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276" y="1220907"/>
            <a:ext cx="10371219" cy="175147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b">
            <a:normAutofit fontScale="97500"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Перспективные задачи и направления развития профессионального образования обучающихся с инвалидностью и ОВЗ</a:t>
            </a:r>
          </a:p>
        </p:txBody>
      </p:sp>
      <p:pic>
        <p:nvPicPr>
          <p:cNvPr id="11266" name="Picture 2" descr="Главная страница — Центр Перспективы">
            <a:extLst>
              <a:ext uri="{FF2B5EF4-FFF2-40B4-BE49-F238E27FC236}">
                <a16:creationId xmlns:a16="http://schemas.microsoft.com/office/drawing/2014/main" id="{4B317014-AAEC-48C1-B64B-5F131D0A7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26766" r="68622" b="24019"/>
          <a:stretch/>
        </p:blipFill>
        <p:spPr bwMode="auto">
          <a:xfrm>
            <a:off x="1374276" y="1024167"/>
            <a:ext cx="1062411" cy="86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lue Attractive Banner 3d Psd Png Template Psd File - Faixa Png Vetores  Clipart - Large Size Png Image - PikPng">
            <a:extLst>
              <a:ext uri="{FF2B5EF4-FFF2-40B4-BE49-F238E27FC236}">
                <a16:creationId xmlns:a16="http://schemas.microsoft.com/office/drawing/2014/main" id="{8A268B30-6CD5-4268-B4A5-9923B5808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05" b="27078"/>
          <a:stretch/>
        </p:blipFill>
        <p:spPr bwMode="auto">
          <a:xfrm>
            <a:off x="942671" y="2550695"/>
            <a:ext cx="9889958" cy="366611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9A7854-5C0B-4B86-BF2D-ACCC25E9BAA0}"/>
              </a:ext>
            </a:extLst>
          </p:cNvPr>
          <p:cNvSpPr txBox="1"/>
          <p:nvPr/>
        </p:nvSpPr>
        <p:spPr>
          <a:xfrm>
            <a:off x="3145017" y="3630924"/>
            <a:ext cx="72540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Повышение результативности работы по </a:t>
            </a:r>
            <a:r>
              <a:rPr lang="ru-RU" sz="2400" dirty="0" smtClean="0"/>
              <a:t>профориентации </a:t>
            </a:r>
            <a:r>
              <a:rPr lang="ru-RU" sz="2400" dirty="0"/>
              <a:t>как основного вида деятельности, способствующего профессиональной самореализации обучающихся с инвалидностью и ОВЗ, возможно при следующих условиях:</a:t>
            </a:r>
          </a:p>
        </p:txBody>
      </p:sp>
      <p:pic>
        <p:nvPicPr>
          <p:cNvPr id="11270" name="Picture 6" descr="Правила бронирования номера в отеле | Променад">
            <a:extLst>
              <a:ext uri="{FF2B5EF4-FFF2-40B4-BE49-F238E27FC236}">
                <a16:creationId xmlns:a16="http://schemas.microsoft.com/office/drawing/2014/main" id="{AE394F0D-F671-4774-8252-CE2B237E2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482" y="3630924"/>
            <a:ext cx="1082644" cy="106658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6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оны для деловой презентации (83 фото) - красивые картинки | Презентация,  Картинки, Фон">
            <a:extLst>
              <a:ext uri="{FF2B5EF4-FFF2-40B4-BE49-F238E27FC236}">
                <a16:creationId xmlns:a16="http://schemas.microsoft.com/office/drawing/2014/main" id="{B7E37D21-ACD2-4718-BEF3-296444191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15" y="-1"/>
            <a:ext cx="12991692" cy="687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ector Banner Design Ribbon Photoshop Png Free Download, Vector Banner  Ribbon, Banner Vector, Banner Template Photoshop PNG Transparent Clipart  Image and PSD Fi… | Banner template photoshop, Banner design, Free banner  templates">
            <a:extLst>
              <a:ext uri="{FF2B5EF4-FFF2-40B4-BE49-F238E27FC236}">
                <a16:creationId xmlns:a16="http://schemas.microsoft.com/office/drawing/2014/main" id="{CBCDC787-9A59-4CA4-899E-9694299504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0" t="5987" r="9836" b="76447"/>
          <a:stretch/>
        </p:blipFill>
        <p:spPr bwMode="auto">
          <a:xfrm>
            <a:off x="5943599" y="-222946"/>
            <a:ext cx="6665498" cy="250785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Vector Banner Design Ribbon Photoshop Png Free Download, Vector Banner  Ribbon, Banner Vector, Banner Template Photoshop PNG Transparent Clipart  Image and PSD Fi… | Banner template photoshop, Banner design, Free banner  templates">
            <a:extLst>
              <a:ext uri="{FF2B5EF4-FFF2-40B4-BE49-F238E27FC236}">
                <a16:creationId xmlns:a16="http://schemas.microsoft.com/office/drawing/2014/main" id="{31F0D4C9-A7F2-4424-A196-84D4316F2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6" t="52710" r="15370" b="29934"/>
          <a:stretch/>
        </p:blipFill>
        <p:spPr bwMode="auto">
          <a:xfrm>
            <a:off x="329093" y="4095626"/>
            <a:ext cx="7016204" cy="270310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Vector Banner Design Ribbon Photoshop Png Free Download, Vector Banner  Ribbon, Banner Vector, Banner Template Photoshop PNG Transparent Clipart  Image and PSD Fi… | Banner template photoshop, Banner design, Free banner  templates">
            <a:extLst>
              <a:ext uri="{FF2B5EF4-FFF2-40B4-BE49-F238E27FC236}">
                <a16:creationId xmlns:a16="http://schemas.microsoft.com/office/drawing/2014/main" id="{A46F3918-FF4F-4C84-90F9-A16C1DC06D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6" t="28717" r="15370" b="54975"/>
          <a:stretch/>
        </p:blipFill>
        <p:spPr bwMode="auto">
          <a:xfrm>
            <a:off x="175272" y="1588222"/>
            <a:ext cx="6208454" cy="23282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Vector Banner Design Ribbon Photoshop Png Free Download, Vector Banner  Ribbon, Banner Vector, Banner Template Photoshop PNG Transparent Clipart  Image and PSD Fi… | Banner template photoshop, Banner design, Free banner  templates">
            <a:extLst>
              <a:ext uri="{FF2B5EF4-FFF2-40B4-BE49-F238E27FC236}">
                <a16:creationId xmlns:a16="http://schemas.microsoft.com/office/drawing/2014/main" id="{FE6CE361-CA9A-4CBF-9D86-C1FD70515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33" r="18861" b="8059"/>
          <a:stretch/>
        </p:blipFill>
        <p:spPr bwMode="auto">
          <a:xfrm>
            <a:off x="5554257" y="1963379"/>
            <a:ext cx="7016204" cy="270310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BB8DB90-AF33-4947-8077-9E48D352467E}"/>
              </a:ext>
            </a:extLst>
          </p:cNvPr>
          <p:cNvSpPr txBox="1"/>
          <p:nvPr/>
        </p:nvSpPr>
        <p:spPr>
          <a:xfrm>
            <a:off x="7219009" y="390806"/>
            <a:ext cx="4668192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Индивидуализации содержания и форм профориентационной работы с учетом его особых образовательных потребностей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59E818-0F6C-4F24-A61E-4C0325DFFC09}"/>
              </a:ext>
            </a:extLst>
          </p:cNvPr>
          <p:cNvSpPr txBox="1"/>
          <p:nvPr/>
        </p:nvSpPr>
        <p:spPr>
          <a:xfrm>
            <a:off x="1180792" y="2284908"/>
            <a:ext cx="4568136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600">
                <a:solidFill>
                  <a:schemeClr val="bg1"/>
                </a:solidFill>
              </a:defRPr>
            </a:lvl1pPr>
          </a:lstStyle>
          <a:p>
            <a:r>
              <a:rPr lang="ru-RU" sz="1800" dirty="0" smtClean="0">
                <a:solidFill>
                  <a:schemeClr val="tx1"/>
                </a:solidFill>
              </a:rPr>
              <a:t>Использования </a:t>
            </a:r>
            <a:r>
              <a:rPr lang="ru-RU" sz="1800" dirty="0">
                <a:solidFill>
                  <a:schemeClr val="tx1"/>
                </a:solidFill>
              </a:rPr>
              <a:t>эффективных форм взаимодействия с семьей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4AAE3E-0D77-4AE6-B064-4757534F319B}"/>
              </a:ext>
            </a:extLst>
          </p:cNvPr>
          <p:cNvSpPr txBox="1"/>
          <p:nvPr/>
        </p:nvSpPr>
        <p:spPr>
          <a:xfrm>
            <a:off x="6412532" y="2439571"/>
            <a:ext cx="5604196" cy="14773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600">
                <a:solidFill>
                  <a:schemeClr val="bg1"/>
                </a:solidFill>
              </a:defRPr>
            </a:lvl1pPr>
          </a:lstStyle>
          <a:p>
            <a:r>
              <a:rPr lang="ru-RU" sz="1800" dirty="0" smtClean="0">
                <a:solidFill>
                  <a:schemeClr val="tx1"/>
                </a:solidFill>
              </a:rPr>
              <a:t>Организации </a:t>
            </a:r>
            <a:r>
              <a:rPr lang="ru-RU" sz="1800" dirty="0">
                <a:solidFill>
                  <a:schemeClr val="tx1"/>
                </a:solidFill>
              </a:rPr>
              <a:t>длительного динамического наблюдения за формированием личностных качеств обучающегося, значимых для освоения будущей профессиональной деятельности вне зависимости от ее вида и уровня сложности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988B64-4981-46D5-9E5D-EDC1B9AAEA35}"/>
              </a:ext>
            </a:extLst>
          </p:cNvPr>
          <p:cNvSpPr txBox="1"/>
          <p:nvPr/>
        </p:nvSpPr>
        <p:spPr>
          <a:xfrm>
            <a:off x="1599661" y="4679498"/>
            <a:ext cx="5029800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600">
                <a:solidFill>
                  <a:schemeClr val="bg1"/>
                </a:solidFill>
              </a:defRPr>
            </a:lvl1pPr>
          </a:lstStyle>
          <a:p>
            <a:r>
              <a:rPr lang="ru-RU" sz="1800" dirty="0" smtClean="0">
                <a:solidFill>
                  <a:schemeClr val="tx1"/>
                </a:solidFill>
              </a:rPr>
              <a:t>Обеспечения </a:t>
            </a:r>
            <a:r>
              <a:rPr lang="ru-RU" sz="1800" dirty="0">
                <a:solidFill>
                  <a:schemeClr val="tx1"/>
                </a:solidFill>
              </a:rPr>
              <a:t>организационных условий и методической базы для профориентации и профконсультирования лиц с инвалидностью и ОВЗ, обучающихся в условиях инклюзии</a:t>
            </a:r>
          </a:p>
        </p:txBody>
      </p:sp>
    </p:spTree>
    <p:extLst>
      <p:ext uri="{BB962C8B-B14F-4D97-AF65-F5344CB8AC3E}">
        <p14:creationId xmlns:p14="http://schemas.microsoft.com/office/powerpoint/2010/main" val="404495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оны для деловой презентации (83 фото) - красивые картинки | Презентация,  Картинки, Фон">
            <a:extLst>
              <a:ext uri="{FF2B5EF4-FFF2-40B4-BE49-F238E27FC236}">
                <a16:creationId xmlns:a16="http://schemas.microsoft.com/office/drawing/2014/main" id="{B7E37D21-ACD2-4718-BEF3-296444191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15" y="-1"/>
            <a:ext cx="12991692" cy="687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ector Banner Design Ribbon Photoshop Png Free Download, Vector Banner  Ribbon, Banner Vector, Banner Template Photoshop PNG Transparent Clipart  Image and PSD Fi… | Banner template photoshop, Banner design, Free banner  templates">
            <a:extLst>
              <a:ext uri="{FF2B5EF4-FFF2-40B4-BE49-F238E27FC236}">
                <a16:creationId xmlns:a16="http://schemas.microsoft.com/office/drawing/2014/main" id="{CBCDC787-9A59-4CA4-899E-9694299504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0" t="5987" r="9836" b="76447"/>
          <a:stretch/>
        </p:blipFill>
        <p:spPr bwMode="auto">
          <a:xfrm>
            <a:off x="6034093" y="-177423"/>
            <a:ext cx="6320283" cy="250785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Vector Banner Design Ribbon Photoshop Png Free Download, Vector Banner  Ribbon, Banner Vector, Banner Template Photoshop PNG Transparent Clipart  Image and PSD Fi… | Banner template photoshop, Banner design, Free banner  templates">
            <a:extLst>
              <a:ext uri="{FF2B5EF4-FFF2-40B4-BE49-F238E27FC236}">
                <a16:creationId xmlns:a16="http://schemas.microsoft.com/office/drawing/2014/main" id="{31F0D4C9-A7F2-4424-A196-84D4316F2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6" t="52710" r="15370" b="29934"/>
          <a:stretch/>
        </p:blipFill>
        <p:spPr bwMode="auto">
          <a:xfrm>
            <a:off x="341125" y="4200429"/>
            <a:ext cx="7016204" cy="270310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Vector Banner Design Ribbon Photoshop Png Free Download, Vector Banner  Ribbon, Banner Vector, Banner Template Photoshop PNG Transparent Clipart  Image and PSD Fi… | Banner template photoshop, Banner design, Free banner  templates">
            <a:extLst>
              <a:ext uri="{FF2B5EF4-FFF2-40B4-BE49-F238E27FC236}">
                <a16:creationId xmlns:a16="http://schemas.microsoft.com/office/drawing/2014/main" id="{A46F3918-FF4F-4C84-90F9-A16C1DC06D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6" t="28717" r="15370" b="54975"/>
          <a:stretch/>
        </p:blipFill>
        <p:spPr bwMode="auto">
          <a:xfrm>
            <a:off x="6266395" y="2349653"/>
            <a:ext cx="6208454" cy="23282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Vector Banner Design Ribbon Photoshop Png Free Download, Vector Banner  Ribbon, Banner Vector, Banner Template Photoshop PNG Transparent Clipart  Image and PSD Fi… | Banner template photoshop, Banner design, Free banner  templates">
            <a:extLst>
              <a:ext uri="{FF2B5EF4-FFF2-40B4-BE49-F238E27FC236}">
                <a16:creationId xmlns:a16="http://schemas.microsoft.com/office/drawing/2014/main" id="{FE6CE361-CA9A-4CBF-9D86-C1FD70515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33" r="18861" b="8059"/>
          <a:stretch/>
        </p:blipFill>
        <p:spPr bwMode="auto">
          <a:xfrm>
            <a:off x="-116994" y="1615627"/>
            <a:ext cx="7016204" cy="294550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721AE9-8AF6-4467-983A-2FD1E683F0B8}"/>
              </a:ext>
            </a:extLst>
          </p:cNvPr>
          <p:cNvSpPr txBox="1"/>
          <p:nvPr/>
        </p:nvSpPr>
        <p:spPr>
          <a:xfrm>
            <a:off x="7386372" y="166440"/>
            <a:ext cx="4480842" cy="14773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Обеспечения </a:t>
            </a:r>
            <a:r>
              <a:rPr lang="ru-RU" dirty="0"/>
              <a:t>дополнительной подготовки и повышения квалификации специалистов, осуществляющих профориентацию и профконсультирование лиц с инвалидностью и ОВЗ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C0C37B-4721-422C-A09C-4296928C3EAA}"/>
              </a:ext>
            </a:extLst>
          </p:cNvPr>
          <p:cNvSpPr txBox="1"/>
          <p:nvPr/>
        </p:nvSpPr>
        <p:spPr>
          <a:xfrm>
            <a:off x="7445969" y="2915836"/>
            <a:ext cx="4523445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just"/>
          </a:lstStyle>
          <a:p>
            <a:r>
              <a:rPr lang="ru-RU" dirty="0" smtClean="0"/>
              <a:t>Обеспечения </a:t>
            </a:r>
            <a:r>
              <a:rPr lang="ru-RU" dirty="0"/>
              <a:t>преимущественного права на получение высшего образования инвалидам и лицам с ОВЗ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06675E-76E7-46D3-B48A-E76ACD197745}"/>
              </a:ext>
            </a:extLst>
          </p:cNvPr>
          <p:cNvSpPr txBox="1"/>
          <p:nvPr/>
        </p:nvSpPr>
        <p:spPr>
          <a:xfrm>
            <a:off x="1410599" y="2047535"/>
            <a:ext cx="4515008" cy="17543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just"/>
          </a:lstStyle>
          <a:p>
            <a:r>
              <a:rPr lang="ru-RU" dirty="0" smtClean="0"/>
              <a:t>Обязательного учета </a:t>
            </a:r>
            <a:r>
              <a:rPr lang="ru-RU" dirty="0"/>
              <a:t>в системе инклюзивного профессионального образования особых образовательных и социальных потребностей (типологических и индивидуальных) обучающихся с ОВЗ и инвалидностью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6B27EA-CFEB-4F30-A6B4-0534EACE1FB8}"/>
              </a:ext>
            </a:extLst>
          </p:cNvPr>
          <p:cNvSpPr txBox="1"/>
          <p:nvPr/>
        </p:nvSpPr>
        <p:spPr>
          <a:xfrm>
            <a:off x="1690375" y="4606655"/>
            <a:ext cx="4705383" cy="14773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just"/>
          </a:lstStyle>
          <a:p>
            <a:r>
              <a:rPr lang="ru-RU" dirty="0" smtClean="0"/>
              <a:t>Создания </a:t>
            </a:r>
            <a:r>
              <a:rPr lang="ru-RU" dirty="0"/>
              <a:t>центров в образовательной организации, оказывающих поддержку образовательного процесса студентов с инвалидностью и консультирование профессорско-преподавательского состава</a:t>
            </a:r>
          </a:p>
        </p:txBody>
      </p:sp>
    </p:spTree>
    <p:extLst>
      <p:ext uri="{BB962C8B-B14F-4D97-AF65-F5344CB8AC3E}">
        <p14:creationId xmlns:p14="http://schemas.microsoft.com/office/powerpoint/2010/main" val="13853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оны для деловой презентации (83 фото) - красивые картинки | Презентация,  Картинки, Фон">
            <a:extLst>
              <a:ext uri="{FF2B5EF4-FFF2-40B4-BE49-F238E27FC236}">
                <a16:creationId xmlns:a16="http://schemas.microsoft.com/office/drawing/2014/main" id="{B7E37D21-ACD2-4718-BEF3-296444191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15" y="-1"/>
            <a:ext cx="12217815" cy="687252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lue Attractive Banner 3d Psd Png Template Psd File - Faixa Png Vetores  Clipart - Large Size Png Image - PikPng">
            <a:extLst>
              <a:ext uri="{FF2B5EF4-FFF2-40B4-BE49-F238E27FC236}">
                <a16:creationId xmlns:a16="http://schemas.microsoft.com/office/drawing/2014/main" id="{8A268B30-6CD5-4268-B4A5-9923B5808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05" b="27078"/>
          <a:stretch/>
        </p:blipFill>
        <p:spPr bwMode="auto">
          <a:xfrm>
            <a:off x="294534" y="707137"/>
            <a:ext cx="5540782" cy="189086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D94BEFD-D950-405B-8A92-F08EB88B5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097" y="1170503"/>
            <a:ext cx="4636043" cy="1209234"/>
          </a:xfr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МАОУ СОШ № 73</a:t>
            </a:r>
          </a:p>
        </p:txBody>
      </p:sp>
      <p:pic>
        <p:nvPicPr>
          <p:cNvPr id="13314" name="Picture 2" descr="Deal PNG Pic | PNG All">
            <a:extLst>
              <a:ext uri="{FF2B5EF4-FFF2-40B4-BE49-F238E27FC236}">
                <a16:creationId xmlns:a16="http://schemas.microsoft.com/office/drawing/2014/main" id="{2158813A-38EE-4C46-8562-50F71623A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36" y="1092536"/>
            <a:ext cx="689685" cy="68968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22D337-CBA8-48A5-8631-707D4F41DC8F}"/>
              </a:ext>
            </a:extLst>
          </p:cNvPr>
          <p:cNvSpPr txBox="1"/>
          <p:nvPr/>
        </p:nvSpPr>
        <p:spPr>
          <a:xfrm>
            <a:off x="733237" y="5525427"/>
            <a:ext cx="4956800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rgbClr val="002060"/>
                </a:solidFill>
              </a:defRPr>
            </a:lvl1pPr>
          </a:lstStyle>
          <a:p>
            <a:r>
              <a:rPr lang="ru-RU" sz="1800" dirty="0"/>
              <a:t>Резникова Елена Васильевна</a:t>
            </a:r>
          </a:p>
          <a:p>
            <a:r>
              <a:rPr lang="ru-RU" sz="1800" dirty="0"/>
              <a:t>к.п.н., доцент кафедры СППиП</a:t>
            </a:r>
          </a:p>
          <a:p>
            <a:endParaRPr lang="ru-RU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DB608CD-537E-487C-AFA5-11DD30B3B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8146"/>
          <a:stretch/>
        </p:blipFill>
        <p:spPr bwMode="auto">
          <a:xfrm>
            <a:off x="2214927" y="2671012"/>
            <a:ext cx="1993419" cy="270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Picture 2" descr="Blue Attractive Banner 3d Psd Png Template Psd File - Faixa Png Vetores  Clipart - Large Size Png Image - PikPng">
            <a:extLst>
              <a:ext uri="{FF2B5EF4-FFF2-40B4-BE49-F238E27FC236}">
                <a16:creationId xmlns:a16="http://schemas.microsoft.com/office/drawing/2014/main" id="{2817F663-BD2E-41C2-AA93-20983DC3A9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05" b="27078"/>
          <a:stretch/>
        </p:blipFill>
        <p:spPr bwMode="auto">
          <a:xfrm>
            <a:off x="6274018" y="707137"/>
            <a:ext cx="5540782" cy="189086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7FA1BDA-CB28-4EE0-8421-EEEF6301D567}"/>
              </a:ext>
            </a:extLst>
          </p:cNvPr>
          <p:cNvSpPr txBox="1">
            <a:spLocks/>
          </p:cNvSpPr>
          <p:nvPr/>
        </p:nvSpPr>
        <p:spPr>
          <a:xfrm>
            <a:off x="7290581" y="1170503"/>
            <a:ext cx="4636043" cy="120923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МАОУ СОШ № 127</a:t>
            </a:r>
          </a:p>
        </p:txBody>
      </p:sp>
      <p:pic>
        <p:nvPicPr>
          <p:cNvPr id="13" name="Picture 2" descr="Deal PNG Pic | PNG All">
            <a:extLst>
              <a:ext uri="{FF2B5EF4-FFF2-40B4-BE49-F238E27FC236}">
                <a16:creationId xmlns:a16="http://schemas.microsoft.com/office/drawing/2014/main" id="{E22C729F-642E-4F24-9F9B-2A5F8C01E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720" y="1092536"/>
            <a:ext cx="689685" cy="68968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6D82E803-2801-4C44-8AC1-02CFE5733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t="12472"/>
          <a:stretch/>
        </p:blipFill>
        <p:spPr bwMode="auto">
          <a:xfrm>
            <a:off x="8106046" y="2671012"/>
            <a:ext cx="2062891" cy="270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86E5317-9305-4872-B0FE-CD31AF7AB71B}"/>
              </a:ext>
            </a:extLst>
          </p:cNvPr>
          <p:cNvSpPr txBox="1"/>
          <p:nvPr/>
        </p:nvSpPr>
        <p:spPr>
          <a:xfrm>
            <a:off x="7402405" y="5452422"/>
            <a:ext cx="3470175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Лысова Анна Анатольевна</a:t>
            </a:r>
          </a:p>
          <a:p>
            <a:r>
              <a:rPr lang="ru-RU" sz="1800" dirty="0"/>
              <a:t>к.п.н., доцент кафедры СППиП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96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оны для деловой презентации (83 фото) - красивые картинки | Презентация,  Картинки, Фон">
            <a:extLst>
              <a:ext uri="{FF2B5EF4-FFF2-40B4-BE49-F238E27FC236}">
                <a16:creationId xmlns:a16="http://schemas.microsoft.com/office/drawing/2014/main" id="{B7E37D21-ACD2-4718-BEF3-296444191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77900-A3D6-41DF-A161-11D41856B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963" y="4751753"/>
            <a:ext cx="8351386" cy="13255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3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Раздел 5. Развитие профессионального образования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7A4FDB-5C91-425D-89CC-FDEC38E9FA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r="7587"/>
          <a:stretch/>
        </p:blipFill>
        <p:spPr>
          <a:xfrm>
            <a:off x="7813156" y="581440"/>
            <a:ext cx="1424308" cy="1660131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8300C7-8FCE-4744-BBB9-5FFCA98730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3" t="5257" r="26784" b="42051"/>
          <a:stretch/>
        </p:blipFill>
        <p:spPr>
          <a:xfrm>
            <a:off x="8659294" y="2678807"/>
            <a:ext cx="1292714" cy="1660131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7DFAA87-3836-4F16-80E1-F3EEE47205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737" y="2678807"/>
            <a:ext cx="1328104" cy="1660131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8DBCAB-A9A0-41DB-8496-4A1F6C39470C}"/>
              </a:ext>
            </a:extLst>
          </p:cNvPr>
          <p:cNvSpPr txBox="1"/>
          <p:nvPr/>
        </p:nvSpPr>
        <p:spPr>
          <a:xfrm>
            <a:off x="5877514" y="2261553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Н.Н. Малофеев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7E3CE1-08CC-4375-B28D-0AA90D9FC6E7}"/>
              </a:ext>
            </a:extLst>
          </p:cNvPr>
          <p:cNvSpPr txBox="1"/>
          <p:nvPr/>
        </p:nvSpPr>
        <p:spPr>
          <a:xfrm>
            <a:off x="7634909" y="2261553"/>
            <a:ext cx="1629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О.С. Никольская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33F72B-E29B-4E93-BE68-1794E5B6062A}"/>
              </a:ext>
            </a:extLst>
          </p:cNvPr>
          <p:cNvSpPr txBox="1"/>
          <p:nvPr/>
        </p:nvSpPr>
        <p:spPr>
          <a:xfrm>
            <a:off x="9513281" y="2261553"/>
            <a:ext cx="1600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О.И. Кукушкина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588950-FEE9-40A9-BE75-8206D179297C}"/>
              </a:ext>
            </a:extLst>
          </p:cNvPr>
          <p:cNvSpPr txBox="1"/>
          <p:nvPr/>
        </p:nvSpPr>
        <p:spPr>
          <a:xfrm>
            <a:off x="6728620" y="4358919"/>
            <a:ext cx="1664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О.А. Карабанова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DDFE50F-73BD-47BC-9562-A9BBAC1A7A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6" r="4758"/>
          <a:stretch/>
        </p:blipFill>
        <p:spPr>
          <a:xfrm>
            <a:off x="9748448" y="581440"/>
            <a:ext cx="1300455" cy="1660131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ADF666D-1096-4EEA-89A6-5E1C5887053F}"/>
              </a:ext>
            </a:extLst>
          </p:cNvPr>
          <p:cNvSpPr txBox="1"/>
          <p:nvPr/>
        </p:nvSpPr>
        <p:spPr>
          <a:xfrm>
            <a:off x="8565206" y="4358919"/>
            <a:ext cx="11826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В.З. Кантор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9C438C-3A83-4D8E-BA3B-1E0882478F1D}"/>
              </a:ext>
            </a:extLst>
          </p:cNvPr>
          <p:cNvSpPr txBox="1"/>
          <p:nvPr/>
        </p:nvSpPr>
        <p:spPr>
          <a:xfrm>
            <a:off x="9986284" y="4358919"/>
            <a:ext cx="1904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И.А. Коробейников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12CB6F9-FC8C-4545-B8BC-870A8A8B81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48" y="577998"/>
            <a:ext cx="4057154" cy="573315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22A3CD9-99D3-4E3A-898A-612920DA49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5" r="23938"/>
          <a:stretch/>
        </p:blipFill>
        <p:spPr>
          <a:xfrm>
            <a:off x="5928529" y="577998"/>
            <a:ext cx="1440380" cy="1660131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BD054F-E0E6-432D-A6DC-3D215E47467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3" r="18870" b="18269"/>
          <a:stretch/>
        </p:blipFill>
        <p:spPr>
          <a:xfrm>
            <a:off x="5325701" y="2675364"/>
            <a:ext cx="1311638" cy="1663160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B44284-E39A-426C-9020-2448881D75E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5"/>
          <a:stretch/>
        </p:blipFill>
        <p:spPr>
          <a:xfrm>
            <a:off x="6985847" y="2678807"/>
            <a:ext cx="1352292" cy="1660131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9F13BE6-B524-460B-82C5-641CABE6F2BB}"/>
              </a:ext>
            </a:extLst>
          </p:cNvPr>
          <p:cNvSpPr txBox="1"/>
          <p:nvPr/>
        </p:nvSpPr>
        <p:spPr>
          <a:xfrm>
            <a:off x="5155565" y="4358919"/>
            <a:ext cx="14868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Е.Л. Гончарова</a:t>
            </a:r>
          </a:p>
        </p:txBody>
      </p:sp>
    </p:spTree>
    <p:extLst>
      <p:ext uri="{BB962C8B-B14F-4D97-AF65-F5344CB8AC3E}">
        <p14:creationId xmlns:p14="http://schemas.microsoft.com/office/powerpoint/2010/main" val="87538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оны для деловой презентации (83 фото) - красивые картинки | Презентация,  Картинки, Фон">
            <a:extLst>
              <a:ext uri="{FF2B5EF4-FFF2-40B4-BE49-F238E27FC236}">
                <a16:creationId xmlns:a16="http://schemas.microsoft.com/office/drawing/2014/main" id="{B7E37D21-ACD2-4718-BEF3-296444191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15" y="-1"/>
            <a:ext cx="12217815" cy="687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77900-A3D6-41DF-A161-11D41856B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675" y="499753"/>
            <a:ext cx="7594733" cy="13255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3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Развитие профессионального образования</a:t>
            </a:r>
          </a:p>
        </p:txBody>
      </p:sp>
      <p:pic>
        <p:nvPicPr>
          <p:cNvPr id="25" name="Picture 2" descr="Blue Attractive Banner 3d Psd Png Template Psd File - Faixa Png Vetores  Clipart - Large Size Png Image - PikPng">
            <a:extLst>
              <a:ext uri="{FF2B5EF4-FFF2-40B4-BE49-F238E27FC236}">
                <a16:creationId xmlns:a16="http://schemas.microsoft.com/office/drawing/2014/main" id="{02FD6563-8C4A-4891-AD64-5577F4AE91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81" b="24499"/>
          <a:stretch/>
        </p:blipFill>
        <p:spPr bwMode="auto">
          <a:xfrm>
            <a:off x="755601" y="1481632"/>
            <a:ext cx="9993222" cy="390925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A847B1A-5AA0-4C85-8AA3-EC722C4E38F8}"/>
              </a:ext>
            </a:extLst>
          </p:cNvPr>
          <p:cNvSpPr txBox="1"/>
          <p:nvPr/>
        </p:nvSpPr>
        <p:spPr>
          <a:xfrm>
            <a:off x="2843887" y="2644170"/>
            <a:ext cx="7621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Задача формирования академической и </a:t>
            </a:r>
          </a:p>
          <a:p>
            <a:pPr algn="ctr"/>
            <a:r>
              <a:rPr lang="ru-RU" sz="2400" dirty="0"/>
              <a:t>жизненной компетенции ребенка с ОВЗ</a:t>
            </a:r>
          </a:p>
          <a:p>
            <a:pPr algn="ctr"/>
            <a:r>
              <a:rPr lang="ru-RU" sz="2400" dirty="0"/>
              <a:t> Развитие жизненной компетенции является неотъемлемой частью образования ребенка с ОВЗ</a:t>
            </a:r>
          </a:p>
        </p:txBody>
      </p:sp>
      <p:pic>
        <p:nvPicPr>
          <p:cNvPr id="27" name="Picture 8" descr="Если вам нужна помощь | Благотворительная организация “Помогаем”">
            <a:extLst>
              <a:ext uri="{FF2B5EF4-FFF2-40B4-BE49-F238E27FC236}">
                <a16:creationId xmlns:a16="http://schemas.microsoft.com/office/drawing/2014/main" id="{AC376962-5D73-4EDA-A28E-C57D2EE618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16"/>
          <a:stretch/>
        </p:blipFill>
        <p:spPr bwMode="auto">
          <a:xfrm>
            <a:off x="1297186" y="1606693"/>
            <a:ext cx="1996600" cy="240491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оны для деловой презентации (83 фото) - красивые картинки | Презентация,  Картинки, Фон">
            <a:extLst>
              <a:ext uri="{FF2B5EF4-FFF2-40B4-BE49-F238E27FC236}">
                <a16:creationId xmlns:a16="http://schemas.microsoft.com/office/drawing/2014/main" id="{B7E37D21-ACD2-4718-BEF3-296444191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15" y="-1"/>
            <a:ext cx="12217815" cy="687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lue Attractive Banner 3d Psd Png Template Psd File - Faixa Png Vetores  Clipart - Large Size Png Image - PikPng">
            <a:extLst>
              <a:ext uri="{FF2B5EF4-FFF2-40B4-BE49-F238E27FC236}">
                <a16:creationId xmlns:a16="http://schemas.microsoft.com/office/drawing/2014/main" id="{DE2560E0-7955-4A95-92F2-AA2AAAE7B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72"/>
          <a:stretch/>
        </p:blipFill>
        <p:spPr bwMode="auto">
          <a:xfrm>
            <a:off x="513571" y="970181"/>
            <a:ext cx="8001000" cy="242848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Blue Attractive Banner 3d Psd Png Template Psd File - Faixa Png Vetores  Clipart - Large Size Png Image - PikPng">
            <a:extLst>
              <a:ext uri="{FF2B5EF4-FFF2-40B4-BE49-F238E27FC236}">
                <a16:creationId xmlns:a16="http://schemas.microsoft.com/office/drawing/2014/main" id="{953C5C81-5B58-434D-A77E-49CBDB0016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22"/>
          <a:stretch/>
        </p:blipFill>
        <p:spPr bwMode="auto">
          <a:xfrm>
            <a:off x="3529263" y="3267827"/>
            <a:ext cx="8662737" cy="310414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E79C59B-6689-4340-892A-17E9F585CF27}"/>
              </a:ext>
            </a:extLst>
          </p:cNvPr>
          <p:cNvSpPr txBox="1"/>
          <p:nvPr/>
        </p:nvSpPr>
        <p:spPr>
          <a:xfrm>
            <a:off x="5650833" y="4223599"/>
            <a:ext cx="6016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Главная ценность обучения - это введение ребенка в пространство культуры и </a:t>
            </a:r>
            <a:r>
              <a:rPr lang="ru-RU" sz="2000" dirty="0" smtClean="0"/>
              <a:t>социума </a:t>
            </a:r>
            <a:r>
              <a:rPr lang="ru-RU" sz="2000" dirty="0"/>
              <a:t>с </a:t>
            </a:r>
            <a:r>
              <a:rPr lang="ru-RU" sz="2000"/>
              <a:t>максимальным </a:t>
            </a:r>
            <a:r>
              <a:rPr lang="ru-RU" sz="2000" smtClean="0"/>
              <a:t>использованием </a:t>
            </a:r>
            <a:r>
              <a:rPr lang="ru-RU" sz="2000" dirty="0"/>
              <a:t>потенциала развития детей с ОВЗ для подготовки к активной жизни в обществе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0F5E06-4E9F-445C-938A-9BEDD5E962F2}"/>
              </a:ext>
            </a:extLst>
          </p:cNvPr>
          <p:cNvSpPr txBox="1"/>
          <p:nvPr/>
        </p:nvSpPr>
        <p:spPr>
          <a:xfrm>
            <a:off x="2184967" y="1611173"/>
            <a:ext cx="601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Отражены взгляды отечественной научной школы культурно-исторической дефектологии на задачи и перспективы развития образования детей с ОВЗ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98D7BA9-8DFC-48A5-AF05-2B801893D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486" y="1207824"/>
            <a:ext cx="3079651" cy="15363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4106" name="Picture 10" descr="Download HD Флаг России В Сердце Transparent PNG Image - NicePNG.com">
            <a:extLst>
              <a:ext uri="{FF2B5EF4-FFF2-40B4-BE49-F238E27FC236}">
                <a16:creationId xmlns:a16="http://schemas.microsoft.com/office/drawing/2014/main" id="{1CEE1667-C0B2-42A6-BF36-5B12D4D10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" y="4152407"/>
            <a:ext cx="2228720" cy="221956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06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оны для деловой презентации (83 фото) - красивые картинки | Презентация,  Картинки, Фон">
            <a:extLst>
              <a:ext uri="{FF2B5EF4-FFF2-40B4-BE49-F238E27FC236}">
                <a16:creationId xmlns:a16="http://schemas.microsoft.com/office/drawing/2014/main" id="{B7E37D21-ACD2-4718-BEF3-296444191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15" y="-1"/>
            <a:ext cx="12217815" cy="687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Blue Attractive Banner 3d Psd Png Template Psd File - Faixa Png Vetores  Clipart - Large Size Png Image - PikPng">
            <a:extLst>
              <a:ext uri="{FF2B5EF4-FFF2-40B4-BE49-F238E27FC236}">
                <a16:creationId xmlns:a16="http://schemas.microsoft.com/office/drawing/2014/main" id="{9559825C-272F-40BF-9F70-FE0D1E3F0F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05" b="27078"/>
          <a:stretch/>
        </p:blipFill>
        <p:spPr bwMode="auto">
          <a:xfrm>
            <a:off x="3940688" y="98884"/>
            <a:ext cx="7829013" cy="179593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F82DFCE-BB3F-4FD7-B025-89C5D37C9EBF}"/>
              </a:ext>
            </a:extLst>
          </p:cNvPr>
          <p:cNvSpPr txBox="1"/>
          <p:nvPr/>
        </p:nvSpPr>
        <p:spPr>
          <a:xfrm>
            <a:off x="5688063" y="672765"/>
            <a:ext cx="5769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Концепция определяет пути достижения качественно более высоких результатов в:</a:t>
            </a:r>
          </a:p>
        </p:txBody>
      </p:sp>
      <p:pic>
        <p:nvPicPr>
          <p:cNvPr id="5124" name="Picture 4" descr="medir-resultados - Mentinno - Formacion Gerencial Blog">
            <a:extLst>
              <a:ext uri="{FF2B5EF4-FFF2-40B4-BE49-F238E27FC236}">
                <a16:creationId xmlns:a16="http://schemas.microsoft.com/office/drawing/2014/main" id="{2D4B256C-E611-4A57-AE26-99C76CBF2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34" y="142548"/>
            <a:ext cx="2206144" cy="285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✓ Набор стикеров #1 скачать клипарт бесплатно - Clipart-DB">
            <a:extLst>
              <a:ext uri="{FF2B5EF4-FFF2-40B4-BE49-F238E27FC236}">
                <a16:creationId xmlns:a16="http://schemas.microsoft.com/office/drawing/2014/main" id="{370241EB-0DA1-43C8-BA1C-BDAF21B8B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38" y="2260925"/>
            <a:ext cx="6020144" cy="429436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603959E-3204-477B-894D-9D594D812206}"/>
              </a:ext>
            </a:extLst>
          </p:cNvPr>
          <p:cNvSpPr txBox="1"/>
          <p:nvPr/>
        </p:nvSpPr>
        <p:spPr>
          <a:xfrm>
            <a:off x="307859" y="3937370"/>
            <a:ext cx="2239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развитии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CB863D-B5F5-43A0-8659-8BE31F64CEB9}"/>
              </a:ext>
            </a:extLst>
          </p:cNvPr>
          <p:cNvSpPr txBox="1"/>
          <p:nvPr/>
        </p:nvSpPr>
        <p:spPr>
          <a:xfrm>
            <a:off x="2644383" y="3038525"/>
            <a:ext cx="1951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/>
            </a:lvl1pPr>
          </a:lstStyle>
          <a:p>
            <a:r>
              <a:rPr lang="ru-RU" dirty="0"/>
              <a:t>воспитании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5121AB-9A7D-48E4-B41C-7F5033D13913}"/>
              </a:ext>
            </a:extLst>
          </p:cNvPr>
          <p:cNvSpPr txBox="1"/>
          <p:nvPr/>
        </p:nvSpPr>
        <p:spPr>
          <a:xfrm rot="20561398">
            <a:off x="4429042" y="3586584"/>
            <a:ext cx="1951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/>
            </a:lvl1pPr>
          </a:lstStyle>
          <a:p>
            <a:r>
              <a:rPr lang="ru-RU" dirty="0"/>
              <a:t>образовании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43ACFD-E69F-441E-836A-4268C1CB9BCA}"/>
              </a:ext>
            </a:extLst>
          </p:cNvPr>
          <p:cNvSpPr txBox="1"/>
          <p:nvPr/>
        </p:nvSpPr>
        <p:spPr>
          <a:xfrm rot="20684233">
            <a:off x="2662563" y="5172064"/>
            <a:ext cx="2414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/>
            </a:lvl1pPr>
          </a:lstStyle>
          <a:p>
            <a:r>
              <a:rPr lang="ru-RU" dirty="0"/>
              <a:t>социализации </a:t>
            </a:r>
          </a:p>
        </p:txBody>
      </p:sp>
      <p:pic>
        <p:nvPicPr>
          <p:cNvPr id="25" name="Picture 2" descr="✓ Набор стикеров #1 скачать клипарт бесплатно - Clipart-DB">
            <a:extLst>
              <a:ext uri="{FF2B5EF4-FFF2-40B4-BE49-F238E27FC236}">
                <a16:creationId xmlns:a16="http://schemas.microsoft.com/office/drawing/2014/main" id="{766F20F2-023E-4605-B67E-DE1366DD0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4" r="32359" b="54936"/>
          <a:stretch/>
        </p:blipFill>
        <p:spPr bwMode="auto">
          <a:xfrm>
            <a:off x="6342390" y="4224966"/>
            <a:ext cx="4316645" cy="148265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30B2A0C-2468-48A8-8922-92B73A5BDF91}"/>
              </a:ext>
            </a:extLst>
          </p:cNvPr>
          <p:cNvSpPr txBox="1"/>
          <p:nvPr/>
        </p:nvSpPr>
        <p:spPr>
          <a:xfrm>
            <a:off x="6821419" y="4579920"/>
            <a:ext cx="3996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/>
            </a:lvl1pPr>
          </a:lstStyle>
          <a:p>
            <a:r>
              <a:rPr lang="ru-RU" smtClean="0"/>
              <a:t>развитии </a:t>
            </a:r>
            <a:r>
              <a:rPr lang="ru-RU" dirty="0"/>
              <a:t>социального статуса ребенка </a:t>
            </a:r>
          </a:p>
        </p:txBody>
      </p:sp>
      <p:pic>
        <p:nvPicPr>
          <p:cNvPr id="27" name="Picture 2" descr="✓ Набор стикеров #1 скачать клипарт бесплатно - Clipart-DB">
            <a:extLst>
              <a:ext uri="{FF2B5EF4-FFF2-40B4-BE49-F238E27FC236}">
                <a16:creationId xmlns:a16="http://schemas.microsoft.com/office/drawing/2014/main" id="{C860A337-73F2-49D7-A0A2-B999DCA32A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0" r="66000" b="31404"/>
          <a:stretch/>
        </p:blipFill>
        <p:spPr bwMode="auto">
          <a:xfrm>
            <a:off x="7261879" y="2179449"/>
            <a:ext cx="3807013" cy="171815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C1036E9-CFF6-4E41-8A49-548AF8373751}"/>
              </a:ext>
            </a:extLst>
          </p:cNvPr>
          <p:cNvSpPr txBox="1"/>
          <p:nvPr/>
        </p:nvSpPr>
        <p:spPr>
          <a:xfrm>
            <a:off x="7645562" y="2793269"/>
            <a:ext cx="2998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/>
            </a:lvl1pPr>
          </a:lstStyle>
          <a:p>
            <a:r>
              <a:rPr lang="ru-RU" dirty="0"/>
              <a:t>профессионализации  </a:t>
            </a:r>
          </a:p>
        </p:txBody>
      </p:sp>
    </p:spTree>
    <p:extLst>
      <p:ext uri="{BB962C8B-B14F-4D97-AF65-F5344CB8AC3E}">
        <p14:creationId xmlns:p14="http://schemas.microsoft.com/office/powerpoint/2010/main" val="384868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оны для деловой презентации (83 фото) - красивые картинки | Презентация,  Картинки, Фон">
            <a:extLst>
              <a:ext uri="{FF2B5EF4-FFF2-40B4-BE49-F238E27FC236}">
                <a16:creationId xmlns:a16="http://schemas.microsoft.com/office/drawing/2014/main" id="{B7E37D21-ACD2-4718-BEF3-296444191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15" y="-1"/>
            <a:ext cx="12217815" cy="687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550D54-9755-403F-8492-670A4EC60019}"/>
              </a:ext>
            </a:extLst>
          </p:cNvPr>
          <p:cNvSpPr txBox="1"/>
          <p:nvPr/>
        </p:nvSpPr>
        <p:spPr>
          <a:xfrm>
            <a:off x="3112027" y="-78663"/>
            <a:ext cx="8971957" cy="175647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b">
            <a:normAutofit fontScale="975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Условия успешной профессиональной самореализации лиц с инвалидностью и ОВЗ</a:t>
            </a:r>
          </a:p>
        </p:txBody>
      </p:sp>
      <p:pic>
        <p:nvPicPr>
          <p:cNvPr id="6148" name="Picture 4" descr="professional_talim_namangan - Kanal statistikasi Professional ta&amp;#39;lim -  Namangan. Telegram Analytics">
            <a:extLst>
              <a:ext uri="{FF2B5EF4-FFF2-40B4-BE49-F238E27FC236}">
                <a16:creationId xmlns:a16="http://schemas.microsoft.com/office/drawing/2014/main" id="{74585700-9C82-40CC-B89B-398388AD9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05" y="2038823"/>
            <a:ext cx="3174582" cy="3174582"/>
          </a:xfrm>
          <a:prstGeom prst="rect">
            <a:avLst/>
          </a:prstGeom>
          <a:noFill/>
          <a:ln>
            <a:solidFill>
              <a:srgbClr val="F6E0D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lue Attractive Banner 3d Psd Png Template Psd File - Faixa Png Vetores  Clipart - Large Size Png Image - PikPng">
            <a:extLst>
              <a:ext uri="{FF2B5EF4-FFF2-40B4-BE49-F238E27FC236}">
                <a16:creationId xmlns:a16="http://schemas.microsoft.com/office/drawing/2014/main" id="{C06C68D6-B2D8-4089-8FA3-5359CFBD23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72"/>
          <a:stretch/>
        </p:blipFill>
        <p:spPr bwMode="auto">
          <a:xfrm>
            <a:off x="4271537" y="1998621"/>
            <a:ext cx="7042261" cy="159392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lue Attractive Banner 3d Psd Png Template Psd File - Faixa Png Vetores  Clipart - Large Size Png Image - PikPng">
            <a:extLst>
              <a:ext uri="{FF2B5EF4-FFF2-40B4-BE49-F238E27FC236}">
                <a16:creationId xmlns:a16="http://schemas.microsoft.com/office/drawing/2014/main" id="{90EB1818-E24C-49C1-9F79-64DFB6A719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22"/>
          <a:stretch/>
        </p:blipFill>
        <p:spPr bwMode="auto">
          <a:xfrm>
            <a:off x="4124903" y="3843461"/>
            <a:ext cx="7389318" cy="213623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9655AB-AABD-48FE-A48E-22E8C9949ED4}"/>
              </a:ext>
            </a:extLst>
          </p:cNvPr>
          <p:cNvSpPr txBox="1"/>
          <p:nvPr/>
        </p:nvSpPr>
        <p:spPr>
          <a:xfrm>
            <a:off x="5634836" y="2298902"/>
            <a:ext cx="5577612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/>
            </a:lvl1pPr>
          </a:lstStyle>
          <a:p>
            <a:r>
              <a:rPr lang="ru-RU" dirty="0"/>
              <a:t>Качество воспитания и обучения на разных ступенях общего образования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E78FFC-A0DA-4850-8D2A-87D569002513}"/>
              </a:ext>
            </a:extLst>
          </p:cNvPr>
          <p:cNvSpPr txBox="1"/>
          <p:nvPr/>
        </p:nvSpPr>
        <p:spPr>
          <a:xfrm>
            <a:off x="5542348" y="4311413"/>
            <a:ext cx="5564657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Содержание и качество реализации предпрофессиональных и основных этапов профессионального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68878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оны для деловой презентации (83 фото) - красивые картинки | Презентация,  Картинки, Фон">
            <a:extLst>
              <a:ext uri="{FF2B5EF4-FFF2-40B4-BE49-F238E27FC236}">
                <a16:creationId xmlns:a16="http://schemas.microsoft.com/office/drawing/2014/main" id="{B7E37D21-ACD2-4718-BEF3-296444191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15" y="-1"/>
            <a:ext cx="12217815" cy="687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550D54-9755-403F-8492-670A4EC60019}"/>
              </a:ext>
            </a:extLst>
          </p:cNvPr>
          <p:cNvSpPr txBox="1"/>
          <p:nvPr/>
        </p:nvSpPr>
        <p:spPr>
          <a:xfrm>
            <a:off x="2113591" y="354356"/>
            <a:ext cx="9543639" cy="138363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b">
            <a:normAutofit fontScale="97500"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Вертикаль преемственности различных этапов профессионально-образовательной карьеры</a:t>
            </a:r>
          </a:p>
        </p:txBody>
      </p:sp>
      <p:pic>
        <p:nvPicPr>
          <p:cNvPr id="7174" name="Picture 6" descr="Лабиринт: Вверх по карьерной лестнице">
            <a:extLst>
              <a:ext uri="{FF2B5EF4-FFF2-40B4-BE49-F238E27FC236}">
                <a16:creationId xmlns:a16="http://schemas.microsoft.com/office/drawing/2014/main" id="{F2AA3B92-2AA5-4BE1-A6EB-132667B60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9" b="4476"/>
          <a:stretch/>
        </p:blipFill>
        <p:spPr bwMode="auto">
          <a:xfrm>
            <a:off x="7267074" y="1721149"/>
            <a:ext cx="4102768" cy="430489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55E607-1E5C-4CC9-B145-51E4E99A60EF}"/>
              </a:ext>
            </a:extLst>
          </p:cNvPr>
          <p:cNvSpPr txBox="1"/>
          <p:nvPr/>
        </p:nvSpPr>
        <p:spPr>
          <a:xfrm>
            <a:off x="238691" y="5258275"/>
            <a:ext cx="6650354" cy="830997"/>
          </a:xfrm>
          <a:prstGeom prst="rect">
            <a:avLst/>
          </a:prstGeom>
          <a:solidFill>
            <a:srgbClr val="90BC6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Учреждения дошкольного и общего образования (профориентационная работа в них 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96440D-DE9E-4096-A13D-BB6FE46D4B28}"/>
              </a:ext>
            </a:extLst>
          </p:cNvPr>
          <p:cNvSpPr txBox="1"/>
          <p:nvPr/>
        </p:nvSpPr>
        <p:spPr>
          <a:xfrm>
            <a:off x="238691" y="4266696"/>
            <a:ext cx="6650354" cy="830997"/>
          </a:xfrm>
          <a:prstGeom prst="rect">
            <a:avLst/>
          </a:prstGeom>
          <a:solidFill>
            <a:srgbClr val="33495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Успешное обучение в организациях среднего профессионального и высшего образования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68033-28EE-4F3C-9F49-F3F1EA69BDEC}"/>
              </a:ext>
            </a:extLst>
          </p:cNvPr>
          <p:cNvSpPr txBox="1"/>
          <p:nvPr/>
        </p:nvSpPr>
        <p:spPr>
          <a:xfrm>
            <a:off x="238691" y="3603157"/>
            <a:ext cx="6646720" cy="461665"/>
          </a:xfrm>
          <a:prstGeom prst="rect">
            <a:avLst/>
          </a:prstGeom>
          <a:solidFill>
            <a:srgbClr val="3D95D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Выход на открытый рынок труда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6D47D4-06A8-4DED-A3D3-887C0A5E90F3}"/>
              </a:ext>
            </a:extLst>
          </p:cNvPr>
          <p:cNvSpPr txBox="1"/>
          <p:nvPr/>
        </p:nvSpPr>
        <p:spPr>
          <a:xfrm>
            <a:off x="238691" y="1906747"/>
            <a:ext cx="6646720" cy="830997"/>
          </a:xfrm>
          <a:prstGeom prst="rect">
            <a:avLst/>
          </a:prstGeom>
          <a:solidFill>
            <a:srgbClr val="E84B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(Постдипломная) поддержка инвалида на месте работы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225A86-0AD9-47BA-83C1-A65C472165D6}"/>
              </a:ext>
            </a:extLst>
          </p:cNvPr>
          <p:cNvSpPr txBox="1"/>
          <p:nvPr/>
        </p:nvSpPr>
        <p:spPr>
          <a:xfrm>
            <a:off x="238691" y="2939618"/>
            <a:ext cx="6646720" cy="461665"/>
          </a:xfrm>
          <a:prstGeom prst="rect">
            <a:avLst/>
          </a:prstGeom>
          <a:solidFill>
            <a:srgbClr val="F49B0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Сопровождение трудоустройства </a:t>
            </a:r>
          </a:p>
        </p:txBody>
      </p:sp>
    </p:spTree>
    <p:extLst>
      <p:ext uri="{BB962C8B-B14F-4D97-AF65-F5344CB8AC3E}">
        <p14:creationId xmlns:p14="http://schemas.microsoft.com/office/powerpoint/2010/main" val="418095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оны для деловой презентации (83 фото) - красивые картинки | Презентация,  Картинки, Фон">
            <a:extLst>
              <a:ext uri="{FF2B5EF4-FFF2-40B4-BE49-F238E27FC236}">
                <a16:creationId xmlns:a16="http://schemas.microsoft.com/office/drawing/2014/main" id="{B7E37D21-ACD2-4718-BEF3-296444191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15" y="-1"/>
            <a:ext cx="12217815" cy="687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80755E3-886A-4D9A-A3B1-644F5151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54" y="1245087"/>
            <a:ext cx="7438965" cy="323825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b">
            <a:normAutofit fontScale="97500"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Анализ результатов современных профильных исследований и методических разработок позволяет обозначить вероятные причины перечисленных проблем</a:t>
            </a:r>
          </a:p>
        </p:txBody>
      </p:sp>
      <p:pic>
        <p:nvPicPr>
          <p:cNvPr id="8194" name="Picture 2" descr="Download Free png Problem statement icon png » PNG Image - DLPNG.com">
            <a:extLst>
              <a:ext uri="{FF2B5EF4-FFF2-40B4-BE49-F238E27FC236}">
                <a16:creationId xmlns:a16="http://schemas.microsoft.com/office/drawing/2014/main" id="{D70D37EE-C82E-4DD1-9CFD-6AB71C1DD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919" y="1540043"/>
            <a:ext cx="4028949" cy="40799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77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оны для деловой презентации (83 фото) - красивые картинки | Презентация,  Картинки, Фон">
            <a:extLst>
              <a:ext uri="{FF2B5EF4-FFF2-40B4-BE49-F238E27FC236}">
                <a16:creationId xmlns:a16="http://schemas.microsoft.com/office/drawing/2014/main" id="{B7E37D21-ACD2-4718-BEF3-296444191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15" y="-1"/>
            <a:ext cx="12217815" cy="687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lue Attractive Banner 3d Psd Png Template Psd File - Faixa Png Vetores  Clipart - Large Size Png Image - PikPng">
            <a:extLst>
              <a:ext uri="{FF2B5EF4-FFF2-40B4-BE49-F238E27FC236}">
                <a16:creationId xmlns:a16="http://schemas.microsoft.com/office/drawing/2014/main" id="{01B34904-B145-44D6-97EC-80FEAD0DB9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72"/>
          <a:stretch/>
        </p:blipFill>
        <p:spPr bwMode="auto">
          <a:xfrm>
            <a:off x="2337884" y="193021"/>
            <a:ext cx="9604987" cy="141266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5F9BFF-33E9-4599-B59D-B3EE396785B3}"/>
              </a:ext>
            </a:extLst>
          </p:cNvPr>
          <p:cNvSpPr txBox="1"/>
          <p:nvPr/>
        </p:nvSpPr>
        <p:spPr>
          <a:xfrm>
            <a:off x="4396166" y="473993"/>
            <a:ext cx="7115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Н</a:t>
            </a:r>
            <a:r>
              <a:rPr lang="ru-RU" sz="2000" dirty="0" smtClean="0"/>
              <a:t>едостаточная </a:t>
            </a:r>
            <a:r>
              <a:rPr lang="ru-RU" sz="2000" dirty="0"/>
              <a:t>личностная готовность обучающихся с инвалидностью и ОВЗ к профессиональной самореализации</a:t>
            </a:r>
          </a:p>
        </p:txBody>
      </p:sp>
      <p:pic>
        <p:nvPicPr>
          <p:cNvPr id="9" name="Picture 2" descr="Blue Attractive Banner 3d Psd Png Template Psd File - Faixa Png Vetores  Clipart - Large Size Png Image - PikPng">
            <a:extLst>
              <a:ext uri="{FF2B5EF4-FFF2-40B4-BE49-F238E27FC236}">
                <a16:creationId xmlns:a16="http://schemas.microsoft.com/office/drawing/2014/main" id="{59F9FAD3-F5FA-4CFC-8082-5BD5CA1A8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22"/>
          <a:stretch/>
        </p:blipFill>
        <p:spPr bwMode="auto">
          <a:xfrm>
            <a:off x="188718" y="1330145"/>
            <a:ext cx="9817770" cy="141241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850091-F74C-43AF-9B03-A639E5A916D7}"/>
              </a:ext>
            </a:extLst>
          </p:cNvPr>
          <p:cNvSpPr txBox="1"/>
          <p:nvPr/>
        </p:nvSpPr>
        <p:spPr>
          <a:xfrm>
            <a:off x="2303792" y="1692449"/>
            <a:ext cx="7059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</a:t>
            </a:r>
            <a:r>
              <a:rPr lang="ru-RU" sz="2000" dirty="0" smtClean="0"/>
              <a:t>рофориентация </a:t>
            </a:r>
            <a:r>
              <a:rPr lang="ru-RU" sz="2000" dirty="0"/>
              <a:t>обучающихся с инвалидностью и ОВЗ фактически отсутствует в условиях инклюзивного образования</a:t>
            </a:r>
          </a:p>
        </p:txBody>
      </p:sp>
      <p:pic>
        <p:nvPicPr>
          <p:cNvPr id="9224" name="Picture 8" descr="Adaptation Action Framework - California Adaptation Forum">
            <a:extLst>
              <a:ext uri="{FF2B5EF4-FFF2-40B4-BE49-F238E27FC236}">
                <a16:creationId xmlns:a16="http://schemas.microsoft.com/office/drawing/2014/main" id="{8AA8CBFD-527D-4C7C-85B4-64E9EA121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07" y="1536538"/>
            <a:ext cx="729403" cy="72940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Шины для вилочных погрузчиков купить по лучшей цене">
            <a:extLst>
              <a:ext uri="{FF2B5EF4-FFF2-40B4-BE49-F238E27FC236}">
                <a16:creationId xmlns:a16="http://schemas.microsoft.com/office/drawing/2014/main" id="{B3B37412-52D4-434D-BDFA-5ACE33221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496" y="219814"/>
            <a:ext cx="880541" cy="8805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lue Attractive Banner 3d Psd Png Template Psd File - Faixa Png Vetores  Clipart - Large Size Png Image - PikPng">
            <a:extLst>
              <a:ext uri="{FF2B5EF4-FFF2-40B4-BE49-F238E27FC236}">
                <a16:creationId xmlns:a16="http://schemas.microsoft.com/office/drawing/2014/main" id="{A8BFE187-4725-4135-BF13-3B29787E7B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72"/>
          <a:stretch/>
        </p:blipFill>
        <p:spPr bwMode="auto">
          <a:xfrm>
            <a:off x="2125102" y="2829324"/>
            <a:ext cx="9817769" cy="17149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7F5691-1603-4C92-904B-F612A74248E8}"/>
              </a:ext>
            </a:extLst>
          </p:cNvPr>
          <p:cNvSpPr txBox="1"/>
          <p:nvPr/>
        </p:nvSpPr>
        <p:spPr>
          <a:xfrm>
            <a:off x="4493910" y="3120157"/>
            <a:ext cx="7115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Н</a:t>
            </a:r>
            <a:r>
              <a:rPr lang="ru-RU" sz="2000" dirty="0" smtClean="0"/>
              <a:t>едостаточная </a:t>
            </a:r>
            <a:r>
              <a:rPr lang="ru-RU" sz="2000" dirty="0"/>
              <a:t>координация с семьей ребенка, которая может транслировать ему нереалистичные представления о перспективах его профессиональной самореализации </a:t>
            </a:r>
          </a:p>
        </p:txBody>
      </p:sp>
      <p:pic>
        <p:nvPicPr>
          <p:cNvPr id="13" name="Picture 2" descr="Blue Attractive Banner 3d Psd Png Template Psd File - Faixa Png Vetores  Clipart - Large Size Png Image - PikPng">
            <a:extLst>
              <a:ext uri="{FF2B5EF4-FFF2-40B4-BE49-F238E27FC236}">
                <a16:creationId xmlns:a16="http://schemas.microsoft.com/office/drawing/2014/main" id="{E7DCC264-7A3E-4D93-B1BE-B35A806564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22"/>
          <a:stretch/>
        </p:blipFill>
        <p:spPr bwMode="auto">
          <a:xfrm>
            <a:off x="249129" y="4378836"/>
            <a:ext cx="10117025" cy="188525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4D5389-6169-427C-8F29-37E136AC79DB}"/>
              </a:ext>
            </a:extLst>
          </p:cNvPr>
          <p:cNvSpPr txBox="1"/>
          <p:nvPr/>
        </p:nvSpPr>
        <p:spPr>
          <a:xfrm>
            <a:off x="2200608" y="4697631"/>
            <a:ext cx="80060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И</a:t>
            </a:r>
            <a:r>
              <a:rPr lang="ru-RU" sz="2000" dirty="0" smtClean="0"/>
              <a:t>спользование  </a:t>
            </a:r>
            <a:r>
              <a:rPr lang="ru-RU" sz="2000" dirty="0"/>
              <a:t>опросников для выявления индивидуальных интересов, наклонностей, способностей, учебной и трудовой </a:t>
            </a:r>
            <a:r>
              <a:rPr lang="ru-RU" sz="2000" dirty="0" smtClean="0"/>
              <a:t>мотивации, которые </a:t>
            </a:r>
            <a:r>
              <a:rPr lang="ru-RU" sz="2000" dirty="0"/>
              <a:t>не обладают необходимой степенью надежности и валидности</a:t>
            </a:r>
          </a:p>
        </p:txBody>
      </p:sp>
      <p:pic>
        <p:nvPicPr>
          <p:cNvPr id="15" name="Picture 2" descr="Кабинет логопеда-дефектолога. Как открыть логопедический кабинет?">
            <a:extLst>
              <a:ext uri="{FF2B5EF4-FFF2-40B4-BE49-F238E27FC236}">
                <a16:creationId xmlns:a16="http://schemas.microsoft.com/office/drawing/2014/main" id="{96C7292D-1DF0-43C0-8A0E-21AB6BD76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496" y="3039029"/>
            <a:ext cx="727988" cy="7279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Число 4, четыре PNG клипарт изображения (картинки) с альфа каналом и  прозрачным фоном. Скачать бесплатно.">
            <a:extLst>
              <a:ext uri="{FF2B5EF4-FFF2-40B4-BE49-F238E27FC236}">
                <a16:creationId xmlns:a16="http://schemas.microsoft.com/office/drawing/2014/main" id="{7F94589A-D927-4D19-BCDB-60827F992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41" y="4697631"/>
            <a:ext cx="818409" cy="81840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70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474</Words>
  <Application>Microsoft Office PowerPoint</Application>
  <PresentationFormat>Широкоэкранный</PresentationFormat>
  <Paragraphs>54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Актуальные вопросы теории профессиональной подготовки лиц с ОВЗ и инвалидностью</vt:lpstr>
      <vt:lpstr>Раздел 5. Развитие профессионального образования </vt:lpstr>
      <vt:lpstr>Развитие профессионального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результатов современных профильных исследований и методических разработок позволяет обозначить вероятные причины перечисленных проблем</vt:lpstr>
      <vt:lpstr>Презентация PowerPoint</vt:lpstr>
      <vt:lpstr>Перспективные задачи и направления развития профессионального образования обучающихся с инвалидностью и ОВЗ</vt:lpstr>
      <vt:lpstr>Презентация PowerPoint</vt:lpstr>
      <vt:lpstr>Презентация PowerPoint</vt:lpstr>
      <vt:lpstr>МАОУ СОШ № 73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вопросы теории профессиональной подготовки лиц с ОВЗ и инвалидностью</dc:title>
  <dc:creator>Татьяна Худякова</dc:creator>
  <cp:lastModifiedBy>user1</cp:lastModifiedBy>
  <cp:revision>59</cp:revision>
  <dcterms:created xsi:type="dcterms:W3CDTF">2022-01-24T16:03:44Z</dcterms:created>
  <dcterms:modified xsi:type="dcterms:W3CDTF">2022-01-25T03:38:14Z</dcterms:modified>
</cp:coreProperties>
</file>