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1" r:id="rId5"/>
    <p:sldId id="260" r:id="rId6"/>
    <p:sldId id="272" r:id="rId7"/>
    <p:sldId id="275" r:id="rId8"/>
    <p:sldId id="273" r:id="rId9"/>
    <p:sldId id="274" r:id="rId10"/>
    <p:sldId id="282" r:id="rId11"/>
    <p:sldId id="283" r:id="rId12"/>
    <p:sldId id="284" r:id="rId13"/>
    <p:sldId id="285" r:id="rId14"/>
    <p:sldId id="270" r:id="rId15"/>
    <p:sldId id="287" r:id="rId16"/>
    <p:sldId id="264" r:id="rId17"/>
    <p:sldId id="280" r:id="rId18"/>
    <p:sldId id="262" r:id="rId19"/>
    <p:sldId id="263" r:id="rId20"/>
    <p:sldId id="265" r:id="rId21"/>
    <p:sldId id="266" r:id="rId22"/>
    <p:sldId id="267" r:id="rId23"/>
    <p:sldId id="268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978725-A12D-4FF5-A521-10E6C62FF31A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60FA6D-F3E0-42F7-8B78-894BBC03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8286808" cy="37147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Особенности  в работе учителей начальных классов при реализации регионального компонента в урочной и внеурочной 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143512"/>
            <a:ext cx="4357718" cy="8524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Гриневич Ирина Сергеевна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3" name="Picture 4" descr="https://ped-kopilka.ru/images/147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140183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Ель – (какое?) дерево.  Ствол крупный, (какой?). Хвоинки колючие, (какие?). Шишки у ели узкие и (какие?). Из семян вырастают молодые нежные (что?). Древесина идёт на изготовление бумаги, мебели.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щая информация: Информация о данном курсе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290559" cy="471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Ель – вечнозелёное дерево.  Ствол крупный, прямой. Хвоинки колючие, острые. Шишки у ели узкие и длинные. Из семян вырастают молодые нежные ёлочки. Древесина идёт на изготовление бумаги, мебели.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озерах </a:t>
            </a:r>
            <a:r>
              <a:rPr lang="ru-RU" sz="2400" dirty="0" err="1" smtClean="0"/>
              <a:t>Увильды</a:t>
            </a:r>
            <a:r>
              <a:rPr lang="ru-RU" sz="2400" dirty="0" smtClean="0"/>
              <a:t>, Чебаркуль,  </a:t>
            </a:r>
            <a:r>
              <a:rPr lang="ru-RU" sz="2400" dirty="0" err="1" smtClean="0"/>
              <a:t>Кисегач</a:t>
            </a:r>
            <a:r>
              <a:rPr lang="ru-RU" sz="2400" dirty="0" smtClean="0"/>
              <a:t> 58 островов. На </a:t>
            </a:r>
            <a:r>
              <a:rPr lang="ru-RU" sz="2400" dirty="0" err="1" smtClean="0"/>
              <a:t>Увильды</a:t>
            </a:r>
            <a:r>
              <a:rPr lang="ru-RU" sz="2400" dirty="0" smtClean="0"/>
              <a:t> их 38, на озере Чебаркуль – 9. Сколько островов на озере </a:t>
            </a:r>
            <a:r>
              <a:rPr lang="ru-RU" sz="2400" dirty="0" err="1" smtClean="0"/>
              <a:t>Кисегач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Picture 2" descr="Описание озера Увильды Аргаяшского района Челябинской области.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3000395" cy="2000264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2285984" y="1500174"/>
            <a:ext cx="2286016" cy="7143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Увильды</a:t>
            </a:r>
            <a:r>
              <a:rPr lang="ru-RU" dirty="0" smtClean="0">
                <a:solidFill>
                  <a:schemeClr val="bg1"/>
                </a:solidFill>
              </a:rPr>
              <a:t>- 38 островов</a:t>
            </a:r>
          </a:p>
          <a:p>
            <a:pPr algn="ctr"/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000496" y="4643446"/>
            <a:ext cx="2143140" cy="2143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Кисегач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? </a:t>
            </a:r>
            <a:r>
              <a:rPr lang="ru-RU" dirty="0" smtClean="0">
                <a:solidFill>
                  <a:schemeClr val="bg1"/>
                </a:solidFill>
              </a:rPr>
              <a:t>островов</a:t>
            </a:r>
          </a:p>
          <a:p>
            <a:pPr algn="ctr"/>
            <a:endParaRPr lang="ru-RU" dirty="0"/>
          </a:p>
        </p:txBody>
      </p:sp>
      <p:pic>
        <p:nvPicPr>
          <p:cNvPr id="25602" name="Picture 2" descr="https://avatars.mds.yandex.net/i?id=6cbb9802242ac2a62f97b568813e0f91e35c0191-550903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00612"/>
            <a:ext cx="2786082" cy="1857388"/>
          </a:xfrm>
          <a:prstGeom prst="rect">
            <a:avLst/>
          </a:prstGeom>
          <a:noFill/>
        </p:spPr>
      </p:pic>
      <p:sp>
        <p:nvSpPr>
          <p:cNvPr id="12" name="Блок-схема: процесс 11"/>
          <p:cNvSpPr/>
          <p:nvPr/>
        </p:nvSpPr>
        <p:spPr>
          <a:xfrm>
            <a:off x="5357818" y="1428736"/>
            <a:ext cx="2143140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Чебаркуль -9 островов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4" name="Picture 4" descr="https://avatars.mds.yandex.net/i?id=34b28d21e2ba8253359a9e2cbb6f4d0fde4885ce-9223934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333915"/>
            <a:ext cx="2857520" cy="1899061"/>
          </a:xfrm>
          <a:prstGeom prst="rect">
            <a:avLst/>
          </a:prstGeom>
          <a:noFill/>
        </p:spPr>
      </p:pic>
      <p:sp>
        <p:nvSpPr>
          <p:cNvPr id="14" name="Блок-схема: процесс 13"/>
          <p:cNvSpPr/>
          <p:nvPr/>
        </p:nvSpPr>
        <p:spPr>
          <a:xfrm>
            <a:off x="285720" y="2786058"/>
            <a:ext cx="1571636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Всего -58 островов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54098"/>
          </a:xfrm>
        </p:spPr>
        <p:txBody>
          <a:bodyPr>
            <a:normAutofit/>
          </a:bodyPr>
          <a:lstStyle/>
          <a:p>
            <a:r>
              <a:rPr lang="ru-RU" dirty="0" smtClean="0"/>
              <a:t>Краеведческие материалы</a:t>
            </a:r>
            <a:endParaRPr lang="ru-RU" dirty="0"/>
          </a:p>
        </p:txBody>
      </p:sp>
      <p:pic>
        <p:nvPicPr>
          <p:cNvPr id="3" name="Picture 2" descr="C:\Users\User\Downloads\20230516_083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Эколята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7410" name="Picture 2" descr="C:\Users\buk\Desktop\Семинар -май 2023\Фото за год\Экол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2571736" cy="1928802"/>
          </a:xfrm>
          <a:prstGeom prst="rect">
            <a:avLst/>
          </a:prstGeom>
          <a:noFill/>
        </p:spPr>
      </p:pic>
      <p:pic>
        <p:nvPicPr>
          <p:cNvPr id="17411" name="Picture 3" descr="C:\Users\buk\Desktop\Семинар -май 2023\Фото за год\эколят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2714612" cy="2035959"/>
          </a:xfrm>
          <a:prstGeom prst="rect">
            <a:avLst/>
          </a:prstGeom>
          <a:noFill/>
        </p:spPr>
      </p:pic>
      <p:pic>
        <p:nvPicPr>
          <p:cNvPr id="17413" name="Picture 5" descr="C:\Users\buk\Desktop\Семинар -май 2023\Фото за год\20221003_145736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3214678" cy="2411009"/>
          </a:xfrm>
          <a:prstGeom prst="rect">
            <a:avLst/>
          </a:prstGeom>
          <a:noFill/>
        </p:spPr>
      </p:pic>
      <p:pic>
        <p:nvPicPr>
          <p:cNvPr id="17414" name="Picture 6" descr="C:\Users\buk\Desktop\Семинар -май 2023\Фото для МО\1 подгот\посадка бархатц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929066"/>
            <a:ext cx="4000528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20230516_083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Конкурс рисунков</a:t>
            </a:r>
            <a:br>
              <a:rPr lang="ru-RU" sz="3600" dirty="0" smtClean="0"/>
            </a:br>
            <a:r>
              <a:rPr lang="ru-RU" sz="3600" dirty="0" smtClean="0"/>
              <a:t>«Край родной, как сердцу дорог ты!»</a:t>
            </a:r>
            <a:endParaRPr lang="ru-RU" sz="3600" dirty="0"/>
          </a:p>
        </p:txBody>
      </p:sp>
      <p:pic>
        <p:nvPicPr>
          <p:cNvPr id="5" name="Picture 4" descr="C:\Users\Юлия\Desktop\ФОТО_4-Б_ 2020-2021г\WjA_73qn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3251200" cy="2438400"/>
          </a:xfrm>
          <a:prstGeom prst="rect">
            <a:avLst/>
          </a:prstGeom>
          <a:noFill/>
        </p:spPr>
      </p:pic>
      <p:pic>
        <p:nvPicPr>
          <p:cNvPr id="7" name="Picture 5" descr="C:\Users\Юлия\Desktop\ФОТО_4-Б_ 2020-2021г\o3EqEK2cj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14818"/>
            <a:ext cx="3225800" cy="2419350"/>
          </a:xfrm>
          <a:prstGeom prst="rect">
            <a:avLst/>
          </a:prstGeom>
          <a:noFill/>
        </p:spPr>
      </p:pic>
      <p:pic>
        <p:nvPicPr>
          <p:cNvPr id="8" name="Picture 3" descr="C:\Users\Юлия\Desktop\ФОТО_4-Б_ 2020-2021г\vHDkhGQSp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643050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Земли»</a:t>
            </a:r>
            <a:endParaRPr lang="ru-RU" dirty="0"/>
          </a:p>
        </p:txBody>
      </p:sp>
      <p:pic>
        <p:nvPicPr>
          <p:cNvPr id="3" name="Picture 4" descr="C:\Users\Юлия\Desktop\ФОТО_4-Б_ 2020-2021г\oZEFtPIDK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2085972" cy="2781296"/>
          </a:xfrm>
          <a:prstGeom prst="rect">
            <a:avLst/>
          </a:prstGeom>
          <a:noFill/>
        </p:spPr>
      </p:pic>
      <p:pic>
        <p:nvPicPr>
          <p:cNvPr id="16386" name="Picture 2" descr="C:\Users\buk\Desktop\Семинар -май 2023\Фото для МО\1 подгот\на субботни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00438"/>
            <a:ext cx="1785950" cy="3174248"/>
          </a:xfrm>
          <a:prstGeom prst="rect">
            <a:avLst/>
          </a:prstGeom>
          <a:noFill/>
        </p:spPr>
      </p:pic>
      <p:pic>
        <p:nvPicPr>
          <p:cNvPr id="5" name="Picture 4" descr="C:\Users\buk\Desktop\Семинар -май 2023\Фото за год\20220422_11301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sz="3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Тематика НРК на уроках русского языка в 3 классе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285859"/>
          <a:ext cx="8358244" cy="5451368"/>
        </p:xfrm>
        <a:graphic>
          <a:graphicData uri="http://schemas.openxmlformats.org/drawingml/2006/table">
            <a:tbl>
              <a:tblPr/>
              <a:tblGrid>
                <a:gridCol w="730382"/>
                <a:gridCol w="3448741"/>
                <a:gridCol w="124356"/>
                <a:gridCol w="875175"/>
                <a:gridCol w="3179590"/>
              </a:tblGrid>
              <a:tr h="161198">
                <a:tc>
                  <a:txBody>
                    <a:bodyPr/>
                    <a:lstStyle/>
                    <a:p>
                      <a:pPr marR="635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635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Раздел (тема урока)</a:t>
                      </a: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 урока</a:t>
                      </a: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Тематика НРК</a:t>
                      </a: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1">
                <a:tc gridSpan="5">
                  <a:txBody>
                    <a:bodyPr/>
                    <a:lstStyle/>
                    <a:p>
                      <a:pPr marR="635" algn="ctr">
                        <a:lnSpc>
                          <a:spcPct val="115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четверть</a:t>
                      </a:r>
                      <a:endParaRPr lang="ru-RU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Предложение и его схема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Выделение предложений из текста. Графическое отображение на письме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№2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Сосновый бор г. Челябинска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Различение набора слов и предложения.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Составление предложений по рисунку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№5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Составление предложений о реке Миасс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Предложений. Закрепление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 Составление предложений с опорой на иллюстрацию; рассказа из данных предложений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№7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Южный Урал-край озер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Знакомство с алфавитом. Расположение в алфавитном порядке ряда слов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№10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Реки Южного Урала: Ай,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Теча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Юрюзань,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Уй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Ударные и безударные гласные. Практические упражнения в выделении ударной гласной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№17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Центральные улицы г. Челябинска.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Слова-родственники. Выделение слов  из текста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№22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Осенние работы в садах Челябинской области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indent="-889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Деление слов на слоги. Перенос слов по слогам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№26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Лиственные деревья южного Урала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Практические упражнения в различении на письме твердых и мягких согласных перед гласными II ряда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№30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Сорные травы региона: одуванчик, мятлик, лютик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65430" indent="-12065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Буква мягкий знак (</a:t>
                      </a:r>
                      <a:r>
                        <a:rPr lang="ru-RU" sz="1200" spc="-35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ь</a:t>
                      </a:r>
                      <a:r>
                        <a:rPr lang="ru-RU" sz="1200" spc="-35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 на конце слова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№32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Озера нашей области: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Акуль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, Иткуль,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Сункуль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Обозначение мягкости согласных на письме буквой мягкий знак (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ь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№33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Обитатели озер нашего края: язь, линь, окунь, карась</a:t>
                      </a:r>
                    </a:p>
                  </a:txBody>
                  <a:tcPr marL="45988" marR="45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9107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Неделя краеведения</a:t>
            </a:r>
            <a:br>
              <a:rPr lang="ru-RU" dirty="0" smtClean="0"/>
            </a:br>
            <a:r>
              <a:rPr lang="ru-RU" sz="3600" dirty="0" smtClean="0"/>
              <a:t>Выставка работ о Челябинске</a:t>
            </a:r>
            <a:endParaRPr lang="ru-RU" sz="3600" dirty="0"/>
          </a:p>
        </p:txBody>
      </p:sp>
      <p:pic>
        <p:nvPicPr>
          <p:cNvPr id="18434" name="Picture 2" descr="C:\Users\buk\Desktop\Семинар -май 2023\Фото за год\Неделя краеведения\20211213_13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429024" cy="2571768"/>
          </a:xfrm>
          <a:prstGeom prst="rect">
            <a:avLst/>
          </a:prstGeom>
          <a:noFill/>
        </p:spPr>
      </p:pic>
      <p:pic>
        <p:nvPicPr>
          <p:cNvPr id="18435" name="Picture 3" descr="C:\Users\buk\Desktop\Семинар -май 2023\Фото за год\Неделя краеведения\20211213_134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14818"/>
            <a:ext cx="1857388" cy="2476517"/>
          </a:xfrm>
          <a:prstGeom prst="rect">
            <a:avLst/>
          </a:prstGeom>
          <a:noFill/>
        </p:spPr>
      </p:pic>
      <p:pic>
        <p:nvPicPr>
          <p:cNvPr id="18437" name="Picture 5" descr="C:\Users\buk\Desktop\Семинар -май 2023\Фото за год\20230515_114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28868"/>
            <a:ext cx="3857620" cy="289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Школьный музей</a:t>
            </a:r>
            <a:endParaRPr lang="ru-RU" dirty="0"/>
          </a:p>
        </p:txBody>
      </p:sp>
      <p:pic>
        <p:nvPicPr>
          <p:cNvPr id="3" name="Picture 4" descr="C:\Users\buk\Desktop\Семинар -май 2023\Фото за год\Неделя краеведения\в музе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28604"/>
            <a:ext cx="1357322" cy="2939981"/>
          </a:xfrm>
          <a:prstGeom prst="rect">
            <a:avLst/>
          </a:prstGeom>
          <a:noFill/>
        </p:spPr>
      </p:pic>
      <p:pic>
        <p:nvPicPr>
          <p:cNvPr id="19458" name="Picture 2" descr="C:\Users\buk\Desktop\Семинар -май 2023\Фото за год\20230428_085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429132"/>
            <a:ext cx="1500180" cy="2000240"/>
          </a:xfrm>
          <a:prstGeom prst="rect">
            <a:avLst/>
          </a:prstGeom>
          <a:noFill/>
        </p:spPr>
      </p:pic>
      <p:pic>
        <p:nvPicPr>
          <p:cNvPr id="19459" name="Picture 3" descr="C:\Users\buk\Desktop\Семинар -май 2023\Фото за год\20230515_113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268000"/>
            <a:ext cx="3143240" cy="2357431"/>
          </a:xfrm>
          <a:prstGeom prst="rect">
            <a:avLst/>
          </a:prstGeom>
          <a:noFill/>
        </p:spPr>
      </p:pic>
      <p:pic>
        <p:nvPicPr>
          <p:cNvPr id="19460" name="Picture 4" descr="C:\Users\buk\Desktop\Семинар -май 2023\Фото за год\20230515_11305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047989" cy="2285992"/>
          </a:xfrm>
          <a:prstGeom prst="rect">
            <a:avLst/>
          </a:prstGeom>
          <a:noFill/>
        </p:spPr>
      </p:pic>
      <p:pic>
        <p:nvPicPr>
          <p:cNvPr id="19461" name="Picture 5" descr="C:\Users\buk\Desktop\Семинар -май 2023\Фото за год\в музее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642918"/>
            <a:ext cx="1285884" cy="2786082"/>
          </a:xfrm>
          <a:prstGeom prst="rect">
            <a:avLst/>
          </a:prstGeom>
          <a:noFill/>
        </p:spPr>
      </p:pic>
      <p:pic>
        <p:nvPicPr>
          <p:cNvPr id="19462" name="Picture 6" descr="C:\Users\buk\Desktop\Семинар -май 2023\Фото за год\20230428_0856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143380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dirty="0" smtClean="0"/>
              <a:t>Мероприятия в школьной библиотеке</a:t>
            </a:r>
            <a:endParaRPr lang="ru-RU" dirty="0"/>
          </a:p>
        </p:txBody>
      </p:sp>
      <p:pic>
        <p:nvPicPr>
          <p:cNvPr id="20482" name="Picture 2" descr="C:\Users\buk\Desktop\Семинар -май 2023\Фото за год\20220921_114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2762205" cy="2071654"/>
          </a:xfrm>
          <a:prstGeom prst="rect">
            <a:avLst/>
          </a:prstGeom>
          <a:noFill/>
        </p:spPr>
      </p:pic>
      <p:pic>
        <p:nvPicPr>
          <p:cNvPr id="20484" name="Picture 4" descr="C:\Users\buk\Desktop\Семинар -май 2023\Фото за год\20220921_114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85992"/>
            <a:ext cx="2214560" cy="2952747"/>
          </a:xfrm>
          <a:prstGeom prst="rect">
            <a:avLst/>
          </a:prstGeom>
          <a:noFill/>
        </p:spPr>
      </p:pic>
      <p:pic>
        <p:nvPicPr>
          <p:cNvPr id="20485" name="Picture 5" descr="C:\Users\buk\Desktop\Семинар -май 2023\Фото за год\20220921_11371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429132"/>
            <a:ext cx="2857520" cy="214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pic>
        <p:nvPicPr>
          <p:cNvPr id="21506" name="Picture 2" descr="C:\Users\buk\Desktop\Семинар -май 2023\Фото за год\20220914_125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3116"/>
            <a:ext cx="2286016" cy="1714512"/>
          </a:xfrm>
          <a:prstGeom prst="rect">
            <a:avLst/>
          </a:prstGeom>
          <a:noFill/>
        </p:spPr>
      </p:pic>
      <p:pic>
        <p:nvPicPr>
          <p:cNvPr id="4" name="Picture 6" descr="C:\Users\User\Downloads\IMG-fad86c143891d659dc7979e562fc4f0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2940487" cy="2214554"/>
          </a:xfrm>
          <a:prstGeom prst="rect">
            <a:avLst/>
          </a:prstGeom>
          <a:noFill/>
        </p:spPr>
      </p:pic>
      <p:pic>
        <p:nvPicPr>
          <p:cNvPr id="5" name="Picture 4" descr="C:\Users\User\Downloads\IMG-ebaa8325c72d8d44e68b77140813f1fe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29" y="1357298"/>
            <a:ext cx="1947355" cy="2585700"/>
          </a:xfrm>
          <a:prstGeom prst="rect">
            <a:avLst/>
          </a:prstGeom>
          <a:noFill/>
        </p:spPr>
      </p:pic>
      <p:pic>
        <p:nvPicPr>
          <p:cNvPr id="6" name="Picture 2" descr="C:\Users\User\Downloads\IMG-15b3701aa221bf755325555abaf0d88c-V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4500570"/>
            <a:ext cx="2643206" cy="1990664"/>
          </a:xfrm>
          <a:prstGeom prst="rect">
            <a:avLst/>
          </a:prstGeom>
          <a:noFill/>
        </p:spPr>
      </p:pic>
      <p:pic>
        <p:nvPicPr>
          <p:cNvPr id="7" name="Picture 3" descr="C:\Users\User\Downloads\IMG-91fd73952b026d3b5159b0059d1a609f-V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857628"/>
            <a:ext cx="2000264" cy="265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071545"/>
          <a:ext cx="8143932" cy="5143538"/>
        </p:xfrm>
        <a:graphic>
          <a:graphicData uri="http://schemas.openxmlformats.org/drawingml/2006/table">
            <a:tbl>
              <a:tblPr/>
              <a:tblGrid>
                <a:gridCol w="1471186"/>
                <a:gridCol w="3336373"/>
                <a:gridCol w="3336373"/>
              </a:tblGrid>
              <a:tr h="395658">
                <a:tc>
                  <a:txBody>
                    <a:bodyPr/>
                    <a:lstStyle/>
                    <a:p>
                      <a:pPr marL="70485">
                        <a:spcAft>
                          <a:spcPts val="0"/>
                        </a:spcAft>
                        <a:tabLst>
                          <a:tab pos="1421130" algn="l"/>
                        </a:tabLst>
                      </a:pPr>
                      <a:r>
                        <a:rPr lang="ru-RU" sz="1600" b="1" kern="100" spc="10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Mangal"/>
                        </a:rPr>
                        <a:t>Учитель</a:t>
                      </a:r>
                      <a:endParaRPr lang="ru-RU" sz="1600" b="1" kern="100" dirty="0">
                        <a:solidFill>
                          <a:schemeClr val="bg1"/>
                        </a:solidFill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Предмет, класс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урока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Говорухина Н. Ю.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Интегрированный урок (ИЗО, технология, окружающий мир) (Подготовительный- 1 класс)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spc="10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Зимующие </a:t>
                      </a:r>
                      <a:r>
                        <a:rPr lang="ru-RU" sz="1600" b="1" spc="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птицы Южного </a:t>
                      </a:r>
                      <a:r>
                        <a:rPr lang="ru-RU" sz="1600" b="1" spc="1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Урала.</a:t>
                      </a:r>
                      <a:r>
                        <a:rPr lang="ru-RU" sz="1600" b="1" spc="1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spc="10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spc="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Снегирь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Гриневич И. С.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 природы  1 класс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Плоды растений. Овощи и фрукты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Колесникова Н. Г.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2 класс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Употребление заглавной буквы в названиях городов, рек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Никулина Т. В.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Речевая практика 4 класс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 родной Курчатовский район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Пикулева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семья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20840"/>
            <a:ext cx="2571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 плюс я.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в семье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Работают все: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на ферме,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поле,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учиться в школе.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сестричка Тома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бабушка- дома.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них забот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Невпроворот!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 плюс я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Большая семья.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Остров пенсионеров Советы родителям Семейная Тема, Гриффины, День Бабушки И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000240"/>
            <a:ext cx="35814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485778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pic>
        <p:nvPicPr>
          <p:cNvPr id="3" name="Picture 2" descr="https://avatars.mds.yandex.net/i?id=dbd4664e380bb08feab5f50309a2f07ddc06082b-464383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57742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571612"/>
            <a:ext cx="7286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      </a:t>
            </a:r>
            <a:r>
              <a:rPr lang="ru-RU" sz="4400" b="1" dirty="0" smtClean="0">
                <a:solidFill>
                  <a:schemeClr val="bg1"/>
                </a:solidFill>
              </a:rPr>
              <a:t>У нас, на ферме, в поле, в школе, у них.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Ремесла народов Южного Урала</a:t>
            </a:r>
            <a:endParaRPr lang="ru-RU" dirty="0"/>
          </a:p>
        </p:txBody>
      </p:sp>
      <p:pic>
        <p:nvPicPr>
          <p:cNvPr id="3" name="Picture 2" descr="https://avatars.mds.yandex.net/i?id=d102b81255b9128f101f1ba1460ccfdb68ad9b4f-9197384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1327630" cy="1357322"/>
          </a:xfrm>
          <a:prstGeom prst="rect">
            <a:avLst/>
          </a:prstGeom>
          <a:noFill/>
        </p:spPr>
      </p:pic>
      <p:pic>
        <p:nvPicPr>
          <p:cNvPr id="4" name="Picture 4" descr="Мастер-класс в кузниц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857364"/>
            <a:ext cx="1428760" cy="1428760"/>
          </a:xfrm>
          <a:prstGeom prst="rect">
            <a:avLst/>
          </a:prstGeom>
          <a:noFill/>
        </p:spPr>
      </p:pic>
      <p:pic>
        <p:nvPicPr>
          <p:cNvPr id="5" name="Picture 6" descr="https://avatars.mds.yandex.net/i?id=f389addf2c60802d5ec5688e47e98b2c9f62ff97-6467253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000240"/>
            <a:ext cx="1214446" cy="1222084"/>
          </a:xfrm>
          <a:prstGeom prst="rect">
            <a:avLst/>
          </a:prstGeom>
          <a:noFill/>
        </p:spPr>
      </p:pic>
      <p:pic>
        <p:nvPicPr>
          <p:cNvPr id="6" name="Picture 8" descr="В Волгограде представили макет нового стадиона для ЧМ-2018 3 глава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928802"/>
            <a:ext cx="1687578" cy="1257264"/>
          </a:xfrm>
          <a:prstGeom prst="rect">
            <a:avLst/>
          </a:prstGeom>
          <a:noFill/>
        </p:spPr>
      </p:pic>
      <p:pic>
        <p:nvPicPr>
          <p:cNvPr id="7" name="Picture 10" descr="https://avatars.mds.yandex.net/i?id=f8d853c42fe285c726b79b165b6b03c2fbc8143b-9038954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143768" y="2071678"/>
            <a:ext cx="1500198" cy="1000132"/>
          </a:xfrm>
          <a:prstGeom prst="rect">
            <a:avLst/>
          </a:prstGeom>
          <a:noFill/>
        </p:spPr>
      </p:pic>
      <p:pic>
        <p:nvPicPr>
          <p:cNvPr id="8" name="Picture 12" descr="https://avatars.mds.yandex.net/i?id=087a1101e8b8e8590aaabdc93a5d5c25cbe02345-9181298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571876"/>
            <a:ext cx="1357322" cy="1085858"/>
          </a:xfrm>
          <a:prstGeom prst="rect">
            <a:avLst/>
          </a:prstGeom>
          <a:noFill/>
        </p:spPr>
      </p:pic>
      <p:pic>
        <p:nvPicPr>
          <p:cNvPr id="9" name="Picture 14" descr="https://avatars.mds.yandex.net/i?id=2a00000179e7f8fbcc2a122d697407a33d8e-4328779-images-thumbs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3500438"/>
            <a:ext cx="1821668" cy="1214446"/>
          </a:xfrm>
          <a:prstGeom prst="rect">
            <a:avLst/>
          </a:prstGeom>
          <a:noFill/>
        </p:spPr>
      </p:pic>
      <p:pic>
        <p:nvPicPr>
          <p:cNvPr id="10" name="Picture 16" descr="https://avatars.mds.yandex.net/i?id=9a5229ff75804f16ca9a14d0037e03d6-4828420-images-thumbs&amp;n=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3500438"/>
            <a:ext cx="1785950" cy="1338417"/>
          </a:xfrm>
          <a:prstGeom prst="rect">
            <a:avLst/>
          </a:prstGeom>
          <a:noFill/>
        </p:spPr>
      </p:pic>
      <p:pic>
        <p:nvPicPr>
          <p:cNvPr id="11" name="Picture 18" descr="https://avatars.mds.yandex.net/i?id=31d70d1aae4b11a94d0af156c590168ca45d78ba-8567975-images-thumbs&amp;n=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3429000"/>
            <a:ext cx="1116501" cy="1476365"/>
          </a:xfrm>
          <a:prstGeom prst="rect">
            <a:avLst/>
          </a:prstGeom>
          <a:noFill/>
        </p:spPr>
      </p:pic>
      <p:pic>
        <p:nvPicPr>
          <p:cNvPr id="12" name="Picture 20" descr="https://avatars.mds.yandex.net/i?id=e5a2c1226cb9e872607f0b11388b71b38a4ef196-8497913-images-thumbs&amp;n=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5072074"/>
            <a:ext cx="1607354" cy="1071570"/>
          </a:xfrm>
          <a:prstGeom prst="rect">
            <a:avLst/>
          </a:prstGeom>
          <a:noFill/>
        </p:spPr>
      </p:pic>
      <p:pic>
        <p:nvPicPr>
          <p:cNvPr id="13" name="Picture 22" descr="Со временем придёт понимание, как работать с деревом. 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5072074"/>
            <a:ext cx="1607354" cy="1071570"/>
          </a:xfrm>
          <a:prstGeom prst="rect">
            <a:avLst/>
          </a:prstGeom>
          <a:noFill/>
        </p:spPr>
      </p:pic>
      <p:pic>
        <p:nvPicPr>
          <p:cNvPr id="14" name="Picture 24" descr="https://avatars.mds.yandex.net/i?id=d7cacf6d025ba6becb9a04d976d3063673cf3a0c-9083254-images-thumbs&amp;n=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5000636"/>
            <a:ext cx="1860513" cy="1285884"/>
          </a:xfrm>
          <a:prstGeom prst="rect">
            <a:avLst/>
          </a:prstGeom>
          <a:noFill/>
        </p:spPr>
      </p:pic>
      <p:pic>
        <p:nvPicPr>
          <p:cNvPr id="16" name="Picture 26" descr="https://avatars.mds.yandex.net/i?id=165904637e3aaed2e73498817c8a7b116178958b-8425275-images-thumbs&amp;n=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16" y="5214950"/>
            <a:ext cx="1882569" cy="114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Плотник, кузнец, гончар,  бондарь, печник, жестянщик, чеботарь, мельник, скорняк, ткач, резчик, бортник, портной.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f54a1dcc6a6491db336a5374362459ec1ae370e8-833939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11979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рь, б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ртн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к, г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нч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р, ж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нщ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к, к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зн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ц, м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к, п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к, п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ртн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й, пл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к, р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зч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к, ск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к, тк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ч, ч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рь.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</TotalTime>
  <Words>556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Особенности  в работе учителей начальных классов при реализации регионального компонента в урочной и внеурочной деятельности</vt:lpstr>
      <vt:lpstr>Тематика НРК на уроках русского языка в 3 классе </vt:lpstr>
      <vt:lpstr>Нина Пикулева Наша семья</vt:lpstr>
      <vt:lpstr> </vt:lpstr>
      <vt:lpstr>Слайд 5</vt:lpstr>
      <vt:lpstr>Ремесла народов Южного Урала</vt:lpstr>
      <vt:lpstr>        Плотник, кузнец, гончар,  бондарь, печник, жестянщик, чеботарь, мельник, скорняк, ткач, резчик, бортник, портной. </vt:lpstr>
      <vt:lpstr>Слайд 8</vt:lpstr>
      <vt:lpstr>Слайд 9</vt:lpstr>
      <vt:lpstr>Ель</vt:lpstr>
      <vt:lpstr>       Ель – (какое?) дерево.  Ствол крупный, (какой?). Хвоинки колючие, (какие?). Шишки у ели узкие и (какие?). Из семян вырастают молодые нежные (что?). Древесина идёт на изготовление бумаги, мебели. </vt:lpstr>
      <vt:lpstr>Слайд 12</vt:lpstr>
      <vt:lpstr>        Ель – вечнозелёное дерево.  Ствол крупный, прямой. Хвоинки колючие, острые. Шишки у ели узкие и длинные. Из семян вырастают молодые нежные ёлочки. Древесина идёт на изготовление бумаги, мебели.</vt:lpstr>
      <vt:lpstr>На озерах Увильды, Чебаркуль,  Кисегач 58 островов. На Увильды их 38, на озере Чебаркуль – 9. Сколько островов на озере Кисегач? </vt:lpstr>
      <vt:lpstr>Краеведческие материалы</vt:lpstr>
      <vt:lpstr>«Эколята»</vt:lpstr>
      <vt:lpstr>Слайд 17</vt:lpstr>
      <vt:lpstr>Конкурс рисунков «Край родной, как сердцу дорог ты!»</vt:lpstr>
      <vt:lpstr>«День Земли»</vt:lpstr>
      <vt:lpstr>Неделя краеведения Выставка работ о Челябинске</vt:lpstr>
      <vt:lpstr>Школьный музей</vt:lpstr>
      <vt:lpstr>Мероприятия в школьной библиотеке</vt:lpstr>
      <vt:lpstr>Подвижные игры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компонент на этапе начального образования. Реализация на учебных предметах и внеурочной деятельности. Обзор особенностей методической работы учителей начальных классов.</dc:title>
  <dc:creator>buk</dc:creator>
  <cp:lastModifiedBy>User</cp:lastModifiedBy>
  <cp:revision>32</cp:revision>
  <dcterms:created xsi:type="dcterms:W3CDTF">2023-05-13T18:43:55Z</dcterms:created>
  <dcterms:modified xsi:type="dcterms:W3CDTF">2023-05-16T07:13:26Z</dcterms:modified>
</cp:coreProperties>
</file>