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8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39" autoAdjust="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C94A4-050F-4CDB-BE72-FA65445A23BB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B6F9B-F970-4FA1-85E3-A47F82E0A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78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B6F9B-F970-4FA1-85E3-A47F82E0A61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6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2504" y="3571219"/>
            <a:ext cx="7772400" cy="1362075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ИСПОЛЬЗОВАНИЕ ПРОЕКТНОЙ ДЕЯТЕЛЬНОСТИ В ОСУЩЕСТВЛЕНИИ ЗАДАЧ ПРОГРАММЫ </a:t>
            </a:r>
            <a:r>
              <a:rPr lang="ru-RU" dirty="0" err="1" smtClean="0"/>
              <a:t>нАСТаВНИЧЕСТВА</a:t>
            </a:r>
            <a:r>
              <a:rPr lang="ru-RU" dirty="0" smtClean="0"/>
              <a:t> «УЧЕНИК-УЧЕНИК» АКАДЕМИЧЕСКОЙ НАПРАВЛЕННОСТИ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7584" y="1556792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/>
              <a:t>Юсупова Н.Н.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1700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805989"/>
              </p:ext>
            </p:extLst>
          </p:nvPr>
        </p:nvGraphicFramePr>
        <p:xfrm>
          <a:off x="107504" y="1268759"/>
          <a:ext cx="8928992" cy="54006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09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9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308">
                <a:tc>
                  <a:txBody>
                    <a:bodyPr/>
                    <a:lstStyle/>
                    <a:p>
                      <a:pPr indent="180340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Формы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взаимодействия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3230" indent="180340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Цель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164">
                <a:tc>
                  <a:txBody>
                    <a:bodyPr/>
                    <a:lstStyle/>
                    <a:p>
                      <a:pPr marR="59055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8534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Успевающий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en-US" sz="2000" b="0" spc="-85" dirty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неуспевающий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Достижение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лучших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образовательных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результатов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4439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Лидер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пассивный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Психоэмоциональная поддержка с адаптацией в коллективе или с развитием коммуникационных, творческих, лидерских навыков.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526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Равный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равному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Обмен навыками для достижения целей.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1164">
                <a:tc>
                  <a:txBody>
                    <a:bodyPr/>
                    <a:lstStyle/>
                    <a:p>
                      <a:pPr marR="59055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8534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Адаптированный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en-US" sz="2000" b="0" spc="-85" dirty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неадаптированный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Адаптация к новым условиям обучения.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3608" y="260648"/>
            <a:ext cx="71287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5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Возможные варианты программы наставничества «ученик – ученик»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59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59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5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735993"/>
              </p:ext>
            </p:extLst>
          </p:nvPr>
        </p:nvGraphicFramePr>
        <p:xfrm>
          <a:off x="107504" y="116631"/>
          <a:ext cx="8928992" cy="66183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343">
                <a:tc>
                  <a:txBody>
                    <a:bodyPr/>
                    <a:lstStyle/>
                    <a:p>
                      <a:pPr marR="26035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Этапы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реализации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621">
                <a:tc>
                  <a:txBody>
                    <a:bodyPr/>
                    <a:lstStyle/>
                    <a:p>
                      <a:pPr marR="26035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Представление программ наставничества в форме «Ученик – ученик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Ученическая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конференция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229">
                <a:tc>
                  <a:txBody>
                    <a:bodyPr/>
                    <a:lstStyle/>
                    <a:p>
                      <a:pPr marR="72390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49805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Проводится отбор наставников из числа активных    </a:t>
                      </a:r>
                      <a:r>
                        <a:rPr lang="ru-RU" sz="1400" b="0" spc="2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учащихся </a:t>
                      </a:r>
                      <a:r>
                        <a:rPr lang="ru-RU" sz="1400" b="0" spc="-15" dirty="0">
                          <a:solidFill>
                            <a:schemeClr val="tx1"/>
                          </a:solidFill>
                          <a:effectLst/>
                        </a:rPr>
                        <a:t>школьного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сообщества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5405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53895" algn="l"/>
                        </a:tabLst>
                      </a:pPr>
                      <a:r>
                        <a:rPr lang="ru-RU" sz="1400" b="0" err="1">
                          <a:solidFill>
                            <a:schemeClr val="tx1"/>
                          </a:solidFill>
                          <a:effectLst/>
                        </a:rPr>
                        <a:t>Анкетирование</a:t>
                      </a:r>
                      <a:r>
                        <a:rPr lang="ru-RU" sz="1400" b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400" b="0" spc="-15" smtClean="0">
                          <a:solidFill>
                            <a:schemeClr val="tx1"/>
                          </a:solidFill>
                          <a:effectLst/>
                        </a:rPr>
                        <a:t>Собеседование</a:t>
                      </a:r>
                      <a:r>
                        <a:rPr lang="ru-RU" sz="1400" b="0" spc="-15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Использование базы</a:t>
                      </a:r>
                      <a:r>
                        <a:rPr lang="ru-RU" sz="14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наставников.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11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Обучение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наставников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Обучение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проводится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куратором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2322">
                <a:tc>
                  <a:txBody>
                    <a:bodyPr/>
                    <a:lstStyle/>
                    <a:p>
                      <a:pPr marR="57150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Проводится отбор учащихся, имеющих особые образовательные потребности, низкую учебную мотивацию, проблемы с адаптацией в коллективе, не включенные в школьное сообщество и желающих добровольно принять участие в</a:t>
                      </a:r>
                      <a:r>
                        <a:rPr lang="ru-RU" sz="1400" b="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программе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наставничества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835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90675" algn="l"/>
                          <a:tab pos="248793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Анкетирование.	</a:t>
                      </a:r>
                    </a:p>
                    <a:p>
                      <a:pPr marR="76835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90675" algn="l"/>
                          <a:tab pos="248793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Листы </a:t>
                      </a:r>
                      <a:r>
                        <a:rPr lang="ru-RU" sz="1400" b="0" spc="-35" dirty="0">
                          <a:solidFill>
                            <a:schemeClr val="tx1"/>
                          </a:solidFill>
                          <a:effectLst/>
                        </a:rPr>
                        <a:t>опроса.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76835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90675" algn="l"/>
                          <a:tab pos="248793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Использование базы</a:t>
                      </a:r>
                      <a:r>
                        <a:rPr lang="ru-RU" sz="14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наставляемых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22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Формирование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пар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групп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63040" algn="l"/>
                          <a:tab pos="2176145" algn="l"/>
                        </a:tabLs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После личных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	встреч, </a:t>
                      </a:r>
                      <a:r>
                        <a:rPr lang="ru-RU" sz="1400" b="0" spc="-15" dirty="0">
                          <a:solidFill>
                            <a:schemeClr val="tx1"/>
                          </a:solidFill>
                          <a:effectLst/>
                        </a:rPr>
                        <a:t>обсуждения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вопросов. Назначения</a:t>
                      </a:r>
                      <a:r>
                        <a:rPr lang="ru-RU" sz="1400" b="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куратором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9241">
                <a:tc>
                  <a:txBody>
                    <a:bodyPr/>
                    <a:lstStyle/>
                    <a:p>
                      <a:pPr marR="69215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67890" algn="l"/>
                          <a:tab pos="2670810" algn="l"/>
                          <a:tab pos="2811145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Наставляемый      </a:t>
                      </a:r>
                      <a:r>
                        <a:rPr lang="ru-RU" sz="1400" b="0" spc="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улучшает  </a:t>
                      </a:r>
                      <a:r>
                        <a:rPr lang="ru-RU" sz="1400" b="0" spc="-35" dirty="0">
                          <a:solidFill>
                            <a:schemeClr val="tx1"/>
                          </a:solidFill>
                          <a:effectLst/>
                        </a:rPr>
                        <a:t>свои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образовательные    </a:t>
                      </a:r>
                      <a:r>
                        <a:rPr lang="ru-RU" sz="1400" b="0" spc="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результаты,	</a:t>
                      </a:r>
                      <a:r>
                        <a:rPr lang="ru-RU" sz="1400" b="0" spc="-70" dirty="0">
                          <a:solidFill>
                            <a:schemeClr val="tx1"/>
                          </a:solidFill>
                          <a:effectLst/>
                        </a:rPr>
                        <a:t>он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интегрирован   </a:t>
                      </a:r>
                      <a:r>
                        <a:rPr lang="ru-RU" sz="1400" b="0" spc="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	школьное</a:t>
                      </a:r>
                    </a:p>
                    <a:p>
                      <a:pPr marR="4197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-20" dirty="0">
                          <a:solidFill>
                            <a:schemeClr val="tx1"/>
                          </a:solidFill>
                          <a:effectLst/>
                        </a:rPr>
                        <a:t>сообщество,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повышена мотивация 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осознанность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0010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97735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Предоставление  взаимодействия(проект, улучшение показателей). </a:t>
                      </a:r>
                    </a:p>
                    <a:p>
                      <a:pPr marR="80010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97735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Улучшение образовательных результатов,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smtClean="0">
                          <a:solidFill>
                            <a:schemeClr val="tx1"/>
                          </a:solidFill>
                          <a:effectLst/>
                        </a:rPr>
                        <a:t>посещаемости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081">
                <a:tc>
                  <a:txBody>
                    <a:bodyPr/>
                    <a:lstStyle/>
                    <a:p>
                      <a:pPr marR="60960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8095" algn="l"/>
                          <a:tab pos="2518410" algn="l"/>
                        </a:tabLs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Рефлексия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реализации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spc="-20" dirty="0" err="1">
                          <a:solidFill>
                            <a:schemeClr val="tx1"/>
                          </a:solidFill>
                          <a:effectLst/>
                        </a:rPr>
                        <a:t>формы</a:t>
                      </a:r>
                      <a:r>
                        <a:rPr lang="en-US" sz="14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наставничества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8420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1390" algn="l"/>
                        </a:tabLs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Анализ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</a:rPr>
                        <a:t>эффективности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spc="-15" dirty="0" err="1">
                          <a:solidFill>
                            <a:schemeClr val="tx1"/>
                          </a:solidFill>
                          <a:effectLst/>
                        </a:rPr>
                        <a:t>реализации</a:t>
                      </a:r>
                      <a:r>
                        <a:rPr lang="en-US" sz="14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программы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6163">
                <a:tc>
                  <a:txBody>
                    <a:bodyPr/>
                    <a:lstStyle/>
                    <a:p>
                      <a:pPr marR="66675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0870" algn="l"/>
                          <a:tab pos="288417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Наставник</a:t>
                      </a:r>
                      <a:r>
                        <a:rPr lang="ru-RU" sz="1400" b="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получает	уважаемый </a:t>
                      </a:r>
                      <a:r>
                        <a:rPr lang="ru-RU" sz="1400" b="0" spc="-90" dirty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заслуженный	статус.</a:t>
                      </a:r>
                    </a:p>
                    <a:p>
                      <a:pPr marR="111125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Чувствует свою причастность школьному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сообществу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09955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Поощрение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7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04664"/>
            <a:ext cx="4522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Ожидаемые результаты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683566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включенности наставляемых во все социальные, культурные и образовательные процессы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организации;</a:t>
            </a:r>
          </a:p>
          <a:p>
            <a:pPr marL="342900" indent="-342900" algn="ctr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Наставляемые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получат необходимый в стимул к культурному, интеллектуальному, физическому совершенствованию, самореализации, а также развитию необходимых компетенций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94123"/>
            <a:ext cx="4193459" cy="302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208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Среди оцениваемых результатов</a:t>
            </a:r>
            <a:r>
              <a:rPr lang="ru-RU" sz="3200" b="1" dirty="0" smtClean="0"/>
              <a:t>: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-</a:t>
            </a:r>
            <a:r>
              <a:rPr lang="ru-RU" dirty="0"/>
              <a:t>повышение успеваемости и улучшение психоэмоционального фона внутри образовательной организации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-численный рост посещаемости творческих кружков, объединений, спортивных секций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-количественный и качественный рост успешно реализованных образовательных и культурных </a:t>
            </a:r>
            <a:r>
              <a:rPr lang="ru-RU" dirty="0" smtClean="0"/>
              <a:t>проектов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39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2900921" cy="5157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908720"/>
            <a:ext cx="5376597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1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2726338"/>
            <a:ext cx="5504296" cy="41316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744381" cy="39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6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5154" r="40776" b="31078"/>
          <a:stretch/>
        </p:blipFill>
        <p:spPr bwMode="auto">
          <a:xfrm>
            <a:off x="3824809" y="26707"/>
            <a:ext cx="4851647" cy="456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0" t="12145" r="39644" b="35037"/>
          <a:stretch/>
        </p:blipFill>
        <p:spPr bwMode="auto">
          <a:xfrm>
            <a:off x="323528" y="908720"/>
            <a:ext cx="5247861" cy="543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69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15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</TotalTime>
  <Words>252</Words>
  <Application>Microsoft Office PowerPoint</Application>
  <PresentationFormat>Экран (4:3)</PresentationFormat>
  <Paragraphs>51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ИСПОЛЬЗОВАНИЕ ПРОЕКТНОЙ ДЕЯТЕЛЬНОСТИ В ОСУЩЕСТВЛЕНИИ ЗАДАЧ ПРОГРАММЫ нАСТаВНИЧЕСТВА «УЧЕНИК-УЧЕНИК» АКАДЕМИЧЕСКОЙ НАПРАВЛЕННОСТИ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ФИО:     Место учебы (курс, факультет) / работы (должность)</dc:title>
  <dc:creator>Editor</dc:creator>
  <cp:lastModifiedBy>User</cp:lastModifiedBy>
  <cp:revision>107</cp:revision>
  <dcterms:created xsi:type="dcterms:W3CDTF">2015-02-09T09:07:04Z</dcterms:created>
  <dcterms:modified xsi:type="dcterms:W3CDTF">2023-07-05T04:30:52Z</dcterms:modified>
</cp:coreProperties>
</file>