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5"/>
            <p14:sldId id="266"/>
            <p14:sldId id="267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F3F0ED"/>
    <a:srgbClr val="E1DAD2"/>
    <a:srgbClr val="FEFEFE"/>
    <a:srgbClr val="C1C9CD"/>
    <a:srgbClr val="7C96A3"/>
    <a:srgbClr val="FFFFFF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3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87134" y="5363430"/>
            <a:ext cx="7897091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 smtClean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endParaRPr lang="ru-RU" sz="32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r>
              <a:rPr lang="ru-RU" sz="3200" b="1" dirty="0" smtClean="0">
                <a:ln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itchFamily="66" charset="0"/>
              </a:rPr>
              <a:t>Психологическая профилактика эмоционального выгорания педагогов с использованием информационно-дистанционных технологий</a:t>
            </a:r>
          </a:p>
          <a:p>
            <a:endParaRPr lang="ru-RU" sz="10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  <a:p>
            <a:pPr algn="r"/>
            <a:r>
              <a:rPr lang="ru-RU" sz="1800" b="1" dirty="0" smtClean="0">
                <a:ln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itchFamily="66" charset="0"/>
              </a:rPr>
              <a:t>Педагог-психолог МБОУ «С(К)ОШ № 57 г. Челябинска» </a:t>
            </a:r>
          </a:p>
          <a:p>
            <a:pPr algn="r"/>
            <a:r>
              <a:rPr lang="ru-RU" sz="1800" b="1" dirty="0" smtClean="0">
                <a:ln/>
                <a:solidFill>
                  <a:srgbClr val="003374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omic Sans MS" pitchFamily="66" charset="0"/>
              </a:rPr>
              <a:t>Евгения Вячеславовна Кияшко</a:t>
            </a:r>
            <a:endParaRPr lang="en-US" sz="1800" b="1" dirty="0">
              <a:ln/>
              <a:solidFill>
                <a:srgbClr val="003374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4888" y="816429"/>
            <a:ext cx="5608383" cy="49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Comic Sans MS" pitchFamily="66" charset="0"/>
              </a:rPr>
              <a:t>Поздравления с различными праздниками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3074" name="Picture 2" descr="F:\профилактика выгорания\Фото\1618548916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3" y="1519065"/>
            <a:ext cx="4125213" cy="475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рофилактика выгорания\Фото\16185476825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75" y="1519065"/>
            <a:ext cx="4599282" cy="46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86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81" y="726543"/>
            <a:ext cx="4506685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Психологические рекомендации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122" name="Picture 2" descr="F:\профилактика выгорания\Фото\16185489167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3"/>
          <a:stretch/>
        </p:blipFill>
        <p:spPr bwMode="auto">
          <a:xfrm>
            <a:off x="114300" y="1804307"/>
            <a:ext cx="4865914" cy="48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офилактика выгорания\Фото\1618547682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35" y="93928"/>
            <a:ext cx="3861707" cy="41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профилактика выгорания\Фото\1618548916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70" y="4452939"/>
            <a:ext cx="3425236" cy="228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648" y="5078109"/>
            <a:ext cx="3640792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Поздравления с важными датами и семейными событиями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147" name="Picture 3" descr="F:\профилактика выгорания\Фото\1618547682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55" y="375556"/>
            <a:ext cx="4302579" cy="430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профилактика выгорания\Фото\1618548916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2" y="306839"/>
            <a:ext cx="4144165" cy="61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2" y="424465"/>
            <a:ext cx="4465865" cy="7675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Занимательные игры и маленькие веселые тесты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170" name="Picture 2" descr="F:\профилактика выгорания\Фото\1618548916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0" y="1336493"/>
            <a:ext cx="4267200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офилактика выгорания\Фото\1618548916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3" y="154339"/>
            <a:ext cx="4204607" cy="6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5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852" y="5924573"/>
            <a:ext cx="3191755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Рассказы о домашних питомцах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8194" name="Picture 2" descr="F:\профилактика выгорания\Фото\16185489167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" b="12214"/>
          <a:stretch/>
        </p:blipFill>
        <p:spPr bwMode="auto">
          <a:xfrm>
            <a:off x="5061858" y="116229"/>
            <a:ext cx="3892730" cy="426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офилактика выгорания\Фото\16185489168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2"/>
          <a:stretch/>
        </p:blipFill>
        <p:spPr bwMode="auto">
          <a:xfrm>
            <a:off x="138793" y="0"/>
            <a:ext cx="4449536" cy="599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профилактика выгорания\Фото\16185476825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6" b="36163"/>
          <a:stretch/>
        </p:blipFill>
        <p:spPr bwMode="auto">
          <a:xfrm>
            <a:off x="5061859" y="4458391"/>
            <a:ext cx="3892730" cy="23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6337" y="5421007"/>
            <a:ext cx="4996062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Картинки для повышения настроения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218" name="Picture 2" descr="F:\профилактика выгорания\Фото\1618548916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44409"/>
            <a:ext cx="4776108" cy="3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профилактика выгорания\Фото\16185489168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t="3081" r="10130"/>
          <a:stretch/>
        </p:blipFill>
        <p:spPr bwMode="auto">
          <a:xfrm>
            <a:off x="5167993" y="666750"/>
            <a:ext cx="3731078" cy="43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43" y="1118429"/>
            <a:ext cx="4310743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Отчеты о поездках и экскурсиях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нашего коллектива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099" name="Picture 3" descr="F:\профилактика выгорания\Фото\16185476826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" y="2237014"/>
            <a:ext cx="4713515" cy="353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профилактика выгорания\Фото\1618548916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65" y="745672"/>
            <a:ext cx="3894364" cy="519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58" y="2206506"/>
            <a:ext cx="3910212" cy="99874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Просто хорошие и добрые слова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42" name="Picture 2" descr="F:\профилактика выгорания\Фото\16185489167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10038"/>
          <a:stretch/>
        </p:blipFill>
        <p:spPr bwMode="auto">
          <a:xfrm>
            <a:off x="4267843" y="155898"/>
            <a:ext cx="4710793" cy="47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профилактика выгорания\Фото\161854768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8" y="3582793"/>
            <a:ext cx="4498521" cy="30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392" y="1240972"/>
            <a:ext cx="8482693" cy="5617028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ru-RU" sz="2200" dirty="0">
                <a:latin typeface="Comic Sans MS" pitchFamily="66" charset="0"/>
              </a:rPr>
              <a:t>Анализируя работу группы за 2020-2021 учебный год, можно сделать следующие выводы: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группа позитивного мышления «Жизнь прекрасна!» способствует: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- сплочению коллектива;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- способности педагогов принимать друг друга;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- осознанию своих личностных особенностей;</a:t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- развитию творческой </a:t>
            </a:r>
            <a:r>
              <a:rPr lang="ru-RU" sz="2200" dirty="0" smtClean="0">
                <a:latin typeface="Comic Sans MS" pitchFamily="66" charset="0"/>
              </a:rPr>
              <a:t>активности;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- регуляции эмоционального состояния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/>
            </a:r>
            <a:br>
              <a:rPr lang="ru-RU" sz="2200" dirty="0">
                <a:latin typeface="Comic Sans MS" pitchFamily="66" charset="0"/>
              </a:rPr>
            </a:br>
            <a:r>
              <a:rPr lang="ru-RU" sz="2200" dirty="0">
                <a:latin typeface="Comic Sans MS" pitchFamily="66" charset="0"/>
              </a:rPr>
              <a:t>Кроме этого, группа </a:t>
            </a:r>
            <a:r>
              <a:rPr lang="ru-RU" sz="2200" dirty="0" smtClean="0">
                <a:latin typeface="Comic Sans MS" pitchFamily="66" charset="0"/>
              </a:rPr>
              <a:t>выполняет диагностическую функцию – </a:t>
            </a:r>
            <a:r>
              <a:rPr lang="ru-RU" sz="2200" dirty="0">
                <a:latin typeface="Comic Sans MS" pitchFamily="66" charset="0"/>
              </a:rPr>
              <a:t>по материалам, которые </a:t>
            </a:r>
            <a:r>
              <a:rPr lang="ru-RU" sz="2200" dirty="0" smtClean="0">
                <a:latin typeface="Comic Sans MS" pitchFamily="66" charset="0"/>
              </a:rPr>
              <a:t>коллеги </a:t>
            </a:r>
            <a:r>
              <a:rPr lang="ru-RU" sz="2200" dirty="0">
                <a:latin typeface="Comic Sans MS" pitchFamily="66" charset="0"/>
              </a:rPr>
              <a:t>выкладывают в группу, можно отследить эмоциональное состояние каждого педагога</a:t>
            </a:r>
            <a:r>
              <a:rPr lang="ru-RU" sz="2200" dirty="0" smtClean="0">
                <a:latin typeface="Comic Sans MS" pitchFamily="66" charset="0"/>
              </a:rPr>
              <a:t>.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/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Таким образом, поставленные в начале года задачи выполнены в полном объеме, работа группы является эффективной.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1081" y="5706835"/>
            <a:ext cx="4718477" cy="819051"/>
          </a:xfrm>
        </p:spPr>
        <p:txBody>
          <a:bodyPr>
            <a:normAutofit/>
          </a:bodyPr>
          <a:lstStyle/>
          <a:p>
            <a:r>
              <a:rPr lang="ru-RU" sz="2000" i="1" dirty="0"/>
              <a:t>Успехов Вам и внутреннего равновесия!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Comic Sans MS" pitchFamily="66" charset="0"/>
            </a:endParaRPr>
          </a:p>
        </p:txBody>
      </p:sp>
      <p:pic>
        <p:nvPicPr>
          <p:cNvPr id="11266" name="Picture 2" descr="F:\профилактика выгорания\Фото\1618547682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2" y="636814"/>
            <a:ext cx="4881336" cy="48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1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2" y="1337380"/>
            <a:ext cx="8603673" cy="9987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Comic Sans MS" pitchFamily="66" charset="0"/>
              </a:rPr>
              <a:t>	</a:t>
            </a:r>
            <a:r>
              <a:rPr lang="ru-RU" sz="2000" b="1" dirty="0" smtClean="0">
                <a:latin typeface="Comic Sans MS" pitchFamily="66" charset="0"/>
              </a:rPr>
              <a:t>Синдром </a:t>
            </a:r>
            <a:r>
              <a:rPr lang="ru-RU" sz="2000" b="1" dirty="0">
                <a:latin typeface="Comic Sans MS" pitchFamily="66" charset="0"/>
              </a:rPr>
              <a:t>эмоционального выгорания  (СЭВ)</a:t>
            </a:r>
            <a:r>
              <a:rPr lang="ru-RU" sz="2000" dirty="0">
                <a:latin typeface="Comic Sans MS" pitchFamily="66" charset="0"/>
              </a:rPr>
              <a:t> – отрицательное воздействие профессиональной деятельности на личность в сфере человек-человек, проявляющееся в виде определенных изменений в поведении и состоянии человека.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	Этот </a:t>
            </a:r>
            <a:r>
              <a:rPr lang="ru-RU" sz="2000" dirty="0">
                <a:latin typeface="Comic Sans MS" pitchFamily="66" charset="0"/>
              </a:rPr>
              <a:t>термин стал применяться в нашей стране сравнительно недавно и описывает состояние деморализации, разочарования и крайней усталости, энергетического истощения, чувства перегруженности проблемами других людей. Это профессиональная болезнь тех, кто работает с людьми, и чья деятельность невозможна без общения.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3803939"/>
            <a:ext cx="4312212" cy="305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35" y="-84459"/>
            <a:ext cx="8608256" cy="348095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dirty="0"/>
              <a:t> </a:t>
            </a:r>
            <a:r>
              <a:rPr lang="ru-RU" dirty="0" smtClean="0"/>
              <a:t>	</a:t>
            </a:r>
            <a:r>
              <a:rPr lang="ru-RU" sz="2000" dirty="0" smtClean="0">
                <a:latin typeface="Comic Sans MS" pitchFamily="66" charset="0"/>
              </a:rPr>
              <a:t>Не </a:t>
            </a:r>
            <a:r>
              <a:rPr lang="ru-RU" sz="2000" dirty="0">
                <a:latin typeface="Comic Sans MS" pitchFamily="66" charset="0"/>
              </a:rPr>
              <a:t>случайно первая исследовательница этого явления Кристина </a:t>
            </a:r>
            <a:r>
              <a:rPr lang="ru-RU" sz="2000" dirty="0" err="1">
                <a:latin typeface="Comic Sans MS" pitchFamily="66" charset="0"/>
              </a:rPr>
              <a:t>Маслач</a:t>
            </a:r>
            <a:r>
              <a:rPr lang="ru-RU" sz="2000" dirty="0">
                <a:latin typeface="Comic Sans MS" pitchFamily="66" charset="0"/>
              </a:rPr>
              <a:t> назвала свою книгу: «Эмоциональное сгорание – плата за сочувствие</a:t>
            </a:r>
            <a:r>
              <a:rPr lang="ru-RU" sz="2000" dirty="0" smtClean="0">
                <a:latin typeface="Comic Sans MS" pitchFamily="66" charset="0"/>
              </a:rPr>
              <a:t>»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	В</a:t>
            </a:r>
            <a:r>
              <a:rPr lang="ru-RU" sz="2000" dirty="0">
                <a:latin typeface="Comic Sans MS" pitchFamily="66" charset="0"/>
              </a:rPr>
              <a:t> 1981 году известный исследователь проблемы профессионального выгорания Эдвард </a:t>
            </a:r>
            <a:r>
              <a:rPr lang="ru-RU" sz="2000" dirty="0" err="1">
                <a:latin typeface="Comic Sans MS" pitchFamily="66" charset="0"/>
              </a:rPr>
              <a:t>Морроу</a:t>
            </a:r>
            <a:r>
              <a:rPr lang="ru-RU" sz="2000" dirty="0">
                <a:latin typeface="Comic Sans MS" pitchFamily="66" charset="0"/>
              </a:rPr>
              <a:t> предложил довольно оригинальный термин, отражающий внутреннее психическое состояние работника, испытывающего </a:t>
            </a:r>
            <a:r>
              <a:rPr lang="ru-RU" sz="2000" dirty="0" smtClean="0">
                <a:latin typeface="Comic Sans MS" pitchFamily="66" charset="0"/>
              </a:rPr>
              <a:t>воздействие </a:t>
            </a:r>
            <a:r>
              <a:rPr lang="ru-RU" sz="2000" dirty="0">
                <a:latin typeface="Comic Sans MS" pitchFamily="66" charset="0"/>
              </a:rPr>
              <a:t>выгорания — «запах горящей психологической проводки».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0" y="3396496"/>
            <a:ext cx="5913768" cy="33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04" y="489005"/>
            <a:ext cx="8510155" cy="333932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Comic Sans MS" pitchFamily="66" charset="0"/>
              </a:rPr>
              <a:t>	К </a:t>
            </a:r>
            <a:r>
              <a:rPr lang="ru-RU" sz="2000" dirty="0">
                <a:latin typeface="Comic Sans MS" pitchFamily="66" charset="0"/>
              </a:rPr>
              <a:t>симптомам выгорания относятся: снижение мотивации к работе, резко возрастающая неудовлетворенность от работы, конфликты на рабочем месте, хроническая усталость, скука, истощение, раздражительность, нервозность, беспокойство, </a:t>
            </a:r>
            <a:r>
              <a:rPr lang="ru-RU" sz="2000" dirty="0" err="1">
                <a:latin typeface="Comic Sans MS" pitchFamily="66" charset="0"/>
              </a:rPr>
              <a:t>дистанцирование</a:t>
            </a:r>
            <a:r>
              <a:rPr lang="ru-RU" sz="2000" dirty="0">
                <a:latin typeface="Comic Sans MS" pitchFamily="66" charset="0"/>
              </a:rPr>
              <a:t> от </a:t>
            </a:r>
            <a:r>
              <a:rPr lang="ru-RU" sz="2000" dirty="0" smtClean="0">
                <a:latin typeface="Comic Sans MS" pitchFamily="66" charset="0"/>
              </a:rPr>
              <a:t>учеников </a:t>
            </a:r>
            <a:r>
              <a:rPr lang="ru-RU" sz="2000" dirty="0">
                <a:latin typeface="Comic Sans MS" pitchFamily="66" charset="0"/>
              </a:rPr>
              <a:t>и коллег, </a:t>
            </a:r>
            <a:r>
              <a:rPr lang="ru-RU" sz="2000" dirty="0" smtClean="0">
                <a:latin typeface="Comic Sans MS" pitchFamily="66" charset="0"/>
              </a:rPr>
              <a:t>опоздания на работу </a:t>
            </a:r>
            <a:r>
              <a:rPr lang="ru-RU" sz="2000" dirty="0">
                <a:latin typeface="Comic Sans MS" pitchFamily="66" charset="0"/>
              </a:rPr>
              <a:t>и др.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	Синдром </a:t>
            </a:r>
            <a:r>
              <a:rPr lang="ru-RU" sz="2000" dirty="0">
                <a:latin typeface="Comic Sans MS" pitchFamily="66" charset="0"/>
              </a:rPr>
              <a:t>выгорания включает ряд симптомов, однако все они ни у кого не возникают одновременно, существуют индивидуальные вариации, потому что выгорание – это реакция индивидуальная.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en-US" sz="2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7" y="3344269"/>
            <a:ext cx="6697991" cy="351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Comic Sans MS" pitchFamily="66" charset="0"/>
              </a:rPr>
              <a:t>	Выгорание </a:t>
            </a:r>
            <a:r>
              <a:rPr lang="ru-RU" sz="2200" dirty="0">
                <a:latin typeface="Comic Sans MS" pitchFamily="66" charset="0"/>
              </a:rPr>
              <a:t>не является неизбежным, </a:t>
            </a:r>
            <a:r>
              <a:rPr lang="ru-RU" sz="2200" dirty="0" smtClean="0">
                <a:latin typeface="Comic Sans MS" pitchFamily="66" charset="0"/>
              </a:rPr>
              <a:t>поэтому должны </a:t>
            </a:r>
            <a:r>
              <a:rPr lang="ru-RU" sz="2200" dirty="0">
                <a:latin typeface="Comic Sans MS" pitchFamily="66" charset="0"/>
              </a:rPr>
              <a:t>быть предприняты профилактические шаги, которые могут предотвратить, ослабить или исключить его возникновение.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Comic Sans MS" pitchFamily="66" charset="0"/>
              </a:rPr>
              <a:t>	В </a:t>
            </a:r>
            <a:r>
              <a:rPr lang="ru-RU" sz="2200" dirty="0">
                <a:latin typeface="Comic Sans MS" pitchFamily="66" charset="0"/>
              </a:rPr>
              <a:t>связи с этим организация работы по сохранению психического здоровья педагогов является одной из наиболее актуальных задач современной сис­темы образования, а проблема эмоциональной </a:t>
            </a:r>
            <a:r>
              <a:rPr lang="ru-RU" sz="2200" dirty="0" err="1">
                <a:latin typeface="Comic Sans MS" pitchFamily="66" charset="0"/>
              </a:rPr>
              <a:t>саморегуляции</a:t>
            </a:r>
            <a:r>
              <a:rPr lang="ru-RU" sz="2200" dirty="0">
                <a:latin typeface="Comic Sans MS" pitchFamily="66" charset="0"/>
              </a:rPr>
              <a:t> – одной из важнейших психолого-педагогических проблем, актуальных для личностного и профессионального развития современного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04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1338" y="363681"/>
            <a:ext cx="8634844" cy="364720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omic Sans MS" pitchFamily="66" charset="0"/>
              </a:rPr>
              <a:t>	Для </a:t>
            </a:r>
            <a:r>
              <a:rPr lang="ru-RU" sz="2900" dirty="0">
                <a:latin typeface="Comic Sans MS" pitchFamily="66" charset="0"/>
              </a:rPr>
              <a:t>профилактики профессионального выгорания существует множество </a:t>
            </a:r>
            <a:r>
              <a:rPr lang="ru-RU" sz="2900" dirty="0" smtClean="0">
                <a:latin typeface="Comic Sans MS" pitchFamily="66" charset="0"/>
              </a:rPr>
              <a:t>методов, которые </a:t>
            </a:r>
            <a:r>
              <a:rPr lang="ru-RU" sz="2900" dirty="0">
                <a:latin typeface="Comic Sans MS" pitchFamily="66" charset="0"/>
              </a:rPr>
              <a:t>традиционно используются во многих образовательных организациях: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omic Sans MS" pitchFamily="66" charset="0"/>
              </a:rPr>
              <a:t>- Соблюдение </a:t>
            </a:r>
            <a:r>
              <a:rPr lang="ru-RU" sz="2900" dirty="0">
                <a:latin typeface="Comic Sans MS" pitchFamily="66" charset="0"/>
              </a:rPr>
              <a:t>правил организации труда – разграничение работы и отдыха, работа не должна занимать большую часть жизни; исключить физические и эмоциональные перегрузки; ограничить совмещение работы в различных направлениях.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omic Sans MS" pitchFamily="66" charset="0"/>
              </a:rPr>
              <a:t>- Организация </a:t>
            </a:r>
            <a:r>
              <a:rPr lang="ru-RU" sz="2900" dirty="0">
                <a:latin typeface="Comic Sans MS" pitchFamily="66" charset="0"/>
              </a:rPr>
              <a:t>командного подхода – возможность обсуждения проблем с коллективом, создание атмосферы взаимопомощи и эмоционального комфорта, возможность подмены специалистов, четкое распределение обязанностей и их соблюдение.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omic Sans MS" pitchFamily="66" charset="0"/>
              </a:rPr>
              <a:t>- Возможность </a:t>
            </a:r>
            <a:r>
              <a:rPr lang="ru-RU" sz="2900" dirty="0">
                <a:latin typeface="Comic Sans MS" pitchFamily="66" charset="0"/>
              </a:rPr>
              <a:t>повышения профессиональной квалификации.</a:t>
            </a:r>
          </a:p>
          <a:p>
            <a:pPr marL="0" lv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Comic Sans MS" pitchFamily="66" charset="0"/>
              </a:rPr>
              <a:t>- Организация </a:t>
            </a:r>
            <a:r>
              <a:rPr lang="ru-RU" sz="2900" dirty="0">
                <a:latin typeface="Comic Sans MS" pitchFamily="66" charset="0"/>
              </a:rPr>
              <a:t>и функционирование психологической службы в коллективе.</a:t>
            </a:r>
          </a:p>
          <a:p>
            <a:pPr marL="0" indent="0">
              <a:buNone/>
            </a:pPr>
            <a:endParaRPr lang="ru-RU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142510"/>
            <a:ext cx="4073235" cy="271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47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258554"/>
            <a:ext cx="7961662" cy="62461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Comic Sans MS" pitchFamily="66" charset="0"/>
              </a:rPr>
              <a:t>Мы </a:t>
            </a:r>
            <a:r>
              <a:rPr lang="ru-RU" sz="2600" dirty="0">
                <a:latin typeface="Comic Sans MS" pitchFamily="66" charset="0"/>
              </a:rPr>
              <a:t>задумались, как можно проводить эффективную профилактическую работу в нашей школе.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Задачи: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- охватить всех педагогов школы,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- проводить эту работу систематически, желательно каждый рабочий день,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- осуществлять профилактику эмоционального выгорания во взаимосвязи различных служб и администрации,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- </a:t>
            </a:r>
            <a:r>
              <a:rPr lang="ru-RU" sz="2600" dirty="0" smtClean="0">
                <a:latin typeface="Comic Sans MS" pitchFamily="66" charset="0"/>
              </a:rPr>
              <a:t>делать </a:t>
            </a:r>
            <a:r>
              <a:rPr lang="ru-RU" sz="2600" dirty="0">
                <a:latin typeface="Comic Sans MS" pitchFamily="66" charset="0"/>
              </a:rPr>
              <a:t>это должен педагог-психолог в рамках своего рабочего </a:t>
            </a:r>
            <a:r>
              <a:rPr lang="ru-RU" sz="2600" dirty="0" smtClean="0">
                <a:latin typeface="Comic Sans MS" pitchFamily="66" charset="0"/>
              </a:rPr>
              <a:t>времени, то есть эта работа не должна быть трудоемкой и </a:t>
            </a:r>
            <a:r>
              <a:rPr lang="ru-RU" sz="2600" dirty="0" err="1" smtClean="0">
                <a:latin typeface="Comic Sans MS" pitchFamily="66" charset="0"/>
              </a:rPr>
              <a:t>времязатратной</a:t>
            </a:r>
            <a:r>
              <a:rPr lang="ru-RU" sz="2600" dirty="0" smtClean="0">
                <a:latin typeface="Comic Sans MS" pitchFamily="66" charset="0"/>
              </a:rPr>
              <a:t>!</a:t>
            </a:r>
            <a:endParaRPr lang="ru-RU" sz="2600" dirty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Вы думаете – это утопия?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dirty="0">
                <a:latin typeface="Comic Sans MS" pitchFamily="66" charset="0"/>
              </a:rPr>
              <a:t> 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>
                <a:latin typeface="Comic Sans MS" pitchFamily="66" charset="0"/>
              </a:rPr>
              <a:t>Выход есть – </a:t>
            </a:r>
            <a:endParaRPr lang="ru-RU" sz="2600" b="1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Comic Sans MS" pitchFamily="66" charset="0"/>
              </a:rPr>
              <a:t>это </a:t>
            </a:r>
            <a:r>
              <a:rPr lang="ru-RU" sz="2600" b="1" dirty="0">
                <a:latin typeface="Comic Sans MS" pitchFamily="66" charset="0"/>
              </a:rPr>
              <a:t>использование </a:t>
            </a:r>
            <a:endParaRPr lang="ru-RU" sz="2600" b="1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Comic Sans MS" pitchFamily="66" charset="0"/>
              </a:rPr>
              <a:t>информационно-дистанционных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600" b="1" dirty="0" smtClean="0">
                <a:latin typeface="Comic Sans MS" pitchFamily="66" charset="0"/>
              </a:rPr>
              <a:t>технологий</a:t>
            </a:r>
            <a:r>
              <a:rPr lang="ru-RU" sz="2600" b="1" dirty="0">
                <a:latin typeface="Comic Sans MS" pitchFamily="66" charset="0"/>
              </a:rPr>
              <a:t>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34" y="3731723"/>
            <a:ext cx="3034145" cy="310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98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67" y="132855"/>
            <a:ext cx="5465157" cy="6442363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200" dirty="0" smtClean="0">
              <a:latin typeface="Comic Sans MS" pitchFamily="66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4200" dirty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С </a:t>
            </a:r>
            <a:r>
              <a:rPr lang="ru-RU" sz="4200" dirty="0">
                <a:latin typeface="Comic Sans MS" pitchFamily="66" charset="0"/>
              </a:rPr>
              <a:t>начала этого учебного года в нашей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школе организована </a:t>
            </a:r>
            <a:r>
              <a:rPr lang="ru-RU" sz="4200" dirty="0">
                <a:latin typeface="Comic Sans MS" pitchFamily="66" charset="0"/>
              </a:rPr>
              <a:t>группа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«</a:t>
            </a:r>
            <a:r>
              <a:rPr lang="ru-RU" sz="4200" dirty="0">
                <a:latin typeface="Comic Sans MS" pitchFamily="66" charset="0"/>
              </a:rPr>
              <a:t>Жизнь прекрасна».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Это </a:t>
            </a:r>
            <a:r>
              <a:rPr lang="ru-RU" sz="4200" dirty="0">
                <a:latin typeface="Comic Sans MS" pitchFamily="66" charset="0"/>
              </a:rPr>
              <a:t>группа позитивного мышления для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педагогов </a:t>
            </a:r>
            <a:r>
              <a:rPr lang="ru-RU" sz="4200" dirty="0">
                <a:latin typeface="Comic Sans MS" pitchFamily="66" charset="0"/>
              </a:rPr>
              <a:t>в </a:t>
            </a:r>
            <a:r>
              <a:rPr lang="ru-RU" sz="4200" dirty="0" err="1" smtClean="0">
                <a:latin typeface="Comic Sans MS" pitchFamily="66" charset="0"/>
              </a:rPr>
              <a:t>мессенджере</a:t>
            </a:r>
            <a:r>
              <a:rPr lang="ru-RU" sz="4200" dirty="0" smtClean="0">
                <a:latin typeface="Comic Sans MS" pitchFamily="66" charset="0"/>
              </a:rPr>
              <a:t> </a:t>
            </a:r>
            <a:r>
              <a:rPr lang="ru-RU" sz="4200" dirty="0" err="1" smtClean="0">
                <a:latin typeface="Comic Sans MS" pitchFamily="66" charset="0"/>
              </a:rPr>
              <a:t>WhatsApp</a:t>
            </a:r>
            <a:r>
              <a:rPr lang="ru-RU" sz="4200" dirty="0">
                <a:latin typeface="Comic Sans MS" pitchFamily="66" charset="0"/>
              </a:rPr>
              <a:t>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Аннотация </a:t>
            </a:r>
            <a:r>
              <a:rPr lang="ru-RU" sz="4200" dirty="0">
                <a:latin typeface="Comic Sans MS" pitchFamily="66" charset="0"/>
              </a:rPr>
              <a:t>для педагогов</a:t>
            </a:r>
            <a:r>
              <a:rPr lang="ru-RU" sz="4200" dirty="0" smtClean="0">
                <a:latin typeface="Comic Sans MS" pitchFamily="66" charset="0"/>
              </a:rPr>
              <a:t>: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ru-RU" sz="4200" dirty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>
                <a:latin typeface="Comic Sans MS" pitchFamily="66" charset="0"/>
              </a:rPr>
              <a:t>Уважаемые коллеги! Эта группа создана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для </a:t>
            </a:r>
            <a:r>
              <a:rPr lang="ru-RU" sz="4200" dirty="0">
                <a:latin typeface="Comic Sans MS" pitchFamily="66" charset="0"/>
              </a:rPr>
              <a:t>помощи в нашей интересной,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но </a:t>
            </a:r>
            <a:r>
              <a:rPr lang="ru-RU" sz="4200" dirty="0">
                <a:latin typeface="Comic Sans MS" pitchFamily="66" charset="0"/>
              </a:rPr>
              <a:t>нелегкой работе. </a:t>
            </a:r>
            <a:br>
              <a:rPr lang="ru-RU" sz="4200" dirty="0">
                <a:latin typeface="Comic Sans MS" pitchFamily="66" charset="0"/>
              </a:rPr>
            </a:br>
            <a:r>
              <a:rPr lang="ru-RU" sz="4200" dirty="0">
                <a:latin typeface="Comic Sans MS" pitchFamily="66" charset="0"/>
              </a:rPr>
              <a:t>В течение учебного года нам </a:t>
            </a:r>
            <a:r>
              <a:rPr lang="ru-RU" sz="4200" dirty="0" smtClean="0">
                <a:latin typeface="Comic Sans MS" pitchFamily="66" charset="0"/>
              </a:rPr>
              <a:t>с вами нужно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потрудиться</a:t>
            </a:r>
            <a:r>
              <a:rPr lang="ru-RU" sz="4200" dirty="0">
                <a:latin typeface="Comic Sans MS" pitchFamily="66" charset="0"/>
              </a:rPr>
              <a:t>: замечать вокруг себя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все </a:t>
            </a:r>
            <a:r>
              <a:rPr lang="ru-RU" sz="4200" dirty="0">
                <a:latin typeface="Comic Sans MS" pitchFamily="66" charset="0"/>
              </a:rPr>
              <a:t>радостное и самое интересное </a:t>
            </a:r>
            <a:endParaRPr lang="ru-RU" sz="4200" dirty="0" smtClean="0">
              <a:latin typeface="Comic Sans MS" pitchFamily="66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 smtClean="0">
                <a:latin typeface="Comic Sans MS" pitchFamily="66" charset="0"/>
              </a:rPr>
              <a:t>выкладывать </a:t>
            </a:r>
            <a:r>
              <a:rPr lang="ru-RU" sz="4200" dirty="0">
                <a:latin typeface="Comic Sans MS" pitchFamily="66" charset="0"/>
              </a:rPr>
              <a:t>в группу.</a:t>
            </a:r>
            <a:br>
              <a:rPr lang="ru-RU" sz="4200" dirty="0">
                <a:latin typeface="Comic Sans MS" pitchFamily="66" charset="0"/>
              </a:rPr>
            </a:br>
            <a:r>
              <a:rPr lang="ru-RU" sz="4200" dirty="0">
                <a:latin typeface="Comic Sans MS" pitchFamily="66" charset="0"/>
              </a:rPr>
              <a:t>Негатив не для нас!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4200" dirty="0">
                <a:latin typeface="Comic Sans MS" pitchFamily="66" charset="0"/>
              </a:rPr>
              <a:t>Люблю вас всех!</a:t>
            </a:r>
            <a:r>
              <a:rPr lang="ru-RU" sz="4200" dirty="0"/>
              <a:t/>
            </a:r>
            <a:br>
              <a:rPr lang="ru-RU" sz="4200" dirty="0"/>
            </a:br>
            <a:endParaRPr lang="ru-RU" sz="4200" dirty="0"/>
          </a:p>
        </p:txBody>
      </p:sp>
      <p:pic>
        <p:nvPicPr>
          <p:cNvPr id="6146" name="Picture 2" descr="C:\Users\PC9\Desktop\срочно!\профилактика выгорания\Фото\1618547682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460" y="311001"/>
            <a:ext cx="2940858" cy="27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9\Desktop\срочно!\профилактика выгорания\Фото\1618547682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91" y="3642091"/>
            <a:ext cx="2852227" cy="28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8" y="5747656"/>
            <a:ext cx="8171970" cy="58782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Comic Sans MS" pitchFamily="66" charset="0"/>
              </a:rPr>
              <a:t>В группе публикуются ежедневные приветствия коллегам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2053" name="Picture 5" descr="F:\профилактика выгорания\Фото\16185489167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260802"/>
            <a:ext cx="3943351" cy="506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профилактика выгорания\Фото\1618548916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4" y="260803"/>
            <a:ext cx="4859519" cy="50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200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 Синдром эмоционального выгорания  (СЭВ) – отрицательное воздействие профессиональной деятельности на личность в сфере человек-человек, проявляющееся в виде определенных изменений в поведении и состоянии человека.  Этот термин стал применяться в нашей стране сравнительно недавно и описывает состояние деморализации, разочарования и крайней усталости, энергетического истощения, чувства перегруженности проблемами других людей. Это профессиональная болезнь тех, кто работает с людьми, и чья деятельность невозможна без общения.</vt:lpstr>
      <vt:lpstr>  Не случайно первая исследовательница этого явления Кристина Маслач назвала свою книгу: «Эмоциональное сгорание – плата за сочувствие»  В 1981 году известный исследователь проблемы профессионального выгорания Эдвард Морроу предложил довольно оригинальный термин, отражающий внутреннее психическое состояние работника, испытывающего воздействие выгорания — «запах горящей психологической проводки».</vt:lpstr>
      <vt:lpstr> К симптомам выгорания относятся: снижение мотивации к работе, резко возрастающая неудовлетворенность от работы, конфликты на рабочем месте, хроническая усталость, скука, истощение, раздражительность, нервозность, беспокойство, дистанцирование от учеников и коллег, опоздания на работу и др.   Синдром выгорания включает ряд симптомов, однако все они ни у кого не возникают одновременно, существуют индивидуальные вариации, потому что выгорание – это реакция индивидуальная.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Психологические рекомендации</vt:lpstr>
      <vt:lpstr>Поздравления с важными датами и семейными событиями</vt:lpstr>
      <vt:lpstr>Занимательные игры и маленькие веселые тесты</vt:lpstr>
      <vt:lpstr>Рассказы о домашних питомцах</vt:lpstr>
      <vt:lpstr>Картинки для повышения настроения</vt:lpstr>
      <vt:lpstr>Отчеты о поездках и экскурсиях нашего коллектива</vt:lpstr>
      <vt:lpstr>Просто хорошие и добрые слова</vt:lpstr>
      <vt:lpstr>Анализируя работу группы за 2020-2021 учебный год, можно сделать следующие выводы: группа позитивного мышления «Жизнь прекрасна!» способствует: - сплочению коллектива; - способности педагогов принимать друг друга; - осознанию своих личностных особенностей; - развитию творческой активности; - регуляции эмоционального состояния  Кроме этого, группа выполняет диагностическую функцию – по материалам, которые коллеги выкладывают в группу, можно отследить эмоциональное состояние каждого педагога.  Таким образом, поставленные в начале года задачи выполнены в полном объеме, работа группы является эффективной.  </vt:lpstr>
      <vt:lpstr>Успехов Вам и внутреннего равновесия! 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Евгения</cp:lastModifiedBy>
  <cp:revision>160</cp:revision>
  <dcterms:created xsi:type="dcterms:W3CDTF">2016-11-18T14:12:19Z</dcterms:created>
  <dcterms:modified xsi:type="dcterms:W3CDTF">2021-04-19T16:52:06Z</dcterms:modified>
</cp:coreProperties>
</file>