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56" r:id="rId3"/>
    <p:sldId id="257"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0B0191-6B6E-4289-97A9-E8523E0E3FC7}" type="doc">
      <dgm:prSet loTypeId="urn:microsoft.com/office/officeart/2008/layout/VerticalCircleList" loCatId="list" qsTypeId="urn:microsoft.com/office/officeart/2005/8/quickstyle/simple1" qsCatId="simple" csTypeId="urn:microsoft.com/office/officeart/2005/8/colors/colorful5" csCatId="colorful" phldr="1"/>
      <dgm:spPr/>
      <dgm:t>
        <a:bodyPr/>
        <a:lstStyle/>
        <a:p>
          <a:endParaRPr lang="ru-RU"/>
        </a:p>
      </dgm:t>
    </dgm:pt>
    <dgm:pt modelId="{57D07DE3-54AD-43A9-9C65-F95FCCD95BA9}">
      <dgm:prSet phldrT="[Текст]" custT="1"/>
      <dgm:spPr/>
      <dgm:t>
        <a:bodyPr/>
        <a:lstStyle/>
        <a:p>
          <a:pPr algn="just"/>
          <a:r>
            <a:rPr lang="ru-RU" sz="1800" dirty="0">
              <a:latin typeface="Times New Roman" panose="02020603050405020304" pitchFamily="18" charset="0"/>
              <a:cs typeface="Times New Roman" panose="02020603050405020304" pitchFamily="18" charset="0"/>
            </a:rPr>
            <a:t>Составьте общий список дел на день, неделю, месяц, квартал, год.</a:t>
          </a:r>
        </a:p>
      </dgm:t>
    </dgm:pt>
    <dgm:pt modelId="{E57D9681-D39F-42AD-9A6B-ECD7306E7CC9}" type="parTrans" cxnId="{17F9B2F4-C09F-451F-AAC0-62E3AF804319}">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49B0A2D4-D2DF-41DD-8A66-0B9DB4110AC2}" type="sibTrans" cxnId="{17F9B2F4-C09F-451F-AAC0-62E3AF804319}">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91114779-F311-4673-8C86-12E0B9A4C1EA}">
      <dgm:prSet custT="1"/>
      <dgm:spPr/>
      <dgm:t>
        <a:bodyPr/>
        <a:lstStyle/>
        <a:p>
          <a:pPr algn="just"/>
          <a:r>
            <a:rPr lang="ru-RU" sz="1800" dirty="0">
              <a:latin typeface="Times New Roman" panose="02020603050405020304" pitchFamily="18" charset="0"/>
              <a:cs typeface="Times New Roman" panose="02020603050405020304" pitchFamily="18" charset="0"/>
            </a:rPr>
            <a:t>Для каждого временного интервала определите 20% наиболее важных дел. Можете ранжировать дела по степени важности, присваивая им баллы или места в списке.</a:t>
          </a:r>
        </a:p>
      </dgm:t>
    </dgm:pt>
    <dgm:pt modelId="{BADF8898-D9F3-4731-A783-DC0B90A0FD5B}" type="parTrans" cxnId="{0113422A-D663-44D2-9D54-6FCEFA0AFF5F}">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1A576406-6565-4D4F-8DA7-451074E1B5B0}" type="sibTrans" cxnId="{0113422A-D663-44D2-9D54-6FCEFA0AFF5F}">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5F649DBD-C339-4DE1-AD46-4AB74BC5201B}">
      <dgm:prSet custT="1"/>
      <dgm:spPr/>
      <dgm:t>
        <a:bodyPr/>
        <a:lstStyle/>
        <a:p>
          <a:pPr algn="just"/>
          <a:r>
            <a:rPr lang="ru-RU" sz="1800" dirty="0">
              <a:latin typeface="Times New Roman" panose="02020603050405020304" pitchFamily="18" charset="0"/>
              <a:cs typeface="Times New Roman" panose="02020603050405020304" pitchFamily="18" charset="0"/>
            </a:rPr>
            <a:t>Выделите из получившихся 20% важных дел еще 20%. Продолжайте это делать, пока в списке не останется одна, самая важная, вещь.</a:t>
          </a:r>
        </a:p>
      </dgm:t>
    </dgm:pt>
    <dgm:pt modelId="{A47E380F-C5A9-4D8B-B158-CD14B52DA79E}" type="parTrans" cxnId="{EC4A19C5-3F8E-4C2F-A23F-E0FF6DCF9EEE}">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2DD1FAE9-62D8-497E-9AC2-3446DD66D8F2}" type="sibTrans" cxnId="{EC4A19C5-3F8E-4C2F-A23F-E0FF6DCF9EEE}">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86269AD0-134A-4649-A69A-E18D77A1EFE5}">
      <dgm:prSet custT="1"/>
      <dgm:spPr/>
      <dgm:t>
        <a:bodyPr/>
        <a:lstStyle/>
        <a:p>
          <a:pPr algn="just"/>
          <a:r>
            <a:rPr lang="ru-RU" sz="1800" dirty="0">
              <a:latin typeface="Times New Roman" panose="02020603050405020304" pitchFamily="18" charset="0"/>
              <a:cs typeface="Times New Roman" panose="02020603050405020304" pitchFamily="18" charset="0"/>
            </a:rPr>
            <a:t>Принимая решения о том, что делать в тот или иной момент, обращайтесь к этому списку и отдавайте приоритет ключевой цели. Затем занимайтесь задачам из первого отобранного вами списка.</a:t>
          </a:r>
        </a:p>
      </dgm:t>
    </dgm:pt>
    <dgm:pt modelId="{E90F97CB-C457-45C9-A66A-55A97DE0A8EE}" type="parTrans" cxnId="{2863BA8F-1A4E-421B-BDAF-18DEDB1C39E9}">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F4C6E253-395F-4131-8034-D32393194435}" type="sibTrans" cxnId="{2863BA8F-1A4E-421B-BDAF-18DEDB1C39E9}">
      <dgm:prSet/>
      <dgm:spPr/>
      <dgm:t>
        <a:bodyPr/>
        <a:lstStyle/>
        <a:p>
          <a:pPr algn="just"/>
          <a:endParaRPr lang="ru-RU" sz="2800">
            <a:latin typeface="Times New Roman" panose="02020603050405020304" pitchFamily="18" charset="0"/>
            <a:cs typeface="Times New Roman" panose="02020603050405020304" pitchFamily="18" charset="0"/>
          </a:endParaRPr>
        </a:p>
      </dgm:t>
    </dgm:pt>
    <dgm:pt modelId="{A5BA1B68-1CF3-470B-8B38-DC44CC82043F}" type="pres">
      <dgm:prSet presAssocID="{400B0191-6B6E-4289-97A9-E8523E0E3FC7}" presName="Name0" presStyleCnt="0">
        <dgm:presLayoutVars>
          <dgm:dir/>
        </dgm:presLayoutVars>
      </dgm:prSet>
      <dgm:spPr/>
    </dgm:pt>
    <dgm:pt modelId="{8DD99FE6-4C97-43B7-874D-7554F1A664B8}" type="pres">
      <dgm:prSet presAssocID="{57D07DE3-54AD-43A9-9C65-F95FCCD95BA9}" presName="noChildren" presStyleCnt="0"/>
      <dgm:spPr/>
    </dgm:pt>
    <dgm:pt modelId="{3BC6FD8D-8C06-46BE-8BF2-217D2FE08120}" type="pres">
      <dgm:prSet presAssocID="{57D07DE3-54AD-43A9-9C65-F95FCCD95BA9}" presName="gap" presStyleCnt="0"/>
      <dgm:spPr/>
    </dgm:pt>
    <dgm:pt modelId="{6774C567-B9E6-4733-95AA-4A653FA04837}" type="pres">
      <dgm:prSet presAssocID="{57D07DE3-54AD-43A9-9C65-F95FCCD95BA9}" presName="medCircle2" presStyleLbl="vennNode1" presStyleIdx="0" presStyleCnt="4"/>
      <dgm:spPr/>
    </dgm:pt>
    <dgm:pt modelId="{1354BE03-4B39-4074-92E5-EA0319B96D04}" type="pres">
      <dgm:prSet presAssocID="{57D07DE3-54AD-43A9-9C65-F95FCCD95BA9}" presName="txLvlOnly1" presStyleLbl="revTx" presStyleIdx="0" presStyleCnt="4"/>
      <dgm:spPr/>
    </dgm:pt>
    <dgm:pt modelId="{851A3B64-7725-4E31-8334-19CB63B0FD02}" type="pres">
      <dgm:prSet presAssocID="{91114779-F311-4673-8C86-12E0B9A4C1EA}" presName="noChildren" presStyleCnt="0"/>
      <dgm:spPr/>
    </dgm:pt>
    <dgm:pt modelId="{C9D05F48-B7E4-445C-9EAB-2CB55FDCD609}" type="pres">
      <dgm:prSet presAssocID="{91114779-F311-4673-8C86-12E0B9A4C1EA}" presName="gap" presStyleCnt="0"/>
      <dgm:spPr/>
    </dgm:pt>
    <dgm:pt modelId="{12A31F58-6E38-4AE8-94A3-FCBC8B3B9E88}" type="pres">
      <dgm:prSet presAssocID="{91114779-F311-4673-8C86-12E0B9A4C1EA}" presName="medCircle2" presStyleLbl="vennNode1" presStyleIdx="1" presStyleCnt="4"/>
      <dgm:spPr/>
    </dgm:pt>
    <dgm:pt modelId="{C8940DA4-2D6B-43A5-B550-8EE48A09C1F5}" type="pres">
      <dgm:prSet presAssocID="{91114779-F311-4673-8C86-12E0B9A4C1EA}" presName="txLvlOnly1" presStyleLbl="revTx" presStyleIdx="1" presStyleCnt="4"/>
      <dgm:spPr/>
    </dgm:pt>
    <dgm:pt modelId="{20924A2C-B075-4BDE-B2A9-BBBB91B36603}" type="pres">
      <dgm:prSet presAssocID="{5F649DBD-C339-4DE1-AD46-4AB74BC5201B}" presName="noChildren" presStyleCnt="0"/>
      <dgm:spPr/>
    </dgm:pt>
    <dgm:pt modelId="{DF7E0EC8-044C-48D2-88E2-E200839F7053}" type="pres">
      <dgm:prSet presAssocID="{5F649DBD-C339-4DE1-AD46-4AB74BC5201B}" presName="gap" presStyleCnt="0"/>
      <dgm:spPr/>
    </dgm:pt>
    <dgm:pt modelId="{39B90FE6-D7AB-4FF5-B4B3-D30C215260C7}" type="pres">
      <dgm:prSet presAssocID="{5F649DBD-C339-4DE1-AD46-4AB74BC5201B}" presName="medCircle2" presStyleLbl="vennNode1" presStyleIdx="2" presStyleCnt="4"/>
      <dgm:spPr/>
    </dgm:pt>
    <dgm:pt modelId="{CEE87CD8-21F4-4A90-82AD-00919E19B127}" type="pres">
      <dgm:prSet presAssocID="{5F649DBD-C339-4DE1-AD46-4AB74BC5201B}" presName="txLvlOnly1" presStyleLbl="revTx" presStyleIdx="2" presStyleCnt="4"/>
      <dgm:spPr/>
    </dgm:pt>
    <dgm:pt modelId="{EB45E36C-9AF1-4491-940B-1058610C7132}" type="pres">
      <dgm:prSet presAssocID="{86269AD0-134A-4649-A69A-E18D77A1EFE5}" presName="noChildren" presStyleCnt="0"/>
      <dgm:spPr/>
    </dgm:pt>
    <dgm:pt modelId="{2D2DC41F-7828-48DD-820B-9C8700635A27}" type="pres">
      <dgm:prSet presAssocID="{86269AD0-134A-4649-A69A-E18D77A1EFE5}" presName="gap" presStyleCnt="0"/>
      <dgm:spPr/>
    </dgm:pt>
    <dgm:pt modelId="{4AF39B05-8E67-48F9-B9E4-673BD57EBDD3}" type="pres">
      <dgm:prSet presAssocID="{86269AD0-134A-4649-A69A-E18D77A1EFE5}" presName="medCircle2" presStyleLbl="vennNode1" presStyleIdx="3" presStyleCnt="4"/>
      <dgm:spPr/>
    </dgm:pt>
    <dgm:pt modelId="{542A9785-8BFA-41B5-8E40-526EA71184DD}" type="pres">
      <dgm:prSet presAssocID="{86269AD0-134A-4649-A69A-E18D77A1EFE5}" presName="txLvlOnly1" presStyleLbl="revTx" presStyleIdx="3" presStyleCnt="4"/>
      <dgm:spPr/>
    </dgm:pt>
  </dgm:ptLst>
  <dgm:cxnLst>
    <dgm:cxn modelId="{DF7BDE0E-A6A9-4EEE-B2E8-C26A2BEAB23E}" type="presOf" srcId="{400B0191-6B6E-4289-97A9-E8523E0E3FC7}" destId="{A5BA1B68-1CF3-470B-8B38-DC44CC82043F}" srcOrd="0" destOrd="0" presId="urn:microsoft.com/office/officeart/2008/layout/VerticalCircleList"/>
    <dgm:cxn modelId="{0113422A-D663-44D2-9D54-6FCEFA0AFF5F}" srcId="{400B0191-6B6E-4289-97A9-E8523E0E3FC7}" destId="{91114779-F311-4673-8C86-12E0B9A4C1EA}" srcOrd="1" destOrd="0" parTransId="{BADF8898-D9F3-4731-A783-DC0B90A0FD5B}" sibTransId="{1A576406-6565-4D4F-8DA7-451074E1B5B0}"/>
    <dgm:cxn modelId="{3688AC2E-0115-43FA-BDDA-0BB4FF5B1150}" type="presOf" srcId="{57D07DE3-54AD-43A9-9C65-F95FCCD95BA9}" destId="{1354BE03-4B39-4074-92E5-EA0319B96D04}" srcOrd="0" destOrd="0" presId="urn:microsoft.com/office/officeart/2008/layout/VerticalCircleList"/>
    <dgm:cxn modelId="{6860BA3B-B387-49F1-8200-730F076BD42B}" type="presOf" srcId="{91114779-F311-4673-8C86-12E0B9A4C1EA}" destId="{C8940DA4-2D6B-43A5-B550-8EE48A09C1F5}" srcOrd="0" destOrd="0" presId="urn:microsoft.com/office/officeart/2008/layout/VerticalCircleList"/>
    <dgm:cxn modelId="{4972435F-55B4-4B4C-9348-6FBF6A3F6986}" type="presOf" srcId="{5F649DBD-C339-4DE1-AD46-4AB74BC5201B}" destId="{CEE87CD8-21F4-4A90-82AD-00919E19B127}" srcOrd="0" destOrd="0" presId="urn:microsoft.com/office/officeart/2008/layout/VerticalCircleList"/>
    <dgm:cxn modelId="{D55FFE68-B510-4335-923A-FCCCA63546E8}" type="presOf" srcId="{86269AD0-134A-4649-A69A-E18D77A1EFE5}" destId="{542A9785-8BFA-41B5-8E40-526EA71184DD}" srcOrd="0" destOrd="0" presId="urn:microsoft.com/office/officeart/2008/layout/VerticalCircleList"/>
    <dgm:cxn modelId="{2863BA8F-1A4E-421B-BDAF-18DEDB1C39E9}" srcId="{400B0191-6B6E-4289-97A9-E8523E0E3FC7}" destId="{86269AD0-134A-4649-A69A-E18D77A1EFE5}" srcOrd="3" destOrd="0" parTransId="{E90F97CB-C457-45C9-A66A-55A97DE0A8EE}" sibTransId="{F4C6E253-395F-4131-8034-D32393194435}"/>
    <dgm:cxn modelId="{EC4A19C5-3F8E-4C2F-A23F-E0FF6DCF9EEE}" srcId="{400B0191-6B6E-4289-97A9-E8523E0E3FC7}" destId="{5F649DBD-C339-4DE1-AD46-4AB74BC5201B}" srcOrd="2" destOrd="0" parTransId="{A47E380F-C5A9-4D8B-B158-CD14B52DA79E}" sibTransId="{2DD1FAE9-62D8-497E-9AC2-3446DD66D8F2}"/>
    <dgm:cxn modelId="{17F9B2F4-C09F-451F-AAC0-62E3AF804319}" srcId="{400B0191-6B6E-4289-97A9-E8523E0E3FC7}" destId="{57D07DE3-54AD-43A9-9C65-F95FCCD95BA9}" srcOrd="0" destOrd="0" parTransId="{E57D9681-D39F-42AD-9A6B-ECD7306E7CC9}" sibTransId="{49B0A2D4-D2DF-41DD-8A66-0B9DB4110AC2}"/>
    <dgm:cxn modelId="{A6A31633-EC8E-4174-9EEE-858264B8DE77}" type="presParOf" srcId="{A5BA1B68-1CF3-470B-8B38-DC44CC82043F}" destId="{8DD99FE6-4C97-43B7-874D-7554F1A664B8}" srcOrd="0" destOrd="0" presId="urn:microsoft.com/office/officeart/2008/layout/VerticalCircleList"/>
    <dgm:cxn modelId="{1D2BACDA-8E30-401B-9899-068F69DEB10D}" type="presParOf" srcId="{8DD99FE6-4C97-43B7-874D-7554F1A664B8}" destId="{3BC6FD8D-8C06-46BE-8BF2-217D2FE08120}" srcOrd="0" destOrd="0" presId="urn:microsoft.com/office/officeart/2008/layout/VerticalCircleList"/>
    <dgm:cxn modelId="{A272A9EB-DB0D-49E1-B0BD-47B51D5CF357}" type="presParOf" srcId="{8DD99FE6-4C97-43B7-874D-7554F1A664B8}" destId="{6774C567-B9E6-4733-95AA-4A653FA04837}" srcOrd="1" destOrd="0" presId="urn:microsoft.com/office/officeart/2008/layout/VerticalCircleList"/>
    <dgm:cxn modelId="{FB99B744-A840-4357-86FF-DD68CE742B30}" type="presParOf" srcId="{8DD99FE6-4C97-43B7-874D-7554F1A664B8}" destId="{1354BE03-4B39-4074-92E5-EA0319B96D04}" srcOrd="2" destOrd="0" presId="urn:microsoft.com/office/officeart/2008/layout/VerticalCircleList"/>
    <dgm:cxn modelId="{60900038-1D7B-4083-B564-89DE29336607}" type="presParOf" srcId="{A5BA1B68-1CF3-470B-8B38-DC44CC82043F}" destId="{851A3B64-7725-4E31-8334-19CB63B0FD02}" srcOrd="1" destOrd="0" presId="urn:microsoft.com/office/officeart/2008/layout/VerticalCircleList"/>
    <dgm:cxn modelId="{C2464937-4EC0-430C-97E6-9063203CADF2}" type="presParOf" srcId="{851A3B64-7725-4E31-8334-19CB63B0FD02}" destId="{C9D05F48-B7E4-445C-9EAB-2CB55FDCD609}" srcOrd="0" destOrd="0" presId="urn:microsoft.com/office/officeart/2008/layout/VerticalCircleList"/>
    <dgm:cxn modelId="{E13B44A1-A712-48D0-B4B6-45C87003003B}" type="presParOf" srcId="{851A3B64-7725-4E31-8334-19CB63B0FD02}" destId="{12A31F58-6E38-4AE8-94A3-FCBC8B3B9E88}" srcOrd="1" destOrd="0" presId="urn:microsoft.com/office/officeart/2008/layout/VerticalCircleList"/>
    <dgm:cxn modelId="{51AA8958-18A7-4D8E-A251-3BDD0AE6CE5A}" type="presParOf" srcId="{851A3B64-7725-4E31-8334-19CB63B0FD02}" destId="{C8940DA4-2D6B-43A5-B550-8EE48A09C1F5}" srcOrd="2" destOrd="0" presId="urn:microsoft.com/office/officeart/2008/layout/VerticalCircleList"/>
    <dgm:cxn modelId="{3C4B7E75-0B70-488C-9EF3-583E2D0851D4}" type="presParOf" srcId="{A5BA1B68-1CF3-470B-8B38-DC44CC82043F}" destId="{20924A2C-B075-4BDE-B2A9-BBBB91B36603}" srcOrd="2" destOrd="0" presId="urn:microsoft.com/office/officeart/2008/layout/VerticalCircleList"/>
    <dgm:cxn modelId="{D528062B-C14B-4182-8795-E843422947C9}" type="presParOf" srcId="{20924A2C-B075-4BDE-B2A9-BBBB91B36603}" destId="{DF7E0EC8-044C-48D2-88E2-E200839F7053}" srcOrd="0" destOrd="0" presId="urn:microsoft.com/office/officeart/2008/layout/VerticalCircleList"/>
    <dgm:cxn modelId="{40AFEDEC-06D7-4309-920F-408D71432F4B}" type="presParOf" srcId="{20924A2C-B075-4BDE-B2A9-BBBB91B36603}" destId="{39B90FE6-D7AB-4FF5-B4B3-D30C215260C7}" srcOrd="1" destOrd="0" presId="urn:microsoft.com/office/officeart/2008/layout/VerticalCircleList"/>
    <dgm:cxn modelId="{DD5A6A8B-C153-4A86-8BD8-F1B182336251}" type="presParOf" srcId="{20924A2C-B075-4BDE-B2A9-BBBB91B36603}" destId="{CEE87CD8-21F4-4A90-82AD-00919E19B127}" srcOrd="2" destOrd="0" presId="urn:microsoft.com/office/officeart/2008/layout/VerticalCircleList"/>
    <dgm:cxn modelId="{B4C4A540-63B0-4E1F-8D24-AD3424545676}" type="presParOf" srcId="{A5BA1B68-1CF3-470B-8B38-DC44CC82043F}" destId="{EB45E36C-9AF1-4491-940B-1058610C7132}" srcOrd="3" destOrd="0" presId="urn:microsoft.com/office/officeart/2008/layout/VerticalCircleList"/>
    <dgm:cxn modelId="{9066B967-3C8C-462C-8CCF-950C659767F4}" type="presParOf" srcId="{EB45E36C-9AF1-4491-940B-1058610C7132}" destId="{2D2DC41F-7828-48DD-820B-9C8700635A27}" srcOrd="0" destOrd="0" presId="urn:microsoft.com/office/officeart/2008/layout/VerticalCircleList"/>
    <dgm:cxn modelId="{A634A96F-28DA-4490-B5FA-5D0D635D812F}" type="presParOf" srcId="{EB45E36C-9AF1-4491-940B-1058610C7132}" destId="{4AF39B05-8E67-48F9-B9E4-673BD57EBDD3}" srcOrd="1" destOrd="0" presId="urn:microsoft.com/office/officeart/2008/layout/VerticalCircleList"/>
    <dgm:cxn modelId="{811ED065-343A-461E-8778-F518589B3F59}" type="presParOf" srcId="{EB45E36C-9AF1-4491-940B-1058610C7132}" destId="{542A9785-8BFA-41B5-8E40-526EA71184DD}" srcOrd="2" destOrd="0" presId="urn:microsoft.com/office/officeart/2008/layout/Vertical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606EE-A135-4EC0-81F8-D2B1D4B1A00A}"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ru-RU"/>
        </a:p>
      </dgm:t>
    </dgm:pt>
    <dgm:pt modelId="{53F4E631-6992-481F-A969-52E0B5993380}">
      <dgm:prSet phldrT="[Текст]" custT="1"/>
      <dgm:spPr/>
      <dgm:t>
        <a:bodyPr/>
        <a:lstStyle/>
        <a:p>
          <a:r>
            <a:rPr lang="ru-RU" sz="1600" dirty="0">
              <a:latin typeface="Times New Roman" panose="02020603050405020304" pitchFamily="18" charset="0"/>
              <a:cs typeface="Times New Roman" panose="02020603050405020304" pitchFamily="18" charset="0"/>
            </a:rPr>
            <a:t>Развитие навыка планирования требует времени и привычки.</a:t>
          </a:r>
        </a:p>
      </dgm:t>
    </dgm:pt>
    <dgm:pt modelId="{D2C65A4B-149C-4B53-9A29-7DCFBD0474F3}" type="parTrans" cxnId="{04E22675-6730-435F-8C9F-D12C1E3AAD10}">
      <dgm:prSet/>
      <dgm:spPr/>
      <dgm:t>
        <a:bodyPr/>
        <a:lstStyle/>
        <a:p>
          <a:endParaRPr lang="ru-RU" sz="2400">
            <a:latin typeface="Times New Roman" panose="02020603050405020304" pitchFamily="18" charset="0"/>
            <a:cs typeface="Times New Roman" panose="02020603050405020304" pitchFamily="18" charset="0"/>
          </a:endParaRPr>
        </a:p>
      </dgm:t>
    </dgm:pt>
    <dgm:pt modelId="{407C5717-8524-45DD-81D9-93C863F0AA65}" type="sibTrans" cxnId="{04E22675-6730-435F-8C9F-D12C1E3AAD10}">
      <dgm:prSet/>
      <dgm:spPr/>
      <dgm:t>
        <a:bodyPr/>
        <a:lstStyle/>
        <a:p>
          <a:endParaRPr lang="ru-RU" sz="2400">
            <a:latin typeface="Times New Roman" panose="02020603050405020304" pitchFamily="18" charset="0"/>
            <a:cs typeface="Times New Roman" panose="02020603050405020304" pitchFamily="18" charset="0"/>
          </a:endParaRPr>
        </a:p>
      </dgm:t>
    </dgm:pt>
    <dgm:pt modelId="{E433607B-7188-4EFC-B0ED-B2A1FE1A5C12}">
      <dgm:prSet custT="1"/>
      <dgm:spPr/>
      <dgm:t>
        <a:bodyPr/>
        <a:lstStyle/>
        <a:p>
          <a:r>
            <a:rPr lang="ru-RU" sz="1600" dirty="0">
              <a:latin typeface="Times New Roman" panose="02020603050405020304" pitchFamily="18" charset="0"/>
              <a:cs typeface="Times New Roman" panose="02020603050405020304" pitchFamily="18" charset="0"/>
            </a:rPr>
            <a:t>Также обратите внимание на оценку временных ресурсов: в сутках всего 24 часа, из них активных ― около 16. В эти активные часы также должно входить время на отдых. </a:t>
          </a:r>
        </a:p>
      </dgm:t>
    </dgm:pt>
    <dgm:pt modelId="{D5637214-2F6D-4348-AB3B-8669AEB739A5}" type="parTrans" cxnId="{CECE276E-2C46-4F1E-9D5D-4C4AB80763CE}">
      <dgm:prSet/>
      <dgm:spPr/>
      <dgm:t>
        <a:bodyPr/>
        <a:lstStyle/>
        <a:p>
          <a:endParaRPr lang="ru-RU" sz="2400">
            <a:latin typeface="Times New Roman" panose="02020603050405020304" pitchFamily="18" charset="0"/>
            <a:cs typeface="Times New Roman" panose="02020603050405020304" pitchFamily="18" charset="0"/>
          </a:endParaRPr>
        </a:p>
      </dgm:t>
    </dgm:pt>
    <dgm:pt modelId="{EF959C99-0DD6-48CA-92E7-FFC0997EE6D4}" type="sibTrans" cxnId="{CECE276E-2C46-4F1E-9D5D-4C4AB80763CE}">
      <dgm:prSet/>
      <dgm:spPr/>
      <dgm:t>
        <a:bodyPr/>
        <a:lstStyle/>
        <a:p>
          <a:endParaRPr lang="ru-RU" sz="2400">
            <a:latin typeface="Times New Roman" panose="02020603050405020304" pitchFamily="18" charset="0"/>
            <a:cs typeface="Times New Roman" panose="02020603050405020304" pitchFamily="18" charset="0"/>
          </a:endParaRPr>
        </a:p>
      </dgm:t>
    </dgm:pt>
    <dgm:pt modelId="{669EF722-5B9B-4D91-9924-61253E8BF03B}">
      <dgm:prSet custT="1"/>
      <dgm:spPr/>
      <dgm:t>
        <a:bodyPr/>
        <a:lstStyle/>
        <a:p>
          <a:r>
            <a:rPr lang="ru-RU" sz="1600">
              <a:latin typeface="Times New Roman" panose="02020603050405020304" pitchFamily="18" charset="0"/>
              <a:cs typeface="Times New Roman" panose="02020603050405020304" pitchFamily="18" charset="0"/>
            </a:rPr>
            <a:t>Заложите в ежедневный план время на отдых и продумайте конкретные виды отдыха. Так вы сэкономите ресурсы на принятии решений в ситуации, когда вам захочется восстановить силы.</a:t>
          </a:r>
        </a:p>
      </dgm:t>
    </dgm:pt>
    <dgm:pt modelId="{CE036F18-5102-4F23-AAC7-0F77BA11FA01}" type="parTrans" cxnId="{E2DCA455-2F94-43AD-8B41-B7801DD6DEBF}">
      <dgm:prSet/>
      <dgm:spPr/>
      <dgm:t>
        <a:bodyPr/>
        <a:lstStyle/>
        <a:p>
          <a:endParaRPr lang="ru-RU" sz="2400">
            <a:latin typeface="Times New Roman" panose="02020603050405020304" pitchFamily="18" charset="0"/>
            <a:cs typeface="Times New Roman" panose="02020603050405020304" pitchFamily="18" charset="0"/>
          </a:endParaRPr>
        </a:p>
      </dgm:t>
    </dgm:pt>
    <dgm:pt modelId="{AD4CDD9E-FB7F-4ACC-8BD1-A798663C6C5C}" type="sibTrans" cxnId="{E2DCA455-2F94-43AD-8B41-B7801DD6DEBF}">
      <dgm:prSet/>
      <dgm:spPr/>
      <dgm:t>
        <a:bodyPr/>
        <a:lstStyle/>
        <a:p>
          <a:endParaRPr lang="ru-RU" sz="2400">
            <a:latin typeface="Times New Roman" panose="02020603050405020304" pitchFamily="18" charset="0"/>
            <a:cs typeface="Times New Roman" panose="02020603050405020304" pitchFamily="18" charset="0"/>
          </a:endParaRPr>
        </a:p>
      </dgm:t>
    </dgm:pt>
    <dgm:pt modelId="{E59838C6-1DA0-40EB-AF48-FE10C80635E4}">
      <dgm:prSet custT="1"/>
      <dgm:spPr/>
      <dgm:t>
        <a:bodyPr/>
        <a:lstStyle/>
        <a:p>
          <a:r>
            <a:rPr lang="ru-RU" sz="1600">
              <a:latin typeface="Times New Roman" panose="02020603050405020304" pitchFamily="18" charset="0"/>
              <a:cs typeface="Times New Roman" panose="02020603050405020304" pitchFamily="18" charset="0"/>
            </a:rPr>
            <a:t>Включите в план систему самопоощрений ― всем людям важно знать, что наши усилия вознаграждаются. Какие способы сделать себе приятное подходят вам больше всего и наиболее доступны? </a:t>
          </a:r>
        </a:p>
      </dgm:t>
    </dgm:pt>
    <dgm:pt modelId="{3B8B626F-B27D-4E3A-8A84-2953628AB41E}" type="parTrans" cxnId="{720EC348-BB4E-4977-BB73-714164A9FA15}">
      <dgm:prSet/>
      <dgm:spPr/>
      <dgm:t>
        <a:bodyPr/>
        <a:lstStyle/>
        <a:p>
          <a:endParaRPr lang="ru-RU" sz="2400">
            <a:latin typeface="Times New Roman" panose="02020603050405020304" pitchFamily="18" charset="0"/>
            <a:cs typeface="Times New Roman" panose="02020603050405020304" pitchFamily="18" charset="0"/>
          </a:endParaRPr>
        </a:p>
      </dgm:t>
    </dgm:pt>
    <dgm:pt modelId="{44C99D17-B2F5-456D-BE1B-569EA3D6DA75}" type="sibTrans" cxnId="{720EC348-BB4E-4977-BB73-714164A9FA15}">
      <dgm:prSet/>
      <dgm:spPr/>
      <dgm:t>
        <a:bodyPr/>
        <a:lstStyle/>
        <a:p>
          <a:endParaRPr lang="ru-RU" sz="2400">
            <a:latin typeface="Times New Roman" panose="02020603050405020304" pitchFamily="18" charset="0"/>
            <a:cs typeface="Times New Roman" panose="02020603050405020304" pitchFamily="18" charset="0"/>
          </a:endParaRPr>
        </a:p>
      </dgm:t>
    </dgm:pt>
    <dgm:pt modelId="{740ACA56-17AF-4423-A559-2F3876E823CB}" type="pres">
      <dgm:prSet presAssocID="{044606EE-A135-4EC0-81F8-D2B1D4B1A00A}" presName="diagram" presStyleCnt="0">
        <dgm:presLayoutVars>
          <dgm:dir/>
          <dgm:resizeHandles val="exact"/>
        </dgm:presLayoutVars>
      </dgm:prSet>
      <dgm:spPr/>
    </dgm:pt>
    <dgm:pt modelId="{B678C844-6D7B-4712-8E46-7BAE789385D7}" type="pres">
      <dgm:prSet presAssocID="{53F4E631-6992-481F-A969-52E0B5993380}" presName="node" presStyleLbl="node1" presStyleIdx="0" presStyleCnt="4">
        <dgm:presLayoutVars>
          <dgm:bulletEnabled val="1"/>
        </dgm:presLayoutVars>
      </dgm:prSet>
      <dgm:spPr/>
    </dgm:pt>
    <dgm:pt modelId="{6B7F03FD-0608-49B2-BE65-39B825D31488}" type="pres">
      <dgm:prSet presAssocID="{407C5717-8524-45DD-81D9-93C863F0AA65}" presName="sibTrans" presStyleCnt="0"/>
      <dgm:spPr/>
    </dgm:pt>
    <dgm:pt modelId="{2BAB6E62-93FD-44C2-96AF-47F06053BA19}" type="pres">
      <dgm:prSet presAssocID="{E433607B-7188-4EFC-B0ED-B2A1FE1A5C12}" presName="node" presStyleLbl="node1" presStyleIdx="1" presStyleCnt="4">
        <dgm:presLayoutVars>
          <dgm:bulletEnabled val="1"/>
        </dgm:presLayoutVars>
      </dgm:prSet>
      <dgm:spPr/>
    </dgm:pt>
    <dgm:pt modelId="{D039EE2D-13FC-4494-8597-151D86FFCFFC}" type="pres">
      <dgm:prSet presAssocID="{EF959C99-0DD6-48CA-92E7-FFC0997EE6D4}" presName="sibTrans" presStyleCnt="0"/>
      <dgm:spPr/>
    </dgm:pt>
    <dgm:pt modelId="{0D6262C9-120F-41BF-8A09-CD82BA2A69CA}" type="pres">
      <dgm:prSet presAssocID="{669EF722-5B9B-4D91-9924-61253E8BF03B}" presName="node" presStyleLbl="node1" presStyleIdx="2" presStyleCnt="4">
        <dgm:presLayoutVars>
          <dgm:bulletEnabled val="1"/>
        </dgm:presLayoutVars>
      </dgm:prSet>
      <dgm:spPr/>
    </dgm:pt>
    <dgm:pt modelId="{1C367820-D3FC-440B-BCBA-722412A49553}" type="pres">
      <dgm:prSet presAssocID="{AD4CDD9E-FB7F-4ACC-8BD1-A798663C6C5C}" presName="sibTrans" presStyleCnt="0"/>
      <dgm:spPr/>
    </dgm:pt>
    <dgm:pt modelId="{22806297-598C-42B8-8AAB-91449BBAA8D4}" type="pres">
      <dgm:prSet presAssocID="{E59838C6-1DA0-40EB-AF48-FE10C80635E4}" presName="node" presStyleLbl="node1" presStyleIdx="3" presStyleCnt="4">
        <dgm:presLayoutVars>
          <dgm:bulletEnabled val="1"/>
        </dgm:presLayoutVars>
      </dgm:prSet>
      <dgm:spPr/>
    </dgm:pt>
  </dgm:ptLst>
  <dgm:cxnLst>
    <dgm:cxn modelId="{BA64A42F-3BC5-4247-B028-808280940A59}" type="presOf" srcId="{53F4E631-6992-481F-A969-52E0B5993380}" destId="{B678C844-6D7B-4712-8E46-7BAE789385D7}" srcOrd="0" destOrd="0" presId="urn:microsoft.com/office/officeart/2005/8/layout/default"/>
    <dgm:cxn modelId="{720EC348-BB4E-4977-BB73-714164A9FA15}" srcId="{044606EE-A135-4EC0-81F8-D2B1D4B1A00A}" destId="{E59838C6-1DA0-40EB-AF48-FE10C80635E4}" srcOrd="3" destOrd="0" parTransId="{3B8B626F-B27D-4E3A-8A84-2953628AB41E}" sibTransId="{44C99D17-B2F5-456D-BE1B-569EA3D6DA75}"/>
    <dgm:cxn modelId="{CECE276E-2C46-4F1E-9D5D-4C4AB80763CE}" srcId="{044606EE-A135-4EC0-81F8-D2B1D4B1A00A}" destId="{E433607B-7188-4EFC-B0ED-B2A1FE1A5C12}" srcOrd="1" destOrd="0" parTransId="{D5637214-2F6D-4348-AB3B-8669AEB739A5}" sibTransId="{EF959C99-0DD6-48CA-92E7-FFC0997EE6D4}"/>
    <dgm:cxn modelId="{7A645F4F-9ECD-4CD1-98EA-1791637E6B9F}" type="presOf" srcId="{044606EE-A135-4EC0-81F8-D2B1D4B1A00A}" destId="{740ACA56-17AF-4423-A559-2F3876E823CB}" srcOrd="0" destOrd="0" presId="urn:microsoft.com/office/officeart/2005/8/layout/default"/>
    <dgm:cxn modelId="{04E22675-6730-435F-8C9F-D12C1E3AAD10}" srcId="{044606EE-A135-4EC0-81F8-D2B1D4B1A00A}" destId="{53F4E631-6992-481F-A969-52E0B5993380}" srcOrd="0" destOrd="0" parTransId="{D2C65A4B-149C-4B53-9A29-7DCFBD0474F3}" sibTransId="{407C5717-8524-45DD-81D9-93C863F0AA65}"/>
    <dgm:cxn modelId="{E2DCA455-2F94-43AD-8B41-B7801DD6DEBF}" srcId="{044606EE-A135-4EC0-81F8-D2B1D4B1A00A}" destId="{669EF722-5B9B-4D91-9924-61253E8BF03B}" srcOrd="2" destOrd="0" parTransId="{CE036F18-5102-4F23-AAC7-0F77BA11FA01}" sibTransId="{AD4CDD9E-FB7F-4ACC-8BD1-A798663C6C5C}"/>
    <dgm:cxn modelId="{9B9E5FA4-F944-4860-ACAD-E2BBDCB1585E}" type="presOf" srcId="{669EF722-5B9B-4D91-9924-61253E8BF03B}" destId="{0D6262C9-120F-41BF-8A09-CD82BA2A69CA}" srcOrd="0" destOrd="0" presId="urn:microsoft.com/office/officeart/2005/8/layout/default"/>
    <dgm:cxn modelId="{B1054BA7-BB30-49D6-BD93-046941AF7B69}" type="presOf" srcId="{E433607B-7188-4EFC-B0ED-B2A1FE1A5C12}" destId="{2BAB6E62-93FD-44C2-96AF-47F06053BA19}" srcOrd="0" destOrd="0" presId="urn:microsoft.com/office/officeart/2005/8/layout/default"/>
    <dgm:cxn modelId="{4A273CE8-707E-4803-B975-53AB30652ECC}" type="presOf" srcId="{E59838C6-1DA0-40EB-AF48-FE10C80635E4}" destId="{22806297-598C-42B8-8AAB-91449BBAA8D4}" srcOrd="0" destOrd="0" presId="urn:microsoft.com/office/officeart/2005/8/layout/default"/>
    <dgm:cxn modelId="{04B71587-3980-4F18-A41E-5DCFE8F6220F}" type="presParOf" srcId="{740ACA56-17AF-4423-A559-2F3876E823CB}" destId="{B678C844-6D7B-4712-8E46-7BAE789385D7}" srcOrd="0" destOrd="0" presId="urn:microsoft.com/office/officeart/2005/8/layout/default"/>
    <dgm:cxn modelId="{AA587DEA-1935-4186-82E5-07CD8D682E52}" type="presParOf" srcId="{740ACA56-17AF-4423-A559-2F3876E823CB}" destId="{6B7F03FD-0608-49B2-BE65-39B825D31488}" srcOrd="1" destOrd="0" presId="urn:microsoft.com/office/officeart/2005/8/layout/default"/>
    <dgm:cxn modelId="{BF739688-5BF1-4008-A745-BBD924E70BB2}" type="presParOf" srcId="{740ACA56-17AF-4423-A559-2F3876E823CB}" destId="{2BAB6E62-93FD-44C2-96AF-47F06053BA19}" srcOrd="2" destOrd="0" presId="urn:microsoft.com/office/officeart/2005/8/layout/default"/>
    <dgm:cxn modelId="{B6B41527-6E3F-4EED-B1FC-AA5820CBBC41}" type="presParOf" srcId="{740ACA56-17AF-4423-A559-2F3876E823CB}" destId="{D039EE2D-13FC-4494-8597-151D86FFCFFC}" srcOrd="3" destOrd="0" presId="urn:microsoft.com/office/officeart/2005/8/layout/default"/>
    <dgm:cxn modelId="{80FFF265-02F1-4453-B70F-0BC2C44C7194}" type="presParOf" srcId="{740ACA56-17AF-4423-A559-2F3876E823CB}" destId="{0D6262C9-120F-41BF-8A09-CD82BA2A69CA}" srcOrd="4" destOrd="0" presId="urn:microsoft.com/office/officeart/2005/8/layout/default"/>
    <dgm:cxn modelId="{CE392DA0-BABF-48B6-BF2D-9B294F5F36EE}" type="presParOf" srcId="{740ACA56-17AF-4423-A559-2F3876E823CB}" destId="{1C367820-D3FC-440B-BCBA-722412A49553}" srcOrd="5" destOrd="0" presId="urn:microsoft.com/office/officeart/2005/8/layout/default"/>
    <dgm:cxn modelId="{A4BCAEBD-A95C-4BE7-84A3-CF9E3E9B3F9B}" type="presParOf" srcId="{740ACA56-17AF-4423-A559-2F3876E823CB}" destId="{22806297-598C-42B8-8AAB-91449BBAA8D4}"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74C567-B9E6-4733-95AA-4A653FA04837}">
      <dsp:nvSpPr>
        <dsp:cNvPr id="0" name=""/>
        <dsp:cNvSpPr/>
      </dsp:nvSpPr>
      <dsp:spPr>
        <a:xfrm>
          <a:off x="254392" y="795142"/>
          <a:ext cx="959335" cy="959335"/>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1354BE03-4B39-4074-92E5-EA0319B96D04}">
      <dsp:nvSpPr>
        <dsp:cNvPr id="0" name=""/>
        <dsp:cNvSpPr/>
      </dsp:nvSpPr>
      <dsp:spPr>
        <a:xfrm>
          <a:off x="734059" y="795142"/>
          <a:ext cx="5118405" cy="95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just"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Составьте общий список дел на день, неделю, месяц, квартал, год.</a:t>
          </a:r>
        </a:p>
      </dsp:txBody>
      <dsp:txXfrm>
        <a:off x="734059" y="795142"/>
        <a:ext cx="5118405" cy="959335"/>
      </dsp:txXfrm>
    </dsp:sp>
    <dsp:sp modelId="{12A31F58-6E38-4AE8-94A3-FCBC8B3B9E88}">
      <dsp:nvSpPr>
        <dsp:cNvPr id="0" name=""/>
        <dsp:cNvSpPr/>
      </dsp:nvSpPr>
      <dsp:spPr>
        <a:xfrm>
          <a:off x="254392" y="1754477"/>
          <a:ext cx="959335" cy="959335"/>
        </a:xfrm>
        <a:prstGeom prst="ellipse">
          <a:avLst/>
        </a:prstGeom>
        <a:solidFill>
          <a:schemeClr val="accent5">
            <a:alpha val="50000"/>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8940DA4-2D6B-43A5-B550-8EE48A09C1F5}">
      <dsp:nvSpPr>
        <dsp:cNvPr id="0" name=""/>
        <dsp:cNvSpPr/>
      </dsp:nvSpPr>
      <dsp:spPr>
        <a:xfrm>
          <a:off x="734059" y="1754477"/>
          <a:ext cx="5118405" cy="95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just"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Для каждого временного интервала определите 20% наиболее важных дел. Можете ранжировать дела по степени важности, присваивая им баллы или места в списке.</a:t>
          </a:r>
        </a:p>
      </dsp:txBody>
      <dsp:txXfrm>
        <a:off x="734059" y="1754477"/>
        <a:ext cx="5118405" cy="959335"/>
      </dsp:txXfrm>
    </dsp:sp>
    <dsp:sp modelId="{39B90FE6-D7AB-4FF5-B4B3-D30C215260C7}">
      <dsp:nvSpPr>
        <dsp:cNvPr id="0" name=""/>
        <dsp:cNvSpPr/>
      </dsp:nvSpPr>
      <dsp:spPr>
        <a:xfrm>
          <a:off x="254392" y="2713813"/>
          <a:ext cx="959335" cy="959335"/>
        </a:xfrm>
        <a:prstGeom prst="ellipse">
          <a:avLst/>
        </a:prstGeom>
        <a:solidFill>
          <a:schemeClr val="accent5">
            <a:alpha val="50000"/>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CEE87CD8-21F4-4A90-82AD-00919E19B127}">
      <dsp:nvSpPr>
        <dsp:cNvPr id="0" name=""/>
        <dsp:cNvSpPr/>
      </dsp:nvSpPr>
      <dsp:spPr>
        <a:xfrm>
          <a:off x="734059" y="2713813"/>
          <a:ext cx="5118405" cy="95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just"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Выделите из получившихся 20% важных дел еще 20%. Продолжайте это делать, пока в списке не останется одна, самая важная, вещь.</a:t>
          </a:r>
        </a:p>
      </dsp:txBody>
      <dsp:txXfrm>
        <a:off x="734059" y="2713813"/>
        <a:ext cx="5118405" cy="959335"/>
      </dsp:txXfrm>
    </dsp:sp>
    <dsp:sp modelId="{4AF39B05-8E67-48F9-B9E4-673BD57EBDD3}">
      <dsp:nvSpPr>
        <dsp:cNvPr id="0" name=""/>
        <dsp:cNvSpPr/>
      </dsp:nvSpPr>
      <dsp:spPr>
        <a:xfrm>
          <a:off x="254392" y="3673148"/>
          <a:ext cx="959335" cy="959335"/>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42A9785-8BFA-41B5-8E40-526EA71184DD}">
      <dsp:nvSpPr>
        <dsp:cNvPr id="0" name=""/>
        <dsp:cNvSpPr/>
      </dsp:nvSpPr>
      <dsp:spPr>
        <a:xfrm>
          <a:off x="734059" y="3673148"/>
          <a:ext cx="5118405" cy="9593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0" bIns="22860" numCol="1" spcCol="1270" anchor="ctr" anchorCtr="0">
          <a:noAutofit/>
        </a:bodyPr>
        <a:lstStyle/>
        <a:p>
          <a:pPr marL="0" lvl="0" indent="0" algn="just" defTabSz="800100">
            <a:lnSpc>
              <a:spcPct val="90000"/>
            </a:lnSpc>
            <a:spcBef>
              <a:spcPct val="0"/>
            </a:spcBef>
            <a:spcAft>
              <a:spcPct val="35000"/>
            </a:spcAft>
            <a:buNone/>
          </a:pPr>
          <a:r>
            <a:rPr lang="ru-RU" sz="1800" kern="1200" dirty="0">
              <a:latin typeface="Times New Roman" panose="02020603050405020304" pitchFamily="18" charset="0"/>
              <a:cs typeface="Times New Roman" panose="02020603050405020304" pitchFamily="18" charset="0"/>
            </a:rPr>
            <a:t>Принимая решения о том, что делать в тот или иной момент, обращайтесь к этому списку и отдавайте приоритет ключевой цели. Затем занимайтесь задачам из первого отобранного вами списка.</a:t>
          </a:r>
        </a:p>
      </dsp:txBody>
      <dsp:txXfrm>
        <a:off x="734059" y="3673148"/>
        <a:ext cx="5118405" cy="959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78C844-6D7B-4712-8E46-7BAE789385D7}">
      <dsp:nvSpPr>
        <dsp:cNvPr id="0" name=""/>
        <dsp:cNvSpPr/>
      </dsp:nvSpPr>
      <dsp:spPr>
        <a:xfrm>
          <a:off x="1482803" y="1695"/>
          <a:ext cx="2822320" cy="169339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Развитие навыка планирования требует времени и привычки.</a:t>
          </a:r>
        </a:p>
      </dsp:txBody>
      <dsp:txXfrm>
        <a:off x="1482803" y="1695"/>
        <a:ext cx="2822320" cy="1693392"/>
      </dsp:txXfrm>
    </dsp:sp>
    <dsp:sp modelId="{2BAB6E62-93FD-44C2-96AF-47F06053BA19}">
      <dsp:nvSpPr>
        <dsp:cNvPr id="0" name=""/>
        <dsp:cNvSpPr/>
      </dsp:nvSpPr>
      <dsp:spPr>
        <a:xfrm>
          <a:off x="4587356" y="1695"/>
          <a:ext cx="2822320" cy="1693392"/>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dirty="0">
              <a:latin typeface="Times New Roman" panose="02020603050405020304" pitchFamily="18" charset="0"/>
              <a:cs typeface="Times New Roman" panose="02020603050405020304" pitchFamily="18" charset="0"/>
            </a:rPr>
            <a:t>Также обратите внимание на оценку временных ресурсов: в сутках всего 24 часа, из них активных ― около 16. В эти активные часы также должно входить время на отдых. </a:t>
          </a:r>
        </a:p>
      </dsp:txBody>
      <dsp:txXfrm>
        <a:off x="4587356" y="1695"/>
        <a:ext cx="2822320" cy="1693392"/>
      </dsp:txXfrm>
    </dsp:sp>
    <dsp:sp modelId="{0D6262C9-120F-41BF-8A09-CD82BA2A69CA}">
      <dsp:nvSpPr>
        <dsp:cNvPr id="0" name=""/>
        <dsp:cNvSpPr/>
      </dsp:nvSpPr>
      <dsp:spPr>
        <a:xfrm>
          <a:off x="1482803" y="1977320"/>
          <a:ext cx="2822320" cy="1693392"/>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latin typeface="Times New Roman" panose="02020603050405020304" pitchFamily="18" charset="0"/>
              <a:cs typeface="Times New Roman" panose="02020603050405020304" pitchFamily="18" charset="0"/>
            </a:rPr>
            <a:t>Заложите в ежедневный план время на отдых и продумайте конкретные виды отдыха. Так вы сэкономите ресурсы на принятии решений в ситуации, когда вам захочется восстановить силы.</a:t>
          </a:r>
        </a:p>
      </dsp:txBody>
      <dsp:txXfrm>
        <a:off x="1482803" y="1977320"/>
        <a:ext cx="2822320" cy="1693392"/>
      </dsp:txXfrm>
    </dsp:sp>
    <dsp:sp modelId="{22806297-598C-42B8-8AAB-91449BBAA8D4}">
      <dsp:nvSpPr>
        <dsp:cNvPr id="0" name=""/>
        <dsp:cNvSpPr/>
      </dsp:nvSpPr>
      <dsp:spPr>
        <a:xfrm>
          <a:off x="4587356" y="1977320"/>
          <a:ext cx="2822320" cy="1693392"/>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ru-RU" sz="1600" kern="1200">
              <a:latin typeface="Times New Roman" panose="02020603050405020304" pitchFamily="18" charset="0"/>
              <a:cs typeface="Times New Roman" panose="02020603050405020304" pitchFamily="18" charset="0"/>
            </a:rPr>
            <a:t>Включите в план систему самопоощрений ― всем людям важно знать, что наши усилия вознаграждаются. Какие способы сделать себе приятное подходят вам больше всего и наиболее доступны? </a:t>
          </a:r>
        </a:p>
      </dsp:txBody>
      <dsp:txXfrm>
        <a:off x="4587356" y="1977320"/>
        <a:ext cx="2822320" cy="169339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4500"/>
            </a:lvl1pPr>
          </a:lstStyle>
          <a:p>
            <a:r>
              <a:rPr lang="ru-RU"/>
              <a:t>Образец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195226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3851508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90998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402421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ru-RU"/>
              <a:t>Образец заголовка</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710949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706547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455026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5845593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21540667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1411191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pPr/>
              <a:t>15.04.2021</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pPr/>
              <a:t>‹#›</a:t>
            </a:fld>
            <a:endParaRPr lang="ru-RU"/>
          </a:p>
        </p:txBody>
      </p:sp>
    </p:spTree>
    <p:extLst>
      <p:ext uri="{BB962C8B-B14F-4D97-AF65-F5344CB8AC3E}">
        <p14:creationId xmlns:p14="http://schemas.microsoft.com/office/powerpoint/2010/main" val="4107093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4C71EC6-210F-42DE-9C53-41977AD35B3D}" type="datetimeFigureOut">
              <a:rPr lang="ru-RU" smtClean="0"/>
              <a:pPr/>
              <a:t>15.04.2021</a:t>
            </a:fld>
            <a:endParaRPr lang="ru-RU"/>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19B0651-EE4F-4900-A07F-96A6BFA9D0F0}" type="slidenum">
              <a:rPr lang="ru-RU" smtClean="0"/>
              <a:pPr/>
              <a:t>‹#›</a:t>
            </a:fld>
            <a:endParaRPr lang="ru-RU"/>
          </a:p>
        </p:txBody>
      </p:sp>
    </p:spTree>
    <p:extLst>
      <p:ext uri="{BB962C8B-B14F-4D97-AF65-F5344CB8AC3E}">
        <p14:creationId xmlns:p14="http://schemas.microsoft.com/office/powerpoint/2010/main" val="10702710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diagramLayout" Target="../diagrams/layout2.xml"/><Relationship Id="rId7" Type="http://schemas.openxmlformats.org/officeDocument/2006/relationships/image" Target="../media/image1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1520" y="260648"/>
            <a:ext cx="7128792" cy="2387600"/>
          </a:xfrm>
        </p:spPr>
        <p:txBody>
          <a:bodyPr>
            <a:normAutofit fontScale="90000"/>
          </a:bodyPr>
          <a:lstStyle/>
          <a:p>
            <a:r>
              <a:rPr lang="ru-RU" b="1" dirty="0">
                <a:solidFill>
                  <a:schemeClr val="tx2"/>
                </a:solidFill>
                <a:latin typeface="Times New Roman" panose="02020603050405020304" pitchFamily="18" charset="0"/>
                <a:cs typeface="Times New Roman" panose="02020603050405020304" pitchFamily="18" charset="0"/>
              </a:rPr>
              <a:t>Навыки и ресурсы педагогов против эмоционального выгорания</a:t>
            </a:r>
          </a:p>
        </p:txBody>
      </p:sp>
      <p:sp>
        <p:nvSpPr>
          <p:cNvPr id="3" name="Подзаголовок 2"/>
          <p:cNvSpPr>
            <a:spLocks noGrp="1"/>
          </p:cNvSpPr>
          <p:nvPr>
            <p:ph type="subTitle" idx="1"/>
          </p:nvPr>
        </p:nvSpPr>
        <p:spPr>
          <a:xfrm>
            <a:off x="4139952" y="4365104"/>
            <a:ext cx="4871392" cy="1656184"/>
          </a:xfrm>
        </p:spPr>
        <p:txBody>
          <a:bodyPr>
            <a:noAutofit/>
          </a:bodyPr>
          <a:lstStyle/>
          <a:p>
            <a:pPr algn="r"/>
            <a:r>
              <a:rPr lang="ru-RU" sz="2200" b="1" dirty="0">
                <a:solidFill>
                  <a:schemeClr val="accent5">
                    <a:lumMod val="50000"/>
                  </a:schemeClr>
                </a:solidFill>
                <a:latin typeface="Times New Roman" panose="02020603050405020304" pitchFamily="18" charset="0"/>
                <a:cs typeface="Times New Roman" panose="02020603050405020304" pitchFamily="18" charset="0"/>
              </a:rPr>
              <a:t>Подготовила:</a:t>
            </a:r>
          </a:p>
          <a:p>
            <a:pPr algn="r"/>
            <a:r>
              <a:rPr lang="ru-RU" sz="2200" b="1" dirty="0">
                <a:solidFill>
                  <a:schemeClr val="accent5">
                    <a:lumMod val="50000"/>
                  </a:schemeClr>
                </a:solidFill>
                <a:latin typeface="Times New Roman" panose="02020603050405020304" pitchFamily="18" charset="0"/>
                <a:cs typeface="Times New Roman" panose="02020603050405020304" pitchFamily="18" charset="0"/>
              </a:rPr>
              <a:t>Педагог – психолог </a:t>
            </a:r>
          </a:p>
          <a:p>
            <a:pPr algn="r"/>
            <a:r>
              <a:rPr lang="ru-RU" sz="2200" b="1" dirty="0" err="1">
                <a:solidFill>
                  <a:schemeClr val="accent5">
                    <a:lumMod val="50000"/>
                  </a:schemeClr>
                </a:solidFill>
                <a:latin typeface="Times New Roman" panose="02020603050405020304" pitchFamily="18" charset="0"/>
                <a:cs typeface="Times New Roman" panose="02020603050405020304" pitchFamily="18" charset="0"/>
              </a:rPr>
              <a:t>Храмкина</a:t>
            </a:r>
            <a:r>
              <a:rPr lang="ru-RU" sz="2200" b="1" dirty="0">
                <a:solidFill>
                  <a:schemeClr val="accent5">
                    <a:lumMod val="50000"/>
                  </a:schemeClr>
                </a:solidFill>
                <a:latin typeface="Times New Roman" panose="02020603050405020304" pitchFamily="18" charset="0"/>
                <a:cs typeface="Times New Roman" panose="02020603050405020304" pitchFamily="18" charset="0"/>
              </a:rPr>
              <a:t> Анастасия Александровна </a:t>
            </a:r>
          </a:p>
          <a:p>
            <a:pPr algn="r"/>
            <a:r>
              <a:rPr lang="ru-RU" sz="2200" b="1" dirty="0">
                <a:solidFill>
                  <a:schemeClr val="accent5">
                    <a:lumMod val="50000"/>
                  </a:schemeClr>
                </a:solidFill>
                <a:latin typeface="Times New Roman" panose="02020603050405020304" pitchFamily="18" charset="0"/>
                <a:cs typeface="Times New Roman" panose="02020603050405020304" pitchFamily="18" charset="0"/>
              </a:rPr>
              <a:t>МБОУ С(К)ОШ №119 г. Челябинска</a:t>
            </a:r>
          </a:p>
        </p:txBody>
      </p:sp>
      <p:pic>
        <p:nvPicPr>
          <p:cNvPr id="1026" name="Picture 2" descr="https://img2.freepng.ru/20180622/jjl/kisspng-psychoeducation-educacin-social-educador-social-educacion-5b2d600f353336.7747172815297003672179.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96889"/>
                    </a14:imgEffect>
                  </a14:imgLayer>
                </a14:imgProps>
              </a:ext>
              <a:ext uri="{28A0092B-C50C-407E-A947-70E740481C1C}">
                <a14:useLocalDpi xmlns:a14="http://schemas.microsoft.com/office/drawing/2010/main" val="0"/>
              </a:ext>
            </a:extLst>
          </a:blip>
          <a:srcRect l="21000" t="-1718" r="9281" b="1718"/>
          <a:stretch/>
        </p:blipFill>
        <p:spPr bwMode="auto">
          <a:xfrm>
            <a:off x="26866" y="3241304"/>
            <a:ext cx="5121198" cy="3591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99792" y="1340768"/>
            <a:ext cx="4392488" cy="853979"/>
          </a:xfrm>
        </p:spPr>
        <p:txBody>
          <a:bodyPr>
            <a:normAutofit fontScale="90000"/>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Навык планирования</a:t>
            </a:r>
            <a:br>
              <a:rPr lang="ru-RU" dirty="0">
                <a:solidFill>
                  <a:schemeClr val="tx2"/>
                </a:solidFill>
                <a:latin typeface="Times New Roman" panose="02020603050405020304" pitchFamily="18" charset="0"/>
                <a:cs typeface="Times New Roman" panose="02020603050405020304" pitchFamily="18" charset="0"/>
              </a:rPr>
            </a:br>
            <a:endParaRPr lang="ru-RU" dirty="0">
              <a:solidFill>
                <a:schemeClr val="tx2"/>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611560" y="2206733"/>
            <a:ext cx="7560840" cy="1747391"/>
          </a:xfrm>
        </p:spPr>
        <p:txBody>
          <a:bodyPr/>
          <a:lstStyle/>
          <a:p>
            <a:pPr marL="0" indent="0">
              <a:buNone/>
            </a:pPr>
            <a:r>
              <a:rPr lang="ru-RU" dirty="0">
                <a:solidFill>
                  <a:schemeClr val="tx2"/>
                </a:solidFill>
                <a:latin typeface="Times New Roman" panose="02020603050405020304" pitchFamily="18" charset="0"/>
                <a:cs typeface="Times New Roman" panose="02020603050405020304" pitchFamily="18" charset="0"/>
              </a:rPr>
              <a:t>Планирование бывает разным ― более жестким, с четко определенным распорядком дня, более гибким ― с ключевыми точками и возможностью перестраивать график, и ситуативным, когда вы решаете на месте, что будете делать. </a:t>
            </a:r>
          </a:p>
        </p:txBody>
      </p:sp>
      <p:pic>
        <p:nvPicPr>
          <p:cNvPr id="6146" name="Picture 2" descr="https://www.digi-marketers.com/wp-content/uploads/2020/07/Digital-Media-Planning-and-Buying-Agency-in-Chennai-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2143" y="3429000"/>
            <a:ext cx="5163711" cy="34424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1454977"/>
            <a:ext cx="7776864" cy="493939"/>
          </a:xfrm>
        </p:spPr>
        <p:txBody>
          <a:bodyPr>
            <a:normAutofit fontScale="90000"/>
          </a:bodyPr>
          <a:lstStyle/>
          <a:p>
            <a:pPr algn="ctr"/>
            <a:r>
              <a:rPr lang="ru-RU" b="1" dirty="0">
                <a:solidFill>
                  <a:schemeClr val="accent5">
                    <a:lumMod val="50000"/>
                  </a:schemeClr>
                </a:solidFill>
                <a:latin typeface="Times New Roman" panose="02020603050405020304" pitchFamily="18" charset="0"/>
                <a:cs typeface="Times New Roman" panose="02020603050405020304" pitchFamily="18" charset="0"/>
              </a:rPr>
              <a:t>Учимся планировать: рекомендации</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946D679A-00D0-4F11-9267-654A3B00364A}"/>
              </a:ext>
            </a:extLst>
          </p:cNvPr>
          <p:cNvGraphicFramePr/>
          <p:nvPr>
            <p:extLst>
              <p:ext uri="{D42A27DB-BD31-4B8C-83A1-F6EECF244321}">
                <p14:modId xmlns:p14="http://schemas.microsoft.com/office/powerpoint/2010/main" val="4178534191"/>
              </p:ext>
            </p:extLst>
          </p:nvPr>
        </p:nvGraphicFramePr>
        <p:xfrm>
          <a:off x="10463" y="2476468"/>
          <a:ext cx="88924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6" name="Picture 4" descr="https://img2.freepng.ru/20180525/yq/kisspng-business-process-company-business-administration-s-5b07c27d8b8e18.3627439715272351975716.jpg"/>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100000" l="10000" r="90000"/>
                    </a14:imgEffect>
                  </a14:imgLayer>
                </a14:imgProps>
              </a:ext>
              <a:ext uri="{28A0092B-C50C-407E-A947-70E740481C1C}">
                <a14:useLocalDpi xmlns:a14="http://schemas.microsoft.com/office/drawing/2010/main" val="0"/>
              </a:ext>
            </a:extLst>
          </a:blip>
          <a:srcRect/>
          <a:stretch>
            <a:fillRect/>
          </a:stretch>
        </p:blipFill>
        <p:spPr bwMode="auto">
          <a:xfrm>
            <a:off x="251520" y="1222395"/>
            <a:ext cx="1728192" cy="998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1268760"/>
            <a:ext cx="7056784" cy="493939"/>
          </a:xfrm>
        </p:spPr>
        <p:txBody>
          <a:bodyPr>
            <a:normAutofit fontScale="90000"/>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Выделяем смысл и ценность работы</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39552" y="2132856"/>
            <a:ext cx="7992888" cy="1863530"/>
          </a:xfrm>
        </p:spPr>
        <p:txBody>
          <a:bodyPr>
            <a:normAutofit/>
          </a:bodyPr>
          <a:lstStyle/>
          <a:p>
            <a:pPr marL="0" indent="0" algn="ctr">
              <a:buNone/>
            </a:pPr>
            <a:r>
              <a:rPr lang="ru-RU" dirty="0">
                <a:solidFill>
                  <a:schemeClr val="tx2"/>
                </a:solidFill>
                <a:latin typeface="Times New Roman" panose="02020603050405020304" pitchFamily="18" charset="0"/>
                <a:cs typeface="Times New Roman" panose="02020603050405020304" pitchFamily="18" charset="0"/>
              </a:rPr>
              <a:t>Если вы перестали видеть смысл в своей работе, это может быть одним из симптомов выгорания. Ведь ощущение личной значимости того, что мы делаем, очень важно. Чтобы поддерживать это ощущение, полезно осознавать, какие из ваших ценностей являются ключевыми, и какие из них связаны с работой. </a:t>
            </a:r>
          </a:p>
        </p:txBody>
      </p:sp>
      <p:pic>
        <p:nvPicPr>
          <p:cNvPr id="10242" name="Picture 2" descr="https://cdn.leverageedu.com/blog/wp-content/uploads/2020/01/20155041/MCOM.pn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0" b="100000" l="0" r="96818"/>
                    </a14:imgEffect>
                  </a14:imgLayer>
                </a14:imgProps>
              </a:ext>
              <a:ext uri="{28A0092B-C50C-407E-A947-70E740481C1C}">
                <a14:useLocalDpi xmlns:a14="http://schemas.microsoft.com/office/drawing/2010/main" val="0"/>
              </a:ext>
            </a:extLst>
          </a:blip>
          <a:srcRect l="12324" t="5901" r="15064" b="4225"/>
          <a:stretch/>
        </p:blipFill>
        <p:spPr bwMode="auto">
          <a:xfrm>
            <a:off x="2555775" y="3645024"/>
            <a:ext cx="4131538" cy="31960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412776"/>
            <a:ext cx="7886700" cy="565947"/>
          </a:xfrm>
        </p:spPr>
        <p:txBody>
          <a:bodyPr>
            <a:normAutofit fontScale="90000"/>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Занимаемся профессиональным развитием</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rotWithShape="1">
          <a:blip r:embed="rId2">
            <a:extLst>
              <a:ext uri="{28A0092B-C50C-407E-A947-70E740481C1C}">
                <a14:useLocalDpi xmlns:a14="http://schemas.microsoft.com/office/drawing/2010/main" val="0"/>
              </a:ext>
            </a:extLst>
          </a:blip>
          <a:srcRect l="6531" t="6031" r="7022" b="9534"/>
          <a:stretch/>
        </p:blipFill>
        <p:spPr>
          <a:xfrm>
            <a:off x="5543600" y="3341330"/>
            <a:ext cx="3600400" cy="3516670"/>
          </a:xfrm>
          <a:prstGeom prst="rect">
            <a:avLst/>
          </a:prstGeom>
        </p:spPr>
      </p:pic>
      <p:sp>
        <p:nvSpPr>
          <p:cNvPr id="3" name="Содержимое 2"/>
          <p:cNvSpPr>
            <a:spLocks noGrp="1"/>
          </p:cNvSpPr>
          <p:nvPr>
            <p:ph idx="1"/>
          </p:nvPr>
        </p:nvSpPr>
        <p:spPr>
          <a:xfrm>
            <a:off x="827584" y="2276872"/>
            <a:ext cx="7200800" cy="1963415"/>
          </a:xfrm>
        </p:spPr>
        <p:txBody>
          <a:bodyPr/>
          <a:lstStyle/>
          <a:p>
            <a:pPr marL="0" indent="0">
              <a:buNone/>
            </a:pPr>
            <a:r>
              <a:rPr lang="ru-RU" dirty="0">
                <a:solidFill>
                  <a:schemeClr val="tx2"/>
                </a:solidFill>
                <a:latin typeface="Times New Roman" panose="02020603050405020304" pitchFamily="18" charset="0"/>
                <a:cs typeface="Times New Roman" panose="02020603050405020304" pitchFamily="18" charset="0"/>
              </a:rPr>
              <a:t>Ощущение застоя, отсутствие профессионального роста ― еще один источник выгорания. Поэтому разнообразные способы развиваться, приобретать новые компетенции предохраняют от выгорания.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1052736"/>
            <a:ext cx="6696744" cy="975640"/>
          </a:xfrm>
        </p:spPr>
        <p:txBody>
          <a:bodyPr>
            <a:normAutofit fontScale="90000"/>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Навык анализа и решения проблем</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917225" y="2463882"/>
            <a:ext cx="6411355" cy="1656184"/>
          </a:xfrm>
        </p:spPr>
        <p:txBody>
          <a:bodyPr>
            <a:normAutofit/>
          </a:bodyPr>
          <a:lstStyle/>
          <a:p>
            <a:pPr marL="0" indent="0">
              <a:buNone/>
            </a:pPr>
            <a:r>
              <a:rPr lang="ru-RU" dirty="0">
                <a:solidFill>
                  <a:schemeClr val="tx2"/>
                </a:solidFill>
                <a:latin typeface="Times New Roman" panose="02020603050405020304" pitchFamily="18" charset="0"/>
                <a:cs typeface="Times New Roman" panose="02020603050405020304" pitchFamily="18" charset="0"/>
              </a:rPr>
              <a:t>Научные исследования показывают, что способность анализировать и решать проблемы связана с лучшими показателями психологического благополучия.</a:t>
            </a:r>
          </a:p>
        </p:txBody>
      </p:sp>
      <p:sp>
        <p:nvSpPr>
          <p:cNvPr id="5" name="TextBox 4">
            <a:extLst>
              <a:ext uri="{FF2B5EF4-FFF2-40B4-BE49-F238E27FC236}">
                <a16:creationId xmlns:a16="http://schemas.microsoft.com/office/drawing/2014/main" id="{DDB17A89-2E7E-4F3D-88E8-B1AF73C314CF}"/>
              </a:ext>
            </a:extLst>
          </p:cNvPr>
          <p:cNvSpPr txBox="1"/>
          <p:nvPr/>
        </p:nvSpPr>
        <p:spPr>
          <a:xfrm>
            <a:off x="1917226" y="4230142"/>
            <a:ext cx="6411355" cy="738664"/>
          </a:xfrm>
          <a:prstGeom prst="rect">
            <a:avLst/>
          </a:prstGeom>
          <a:noFill/>
        </p:spPr>
        <p:txBody>
          <a:bodyPr wrap="square">
            <a:spAutoFit/>
          </a:bodyPr>
          <a:lstStyle/>
          <a:p>
            <a:pPr marL="0" indent="0">
              <a:buNone/>
            </a:pPr>
            <a:r>
              <a:rPr lang="ru-RU" sz="2100" dirty="0">
                <a:solidFill>
                  <a:schemeClr val="tx2"/>
                </a:solidFill>
                <a:latin typeface="Times New Roman" panose="02020603050405020304" pitchFamily="18" charset="0"/>
                <a:cs typeface="Times New Roman" panose="02020603050405020304" pitchFamily="18" charset="0"/>
              </a:rPr>
              <a:t>Любая проблема включает в себя </a:t>
            </a:r>
            <a:r>
              <a:rPr lang="ru-RU" sz="2100" b="1" dirty="0">
                <a:solidFill>
                  <a:schemeClr val="tx2"/>
                </a:solidFill>
                <a:latin typeface="Times New Roman" panose="02020603050405020304" pitchFamily="18" charset="0"/>
                <a:cs typeface="Times New Roman" panose="02020603050405020304" pitchFamily="18" charset="0"/>
              </a:rPr>
              <a:t>две составляющих ― исходное состояние и целевое</a:t>
            </a:r>
            <a:endParaRPr lang="ru-RU" sz="2100" dirty="0">
              <a:solidFill>
                <a:schemeClr val="tx2"/>
              </a:solidFill>
              <a:latin typeface="Times New Roman" panose="02020603050405020304" pitchFamily="18" charset="0"/>
              <a:cs typeface="Times New Roman" panose="02020603050405020304" pitchFamily="18" charset="0"/>
            </a:endParaRPr>
          </a:p>
        </p:txBody>
      </p:sp>
      <p:pic>
        <p:nvPicPr>
          <p:cNvPr id="2050" name="Picture 2" descr="https://img2.freepng.ru/20180407/kew/kisspng-exclamation-mark-interjection-computer-icons-infor-exclamation-mark-5ac937b1702111.9491445515231364334593.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100000" l="10000" r="90000"/>
                    </a14:imgEffect>
                  </a14:imgLayer>
                </a14:imgProps>
              </a:ext>
              <a:ext uri="{28A0092B-C50C-407E-A947-70E740481C1C}">
                <a14:useLocalDpi xmlns:a14="http://schemas.microsoft.com/office/drawing/2010/main" val="0"/>
              </a:ext>
            </a:extLst>
          </a:blip>
          <a:srcRect l="18479" t="-1297" r="17682" b="1297"/>
          <a:stretch/>
        </p:blipFill>
        <p:spPr bwMode="auto">
          <a:xfrm>
            <a:off x="472939" y="2420324"/>
            <a:ext cx="1444286" cy="13071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mg2.freepng.ru/20180420/yee/kisspng-computer-icons-problem-statement-definition-clip-a-problem-vector-5ad9679e454472.9882251115241972782837.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09860" y="3812610"/>
            <a:ext cx="1770444" cy="15737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800" y="1484784"/>
            <a:ext cx="4879454" cy="720081"/>
          </a:xfrm>
        </p:spPr>
        <p:txBody>
          <a:bodyPr>
            <a:normAutofit fontScale="90000"/>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Навык постановки цели</a:t>
            </a:r>
            <a:br>
              <a:rPr lang="ru-RU" dirty="0">
                <a:solidFill>
                  <a:schemeClr val="accent5">
                    <a:lumMod val="50000"/>
                  </a:schemeClr>
                </a:solidFill>
                <a:latin typeface="Times New Roman" panose="02020603050405020304" pitchFamily="18" charset="0"/>
                <a:cs typeface="Times New Roman" panose="02020603050405020304" pitchFamily="18" charset="0"/>
              </a:rPr>
            </a:b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539552" y="2216305"/>
            <a:ext cx="7416824" cy="2016224"/>
          </a:xfrm>
        </p:spPr>
        <p:txBody>
          <a:bodyPr/>
          <a:lstStyle/>
          <a:p>
            <a:pPr marL="0" indent="0">
              <a:buNone/>
            </a:pPr>
            <a:r>
              <a:rPr lang="ru-RU" dirty="0">
                <a:solidFill>
                  <a:schemeClr val="tx2"/>
                </a:solidFill>
                <a:latin typeface="Times New Roman" panose="02020603050405020304" pitchFamily="18" charset="0"/>
                <a:cs typeface="Times New Roman" panose="02020603050405020304" pitchFamily="18" charset="0"/>
              </a:rPr>
              <a:t>Чтобы достигать целей, нужно правильно их формулировать. Есть несколько правил, которые помогут вам ставить более достижимые цели, повысить удовлетворенность результатом и собой.</a:t>
            </a:r>
          </a:p>
          <a:p>
            <a:endParaRPr lang="ru-RU" dirty="0">
              <a:solidFill>
                <a:schemeClr val="tx2"/>
              </a:solidFill>
              <a:latin typeface="Times New Roman" panose="02020603050405020304" pitchFamily="18" charset="0"/>
              <a:cs typeface="Times New Roman" panose="02020603050405020304" pitchFamily="18" charset="0"/>
            </a:endParaRPr>
          </a:p>
        </p:txBody>
      </p:sp>
      <p:pic>
        <p:nvPicPr>
          <p:cNvPr id="3076" name="Picture 4" descr="https://uploads-ssl.webflow.com/5ec37983b31fa1d20d9b4e04/5f22cb853594bcd6e99d5694_lead-generation-buyers-jour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63480" y="3402721"/>
            <a:ext cx="4680520" cy="345527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1310354"/>
            <a:ext cx="5023470" cy="702663"/>
          </a:xfrm>
        </p:spPr>
        <p:txBody>
          <a:bodyPr>
            <a:normAutofit fontScale="90000"/>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Позитивная формулировка</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67544" y="2622202"/>
            <a:ext cx="3672408" cy="1325563"/>
          </a:xfrm>
        </p:spPr>
        <p:txBody>
          <a:bodyPr/>
          <a:lstStyle/>
          <a:p>
            <a:pPr marL="0" indent="0" algn="ctr">
              <a:buNone/>
            </a:pPr>
            <a:r>
              <a:rPr lang="ru-RU" dirty="0">
                <a:solidFill>
                  <a:schemeClr val="tx2"/>
                </a:solidFill>
                <a:latin typeface="Times New Roman" panose="02020603050405020304" pitchFamily="18" charset="0"/>
                <a:cs typeface="Times New Roman" panose="02020603050405020304" pitchFamily="18" charset="0"/>
              </a:rPr>
              <a:t>«Я хочу перестать нервничать»</a:t>
            </a:r>
          </a:p>
        </p:txBody>
      </p:sp>
      <p:sp>
        <p:nvSpPr>
          <p:cNvPr id="5" name="TextBox 4">
            <a:extLst>
              <a:ext uri="{FF2B5EF4-FFF2-40B4-BE49-F238E27FC236}">
                <a16:creationId xmlns:a16="http://schemas.microsoft.com/office/drawing/2014/main" id="{29F0F61C-A105-4F52-A515-87C546BEB9C5}"/>
              </a:ext>
            </a:extLst>
          </p:cNvPr>
          <p:cNvSpPr txBox="1"/>
          <p:nvPr/>
        </p:nvSpPr>
        <p:spPr>
          <a:xfrm>
            <a:off x="3771367" y="2013017"/>
            <a:ext cx="2016224" cy="461665"/>
          </a:xfrm>
          <a:prstGeom prst="rect">
            <a:avLst/>
          </a:prstGeom>
          <a:noFill/>
        </p:spPr>
        <p:txBody>
          <a:bodyPr wrap="square">
            <a:spAutoFit/>
          </a:bodyPr>
          <a:lstStyle/>
          <a:p>
            <a:r>
              <a:rPr lang="ru-RU" sz="2400" b="1" dirty="0">
                <a:solidFill>
                  <a:schemeClr val="tx2"/>
                </a:solidFill>
                <a:latin typeface="Times New Roman" panose="02020603050405020304" pitchFamily="18" charset="0"/>
                <a:cs typeface="Times New Roman" panose="02020603050405020304" pitchFamily="18" charset="0"/>
              </a:rPr>
              <a:t>Сравните: </a:t>
            </a:r>
          </a:p>
        </p:txBody>
      </p:sp>
      <p:sp>
        <p:nvSpPr>
          <p:cNvPr id="7" name="TextBox 6">
            <a:extLst>
              <a:ext uri="{FF2B5EF4-FFF2-40B4-BE49-F238E27FC236}">
                <a16:creationId xmlns:a16="http://schemas.microsoft.com/office/drawing/2014/main" id="{C8A8A3BD-8567-4DDE-839A-302D380DB7E6}"/>
              </a:ext>
            </a:extLst>
          </p:cNvPr>
          <p:cNvSpPr txBox="1"/>
          <p:nvPr/>
        </p:nvSpPr>
        <p:spPr>
          <a:xfrm>
            <a:off x="5076056" y="2622202"/>
            <a:ext cx="3483335" cy="738664"/>
          </a:xfrm>
          <a:prstGeom prst="rect">
            <a:avLst/>
          </a:prstGeom>
          <a:noFill/>
        </p:spPr>
        <p:txBody>
          <a:bodyPr wrap="square">
            <a:spAutoFit/>
          </a:bodyPr>
          <a:lstStyle/>
          <a:p>
            <a:pPr algn="ctr"/>
            <a:r>
              <a:rPr lang="ru-RU" sz="2100" dirty="0">
                <a:solidFill>
                  <a:schemeClr val="tx2"/>
                </a:solidFill>
                <a:latin typeface="Times New Roman" panose="02020603050405020304" pitchFamily="18" charset="0"/>
                <a:cs typeface="Times New Roman" panose="02020603050405020304" pitchFamily="18" charset="0"/>
              </a:rPr>
              <a:t>«Я хочу научиться техникам саморегуляции».</a:t>
            </a:r>
          </a:p>
        </p:txBody>
      </p:sp>
      <p:pic>
        <p:nvPicPr>
          <p:cNvPr id="4102" name="Picture 6" descr="https://image.freepik.com/free-vector/happy-and-sad-salesman_23-2147870923.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2141" b="91534" l="4473" r="60064"/>
                    </a14:imgEffect>
                  </a14:imgLayer>
                </a14:imgProps>
              </a:ext>
              <a:ext uri="{28A0092B-C50C-407E-A947-70E740481C1C}">
                <a14:useLocalDpi xmlns:a14="http://schemas.microsoft.com/office/drawing/2010/main" val="0"/>
              </a:ext>
            </a:extLst>
          </a:blip>
          <a:srcRect/>
          <a:stretch>
            <a:fillRect/>
          </a:stretch>
        </p:blipFill>
        <p:spPr bwMode="auto">
          <a:xfrm>
            <a:off x="5787591" y="3083867"/>
            <a:ext cx="4113001" cy="411300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image.freepik.com/free-vector/happy-and-sad-salesman_23-2147870923.jpg"/>
          <p:cNvPicPr>
            <a:picLocks noChangeAspect="1" noChangeArrowheads="1"/>
          </p:cNvPicPr>
          <p:nvPr/>
        </p:nvPicPr>
        <p:blipFill>
          <a:blip r:embed="rId4">
            <a:extLst>
              <a:ext uri="{BEBA8EAE-BF5A-486C-A8C5-ECC9F3942E4B}">
                <a14:imgProps xmlns:a14="http://schemas.microsoft.com/office/drawing/2010/main">
                  <a14:imgLayer r:embed="rId3">
                    <a14:imgEffect>
                      <a14:backgroundRemoval t="9904" b="89936" l="50639" r="89936"/>
                    </a14:imgEffect>
                  </a14:imgLayer>
                </a14:imgProps>
              </a:ext>
              <a:ext uri="{28A0092B-C50C-407E-A947-70E740481C1C}">
                <a14:useLocalDpi xmlns:a14="http://schemas.microsoft.com/office/drawing/2010/main" val="0"/>
              </a:ext>
            </a:extLst>
          </a:blip>
          <a:srcRect/>
          <a:stretch>
            <a:fillRect/>
          </a:stretch>
        </p:blipFill>
        <p:spPr bwMode="auto">
          <a:xfrm>
            <a:off x="-345228" y="2700533"/>
            <a:ext cx="4197148" cy="4197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75856" y="1024458"/>
            <a:ext cx="3456384" cy="1325563"/>
          </a:xfrm>
        </p:spPr>
        <p:txBody>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Конкретика</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467544" y="2979890"/>
            <a:ext cx="3198603" cy="600221"/>
          </a:xfrm>
        </p:spPr>
        <p:txBody>
          <a:bodyPr>
            <a:normAutofit/>
          </a:bodyPr>
          <a:lstStyle/>
          <a:p>
            <a:pPr marL="0" indent="0">
              <a:buNone/>
            </a:pPr>
            <a:r>
              <a:rPr lang="ru-RU" sz="2000" dirty="0">
                <a:solidFill>
                  <a:schemeClr val="tx2"/>
                </a:solidFill>
                <a:latin typeface="Times New Roman" panose="02020603050405020304" pitchFamily="18" charset="0"/>
                <a:cs typeface="Times New Roman" panose="02020603050405020304" pitchFamily="18" charset="0"/>
              </a:rPr>
              <a:t>«Я хочу быть счастливой»</a:t>
            </a:r>
          </a:p>
        </p:txBody>
      </p:sp>
      <p:sp>
        <p:nvSpPr>
          <p:cNvPr id="5" name="TextBox 4">
            <a:extLst>
              <a:ext uri="{FF2B5EF4-FFF2-40B4-BE49-F238E27FC236}">
                <a16:creationId xmlns:a16="http://schemas.microsoft.com/office/drawing/2014/main" id="{891D4B4E-ABC3-4BD5-8E94-FE6081195376}"/>
              </a:ext>
            </a:extLst>
          </p:cNvPr>
          <p:cNvSpPr txBox="1"/>
          <p:nvPr/>
        </p:nvSpPr>
        <p:spPr>
          <a:xfrm>
            <a:off x="3290624" y="2127594"/>
            <a:ext cx="2808312" cy="461665"/>
          </a:xfrm>
          <a:prstGeom prst="rect">
            <a:avLst/>
          </a:prstGeom>
          <a:noFill/>
        </p:spPr>
        <p:txBody>
          <a:bodyPr wrap="square">
            <a:spAutoFit/>
          </a:bodyPr>
          <a:lstStyle/>
          <a:p>
            <a:r>
              <a:rPr lang="ru-RU" sz="2400" b="1" dirty="0">
                <a:solidFill>
                  <a:schemeClr val="tx2"/>
                </a:solidFill>
                <a:latin typeface="Times New Roman" panose="02020603050405020304" pitchFamily="18" charset="0"/>
                <a:cs typeface="Times New Roman" panose="02020603050405020304" pitchFamily="18" charset="0"/>
              </a:rPr>
              <a:t>Сравните цели </a:t>
            </a:r>
          </a:p>
        </p:txBody>
      </p:sp>
      <p:pic>
        <p:nvPicPr>
          <p:cNvPr id="12292" name="Picture 4" descr="https://cdn2.vectorstock.com/i/1000x1000/84/91/weighing-scale-vector-1927849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94" t="4111" r="266" b="10899"/>
          <a:stretch/>
        </p:blipFill>
        <p:spPr bwMode="auto">
          <a:xfrm>
            <a:off x="3049173" y="3699730"/>
            <a:ext cx="3180606" cy="31216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D6888F8-A34B-42BA-9E33-A3D8FDB72B6B}"/>
              </a:ext>
            </a:extLst>
          </p:cNvPr>
          <p:cNvSpPr txBox="1"/>
          <p:nvPr/>
        </p:nvSpPr>
        <p:spPr>
          <a:xfrm>
            <a:off x="5580112" y="2978201"/>
            <a:ext cx="3275856" cy="1323439"/>
          </a:xfrm>
          <a:prstGeom prst="rect">
            <a:avLst/>
          </a:prstGeom>
          <a:noFill/>
        </p:spPr>
        <p:txBody>
          <a:bodyPr wrap="square">
            <a:spAutoFit/>
          </a:bodyPr>
          <a:lstStyle/>
          <a:p>
            <a:pPr algn="ctr"/>
            <a:r>
              <a:rPr lang="ru-RU" sz="2000" dirty="0">
                <a:solidFill>
                  <a:schemeClr val="tx2"/>
                </a:solidFill>
                <a:latin typeface="Times New Roman" panose="02020603050405020304" pitchFamily="18" charset="0"/>
                <a:cs typeface="Times New Roman" panose="02020603050405020304" pitchFamily="18" charset="0"/>
              </a:rPr>
              <a:t>«Я хочу каждый день подмечать два–три момента, от которых испытала радость».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7744" y="1340768"/>
            <a:ext cx="5904656" cy="709963"/>
          </a:xfrm>
        </p:spPr>
        <p:txBody>
          <a:bodyPr>
            <a:normAutofit/>
          </a:bodyPr>
          <a:lstStyle/>
          <a:p>
            <a:r>
              <a:rPr lang="ru-RU" b="1" dirty="0">
                <a:solidFill>
                  <a:schemeClr val="tx2"/>
                </a:solidFill>
                <a:latin typeface="Times New Roman" panose="02020603050405020304" pitchFamily="18" charset="0"/>
                <a:cs typeface="Times New Roman" panose="02020603050405020304" pitchFamily="18" charset="0"/>
              </a:rPr>
              <a:t>Не включение третьих лиц</a:t>
            </a:r>
            <a:endParaRPr lang="ru-RU" dirty="0">
              <a:solidFill>
                <a:schemeClr val="tx2"/>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475656" y="2430820"/>
            <a:ext cx="5472608" cy="1459359"/>
          </a:xfrm>
        </p:spPr>
        <p:txBody>
          <a:bodyPr>
            <a:normAutofit/>
          </a:bodyPr>
          <a:lstStyle/>
          <a:p>
            <a:pPr marL="0" indent="0">
              <a:buNone/>
            </a:pPr>
            <a:r>
              <a:rPr lang="ru-RU" sz="2400" dirty="0">
                <a:solidFill>
                  <a:schemeClr val="tx2"/>
                </a:solidFill>
                <a:latin typeface="Times New Roman" panose="02020603050405020304" pitchFamily="18" charset="0"/>
                <a:cs typeface="Times New Roman" panose="02020603050405020304" pitchFamily="18" charset="0"/>
              </a:rPr>
              <a:t>Ставьте только те цели, за выполнение которых можете отвечать сами. </a:t>
            </a:r>
          </a:p>
        </p:txBody>
      </p:sp>
      <p:pic>
        <p:nvPicPr>
          <p:cNvPr id="5122" name="Picture 2" descr="https://avatars.mds.yandex.net/get-zen_doc/3530293/pub_5f667b21c833846a1df7d77f_5f667c97c833846a1df8c757/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160500"/>
            <a:ext cx="5963709" cy="36975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s://img2.freepng.ru/20180407/kew/kisspng-exclamation-mark-interjection-computer-icons-infor-exclamation-mark-5ac937b1702111.9491445515231364334593.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ackgroundRemoval t="0" b="100000" l="10000" r="90000"/>
                    </a14:imgEffect>
                  </a14:imgLayer>
                </a14:imgProps>
              </a:ext>
              <a:ext uri="{28A0092B-C50C-407E-A947-70E740481C1C}">
                <a14:useLocalDpi xmlns:a14="http://schemas.microsoft.com/office/drawing/2010/main" val="0"/>
              </a:ext>
            </a:extLst>
          </a:blip>
          <a:srcRect l="18479" t="-1297" r="17682" b="1297"/>
          <a:stretch/>
        </p:blipFill>
        <p:spPr bwMode="auto">
          <a:xfrm>
            <a:off x="249902" y="2276872"/>
            <a:ext cx="1225754" cy="11093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87824" y="908720"/>
            <a:ext cx="3799334" cy="1325563"/>
          </a:xfrm>
        </p:spPr>
        <p:txBody>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Реалистичность</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1287091" y="2231623"/>
            <a:ext cx="6309245" cy="1008112"/>
          </a:xfrm>
        </p:spPr>
        <p:txBody>
          <a:bodyPr/>
          <a:lstStyle/>
          <a:p>
            <a:pPr marL="0" indent="0">
              <a:buNone/>
            </a:pPr>
            <a:r>
              <a:rPr lang="ru-RU" dirty="0">
                <a:solidFill>
                  <a:schemeClr val="tx2"/>
                </a:solidFill>
                <a:latin typeface="Times New Roman" panose="02020603050405020304" pitchFamily="18" charset="0"/>
                <a:cs typeface="Times New Roman" panose="02020603050405020304" pitchFamily="18" charset="0"/>
              </a:rPr>
              <a:t>Цель: «Я хочу всегда сохранять спокойствие» нельзя назвать выполнимой». </a:t>
            </a:r>
          </a:p>
        </p:txBody>
      </p:sp>
      <p:sp>
        <p:nvSpPr>
          <p:cNvPr id="4" name="Прямоугольник 3"/>
          <p:cNvSpPr/>
          <p:nvPr/>
        </p:nvSpPr>
        <p:spPr>
          <a:xfrm>
            <a:off x="1359098" y="3854752"/>
            <a:ext cx="6165229" cy="707886"/>
          </a:xfrm>
          <a:prstGeom prst="rect">
            <a:avLst/>
          </a:prstGeom>
        </p:spPr>
        <p:txBody>
          <a:bodyPr wrap="square">
            <a:spAutoFit/>
          </a:bodyPr>
          <a:lstStyle/>
          <a:p>
            <a:r>
              <a:rPr lang="ru-RU" sz="2000" dirty="0">
                <a:solidFill>
                  <a:schemeClr val="accent5">
                    <a:lumMod val="50000"/>
                  </a:schemeClr>
                </a:solidFill>
                <a:latin typeface="Times New Roman" panose="02020603050405020304" pitchFamily="18" charset="0"/>
                <a:cs typeface="Times New Roman" panose="02020603050405020304" pitchFamily="18" charset="0"/>
              </a:rPr>
              <a:t>Мы не роботы, а люди ― наше состояние, эмоции могут меняться, и это нормально. </a:t>
            </a:r>
          </a:p>
        </p:txBody>
      </p:sp>
      <p:pic>
        <p:nvPicPr>
          <p:cNvPr id="11266" name="Picture 2" descr="https://img2.freepng.ru/20180326/lyw/kisspng-tinder-internet-dating-wikibooks-25-5ab8f61522ea67.258234131522071061143.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213800" y="2166444"/>
            <a:ext cx="1073291" cy="1073291"/>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s://icon-library.com/images/yes-or-no-check-mark-png-19_8561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5574"/>
          <a:stretch/>
        </p:blipFill>
        <p:spPr bwMode="auto">
          <a:xfrm>
            <a:off x="75061" y="4953365"/>
            <a:ext cx="1350768" cy="1386736"/>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425829" y="5277401"/>
            <a:ext cx="6530191" cy="738664"/>
          </a:xfrm>
          <a:prstGeom prst="rect">
            <a:avLst/>
          </a:prstGeom>
        </p:spPr>
        <p:txBody>
          <a:bodyPr wrap="square">
            <a:spAutoFit/>
          </a:bodyPr>
          <a:lstStyle/>
          <a:p>
            <a:r>
              <a:rPr lang="ru-RU" sz="2100" dirty="0">
                <a:solidFill>
                  <a:schemeClr val="tx2"/>
                </a:solidFill>
                <a:latin typeface="Times New Roman" panose="02020603050405020304" pitchFamily="18" charset="0"/>
                <a:cs typeface="Times New Roman" panose="02020603050405020304" pitchFamily="18" charset="0"/>
              </a:rPr>
              <a:t>Цель: «Я хочу научиться лучше осознавать свои эмоции и управлять ими» ― более достижима».</a:t>
            </a:r>
          </a:p>
        </p:txBody>
      </p:sp>
      <p:pic>
        <p:nvPicPr>
          <p:cNvPr id="11270" name="Picture 6" descr="https://russiaedu.ru/media/cache/image_md_resize/uploads/upload-images/2020/03/30/oQPpKW3erWo.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3800" y="3729784"/>
            <a:ext cx="931210" cy="98009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1268760"/>
            <a:ext cx="6502781" cy="903632"/>
          </a:xfrm>
        </p:spPr>
        <p:txBody>
          <a:bodyPr>
            <a:normAutofit fontScale="90000"/>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Расставляем</a:t>
            </a:r>
            <a:r>
              <a:rPr lang="ru-RU" b="1" dirty="0">
                <a:solidFill>
                  <a:schemeClr val="tx2"/>
                </a:solidFill>
                <a:latin typeface="Times New Roman" panose="02020603050405020304" pitchFamily="18" charset="0"/>
                <a:cs typeface="Times New Roman" panose="02020603050405020304" pitchFamily="18" charset="0"/>
              </a:rPr>
              <a:t> приоритеты: приемы</a:t>
            </a:r>
            <a:br>
              <a:rPr lang="ru-RU" dirty="0">
                <a:solidFill>
                  <a:schemeClr val="tx2"/>
                </a:solidFill>
                <a:latin typeface="Times New Roman" panose="02020603050405020304" pitchFamily="18" charset="0"/>
                <a:cs typeface="Times New Roman" panose="02020603050405020304" pitchFamily="18" charset="0"/>
              </a:rPr>
            </a:br>
            <a:endParaRPr lang="ru-RU" dirty="0">
              <a:solidFill>
                <a:schemeClr val="tx2"/>
              </a:solidFill>
              <a:latin typeface="Times New Roman" panose="02020603050405020304" pitchFamily="18" charset="0"/>
              <a:cs typeface="Times New Roman" panose="02020603050405020304" pitchFamily="18" charset="0"/>
            </a:endParaRPr>
          </a:p>
        </p:txBody>
      </p:sp>
      <p:graphicFrame>
        <p:nvGraphicFramePr>
          <p:cNvPr id="4" name="Схема 3">
            <a:extLst>
              <a:ext uri="{FF2B5EF4-FFF2-40B4-BE49-F238E27FC236}">
                <a16:creationId xmlns:a16="http://schemas.microsoft.com/office/drawing/2014/main" id="{667B6DF2-63B0-4F6C-BE6E-BFA4AAC443BB}"/>
              </a:ext>
            </a:extLst>
          </p:cNvPr>
          <p:cNvGraphicFramePr/>
          <p:nvPr>
            <p:extLst>
              <p:ext uri="{D42A27DB-BD31-4B8C-83A1-F6EECF244321}">
                <p14:modId xmlns:p14="http://schemas.microsoft.com/office/powerpoint/2010/main" val="3129820960"/>
              </p:ext>
            </p:extLst>
          </p:nvPr>
        </p:nvGraphicFramePr>
        <p:xfrm>
          <a:off x="12820" y="1430374"/>
          <a:ext cx="5855324" cy="54276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220" name="Picture 4" descr="https://kr.by/services/hr-consult/motivation/campaign_performance6.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277" r="18520"/>
          <a:stretch/>
        </p:blipFill>
        <p:spPr bwMode="auto">
          <a:xfrm>
            <a:off x="6195977" y="4221088"/>
            <a:ext cx="2948023" cy="2412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1268760"/>
            <a:ext cx="7975798" cy="709963"/>
          </a:xfrm>
        </p:spPr>
        <p:txBody>
          <a:bodyPr>
            <a:normAutofit/>
          </a:bodyPr>
          <a:lstStyle/>
          <a:p>
            <a:r>
              <a:rPr lang="ru-RU" b="1" dirty="0">
                <a:solidFill>
                  <a:schemeClr val="accent5">
                    <a:lumMod val="50000"/>
                  </a:schemeClr>
                </a:solidFill>
                <a:latin typeface="Times New Roman" panose="02020603050405020304" pitchFamily="18" charset="0"/>
                <a:cs typeface="Times New Roman" panose="02020603050405020304" pitchFamily="18" charset="0"/>
              </a:rPr>
              <a:t>Фокусируемся на приоритетных целях</a:t>
            </a:r>
            <a:endParaRPr lang="ru-RU"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Содержимое 2"/>
          <p:cNvSpPr>
            <a:spLocks noGrp="1"/>
          </p:cNvSpPr>
          <p:nvPr>
            <p:ph idx="1"/>
          </p:nvPr>
        </p:nvSpPr>
        <p:spPr>
          <a:xfrm>
            <a:off x="844903" y="2276872"/>
            <a:ext cx="6463401" cy="1512168"/>
          </a:xfrm>
        </p:spPr>
        <p:txBody>
          <a:bodyPr>
            <a:normAutofit/>
          </a:bodyPr>
          <a:lstStyle/>
          <a:p>
            <a:pPr marL="0" indent="0">
              <a:buNone/>
            </a:pPr>
            <a:r>
              <a:rPr lang="ru-RU" sz="2250" dirty="0">
                <a:solidFill>
                  <a:schemeClr val="tx2"/>
                </a:solidFill>
                <a:latin typeface="Times New Roman" panose="02020603050405020304" pitchFamily="18" charset="0"/>
                <a:cs typeface="Times New Roman" panose="02020603050405020304" pitchFamily="18" charset="0"/>
              </a:rPr>
              <a:t>После того, как вы расставили приоритеты, важно сохранять на них фокус. </a:t>
            </a:r>
          </a:p>
          <a:p>
            <a:pPr marL="0" indent="0">
              <a:buNone/>
            </a:pPr>
            <a:r>
              <a:rPr lang="ru-RU" sz="2250" dirty="0">
                <a:solidFill>
                  <a:schemeClr val="tx2"/>
                </a:solidFill>
                <a:latin typeface="Times New Roman" panose="02020603050405020304" pitchFamily="18" charset="0"/>
                <a:cs typeface="Times New Roman" panose="02020603050405020304" pitchFamily="18" charset="0"/>
              </a:rPr>
              <a:t>В этом помогает умение отказываться и отказывать.</a:t>
            </a:r>
          </a:p>
        </p:txBody>
      </p:sp>
      <p:pic>
        <p:nvPicPr>
          <p:cNvPr id="7172" name="Picture 4" descr="https://st.directadvert.ru/directadvert/common/articles/img/preview_44.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60" t="4010" r="12400" b="6531"/>
          <a:stretch/>
        </p:blipFill>
        <p:spPr bwMode="auto">
          <a:xfrm>
            <a:off x="4563613" y="3356991"/>
            <a:ext cx="4456656" cy="3477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Тема1">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Тема1" id="{4B40AF0C-D306-465C-9A40-FE5A72BFA165}" vid="{17B5C01A-AFF3-4052-B808-56E49B80883F}"/>
    </a:ext>
  </a:extLst>
</a:theme>
</file>

<file path=docProps/app.xml><?xml version="1.0" encoding="utf-8"?>
<Properties xmlns="http://schemas.openxmlformats.org/officeDocument/2006/extended-properties" xmlns:vt="http://schemas.openxmlformats.org/officeDocument/2006/docPropsVTypes">
  <Template>Тема1</Template>
  <TotalTime>84</TotalTime>
  <Words>556</Words>
  <Application>Microsoft Office PowerPoint</Application>
  <PresentationFormat>Экран (4:3)</PresentationFormat>
  <Paragraphs>43</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Тема1</vt:lpstr>
      <vt:lpstr>Навыки и ресурсы педагогов против эмоционального выгорания</vt:lpstr>
      <vt:lpstr>Навык анализа и решения проблем</vt:lpstr>
      <vt:lpstr>Навык постановки цели </vt:lpstr>
      <vt:lpstr>Позитивная формулировка</vt:lpstr>
      <vt:lpstr>Конкретика</vt:lpstr>
      <vt:lpstr>Не включение третьих лиц</vt:lpstr>
      <vt:lpstr>Реалистичность</vt:lpstr>
      <vt:lpstr>Расставляем приоритеты: приемы </vt:lpstr>
      <vt:lpstr>Фокусируемся на приоритетных целях</vt:lpstr>
      <vt:lpstr>Навык планирования </vt:lpstr>
      <vt:lpstr>Учимся планировать: рекомендации</vt:lpstr>
      <vt:lpstr>Выделяем смысл и ценность работы</vt:lpstr>
      <vt:lpstr>Занимаемся профессиональным развитием</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42 кабинет</dc:creator>
  <cp:lastModifiedBy>Shkola</cp:lastModifiedBy>
  <cp:revision>13</cp:revision>
  <dcterms:created xsi:type="dcterms:W3CDTF">2021-04-07T08:11:31Z</dcterms:created>
  <dcterms:modified xsi:type="dcterms:W3CDTF">2021-04-15T05:47:03Z</dcterms:modified>
</cp:coreProperties>
</file>