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3" r:id="rId3"/>
    <p:sldId id="266" r:id="rId4"/>
    <p:sldId id="265" r:id="rId5"/>
    <p:sldId id="262" r:id="rId6"/>
    <p:sldId id="261" r:id="rId7"/>
    <p:sldId id="268" r:id="rId8"/>
    <p:sldId id="272" r:id="rId9"/>
    <p:sldId id="273" r:id="rId10"/>
    <p:sldId id="274" r:id="rId11"/>
    <p:sldId id="275" r:id="rId12"/>
    <p:sldId id="277" r:id="rId13"/>
    <p:sldId id="269" r:id="rId14"/>
    <p:sldId id="276" r:id="rId15"/>
    <p:sldId id="270" r:id="rId16"/>
    <p:sldId id="271" r:id="rId17"/>
    <p:sldId id="278" r:id="rId18"/>
    <p:sldId id="27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D241905-9CAC-4489-814B-91B203D0A0F4}" type="datetimeFigureOut">
              <a:rPr lang="ru-RU" smtClean="0"/>
              <a:pPr/>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7679FC-2F42-4779-93F6-132383D4795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D241905-9CAC-4489-814B-91B203D0A0F4}" type="datetimeFigureOut">
              <a:rPr lang="ru-RU" smtClean="0"/>
              <a:pPr/>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7679FC-2F42-4779-93F6-132383D4795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D241905-9CAC-4489-814B-91B203D0A0F4}" type="datetimeFigureOut">
              <a:rPr lang="ru-RU" smtClean="0"/>
              <a:pPr/>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7679FC-2F42-4779-93F6-132383D4795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D241905-9CAC-4489-814B-91B203D0A0F4}" type="datetimeFigureOut">
              <a:rPr lang="ru-RU" smtClean="0"/>
              <a:pPr/>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7679FC-2F42-4779-93F6-132383D4795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D241905-9CAC-4489-814B-91B203D0A0F4}" type="datetimeFigureOut">
              <a:rPr lang="ru-RU" smtClean="0"/>
              <a:pPr/>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7679FC-2F42-4779-93F6-132383D4795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D241905-9CAC-4489-814B-91B203D0A0F4}" type="datetimeFigureOut">
              <a:rPr lang="ru-RU" smtClean="0"/>
              <a:pPr/>
              <a:t>07.12.2021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7679FC-2F42-4779-93F6-132383D4795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D241905-9CAC-4489-814B-91B203D0A0F4}" type="datetimeFigureOut">
              <a:rPr lang="ru-RU" smtClean="0"/>
              <a:pPr/>
              <a:t>07.12.2021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97679FC-2F42-4779-93F6-132383D4795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D241905-9CAC-4489-814B-91B203D0A0F4}" type="datetimeFigureOut">
              <a:rPr lang="ru-RU" smtClean="0"/>
              <a:pPr/>
              <a:t>07.12.2021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97679FC-2F42-4779-93F6-132383D4795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241905-9CAC-4489-814B-91B203D0A0F4}" type="datetimeFigureOut">
              <a:rPr lang="ru-RU" smtClean="0"/>
              <a:pPr/>
              <a:t>07.12.2021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97679FC-2F42-4779-93F6-132383D4795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D241905-9CAC-4489-814B-91B203D0A0F4}" type="datetimeFigureOut">
              <a:rPr lang="ru-RU" smtClean="0"/>
              <a:pPr/>
              <a:t>07.12.2021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7679FC-2F42-4779-93F6-132383D4795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D241905-9CAC-4489-814B-91B203D0A0F4}" type="datetimeFigureOut">
              <a:rPr lang="ru-RU" smtClean="0"/>
              <a:pPr/>
              <a:t>07.12.2021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7679FC-2F42-4779-93F6-132383D4795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41905-9CAC-4489-814B-91B203D0A0F4}" type="datetimeFigureOut">
              <a:rPr lang="ru-RU" smtClean="0"/>
              <a:pPr/>
              <a:t>07.12.2021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679FC-2F42-4779-93F6-132383D4795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l="36394" t="20526" r="19800" b="20790"/>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1285852" y="500042"/>
            <a:ext cx="6756017" cy="2677656"/>
          </a:xfrm>
          <a:prstGeom prst="rect">
            <a:avLst/>
          </a:prstGeom>
          <a:noFill/>
        </p:spPr>
        <p:txBody>
          <a:bodyPr wrap="square" rtlCol="0">
            <a:spAutoFit/>
          </a:bodyPr>
          <a:lstStyle/>
          <a:p>
            <a:pPr algn="ctr"/>
            <a:r>
              <a:rPr lang="ru-RU" sz="2800" b="1" dirty="0">
                <a:solidFill>
                  <a:schemeClr val="accent2">
                    <a:lumMod val="50000"/>
                  </a:schemeClr>
                </a:solidFill>
              </a:rPr>
              <a:t>Работа с детьми с инвалидностью и ОВЗ в рамках  психолого-педагогического сопровождения образовательного </a:t>
            </a:r>
          </a:p>
          <a:p>
            <a:pPr algn="ctr"/>
            <a:r>
              <a:rPr lang="ru-RU" sz="2800" b="1" dirty="0">
                <a:solidFill>
                  <a:schemeClr val="accent2">
                    <a:lumMod val="50000"/>
                  </a:schemeClr>
                </a:solidFill>
              </a:rPr>
              <a:t>процесса средствами музыкального и изобразительного искусства</a:t>
            </a:r>
            <a:r>
              <a:rPr lang="ru-RU" sz="2800" dirty="0">
                <a:solidFill>
                  <a:schemeClr val="accent2">
                    <a:lumMod val="50000"/>
                  </a:schemeClr>
                </a:solidFill>
              </a:rPr>
              <a:t/>
            </a:r>
            <a:br>
              <a:rPr lang="ru-RU" sz="2800" dirty="0">
                <a:solidFill>
                  <a:schemeClr val="accent2">
                    <a:lumMod val="50000"/>
                  </a:schemeClr>
                </a:solidFill>
              </a:rPr>
            </a:br>
            <a:endParaRPr lang="ru-RU" sz="2800" dirty="0">
              <a:solidFill>
                <a:schemeClr val="accent2">
                  <a:lumMod val="50000"/>
                </a:schemeClr>
              </a:solidFill>
            </a:endParaRPr>
          </a:p>
        </p:txBody>
      </p:sp>
      <p:sp>
        <p:nvSpPr>
          <p:cNvPr id="6" name="TextBox 5"/>
          <p:cNvSpPr txBox="1"/>
          <p:nvPr/>
        </p:nvSpPr>
        <p:spPr>
          <a:xfrm>
            <a:off x="2357422" y="3071810"/>
            <a:ext cx="3857651" cy="1200329"/>
          </a:xfrm>
          <a:prstGeom prst="rect">
            <a:avLst/>
          </a:prstGeom>
          <a:noFill/>
        </p:spPr>
        <p:txBody>
          <a:bodyPr wrap="square" rtlCol="0">
            <a:spAutoFit/>
          </a:bodyPr>
          <a:lstStyle/>
          <a:p>
            <a:pPr algn="ctr"/>
            <a:r>
              <a:rPr lang="ru-RU" dirty="0">
                <a:solidFill>
                  <a:schemeClr val="accent2">
                    <a:lumMod val="50000"/>
                  </a:schemeClr>
                </a:solidFill>
              </a:rPr>
              <a:t>Педагог-психолог </a:t>
            </a:r>
          </a:p>
          <a:p>
            <a:pPr algn="ctr"/>
            <a:r>
              <a:rPr lang="ru-RU" dirty="0">
                <a:solidFill>
                  <a:schemeClr val="accent2">
                    <a:lumMod val="50000"/>
                  </a:schemeClr>
                </a:solidFill>
              </a:rPr>
              <a:t>МАОУ «СОШ №30 г. Челябинска»</a:t>
            </a:r>
          </a:p>
          <a:p>
            <a:pPr algn="ctr"/>
            <a:r>
              <a:rPr lang="ru-RU" dirty="0">
                <a:solidFill>
                  <a:schemeClr val="accent2">
                    <a:lumMod val="50000"/>
                  </a:schemeClr>
                </a:solidFill>
              </a:rPr>
              <a:t> В.Ю. Белевич</a:t>
            </a:r>
          </a:p>
          <a:p>
            <a:pPr algn="ct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1"/>
          <p:cNvPicPr>
            <a:picLocks noGrp="1" noChangeAspect="1" noChangeArrowheads="1"/>
          </p:cNvPicPr>
          <p:nvPr>
            <p:ph idx="1"/>
          </p:nvPr>
        </p:nvPicPr>
        <p:blipFill>
          <a:blip r:embed="rId2" cstate="print"/>
          <a:srcRect/>
          <a:stretch>
            <a:fillRect/>
          </a:stretch>
        </p:blipFill>
        <p:spPr bwMode="auto">
          <a:xfrm>
            <a:off x="-102688" y="0"/>
            <a:ext cx="9246687" cy="7292181"/>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l="36394" t="20526" r="19800" b="20790"/>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642910" y="285728"/>
            <a:ext cx="7715304" cy="3539430"/>
          </a:xfrm>
          <a:prstGeom prst="rect">
            <a:avLst/>
          </a:prstGeom>
          <a:noFill/>
        </p:spPr>
        <p:txBody>
          <a:bodyPr wrap="square" rtlCol="0">
            <a:spAutoFit/>
          </a:bodyPr>
          <a:lstStyle/>
          <a:p>
            <a:r>
              <a:rPr lang="ru-RU" sz="2800" dirty="0" smtClean="0"/>
              <a:t>Музыка – феноменальное явление. Её взаимодействия удивительны. Методичные звуки вершат чудеса – в человеке пробуждается, преобразуется душа, меняются состояние, настроение…</a:t>
            </a:r>
          </a:p>
          <a:p>
            <a:r>
              <a:rPr lang="ru-RU" sz="2800" dirty="0" smtClean="0"/>
              <a:t>«Музыка , её первый звук, родилась одновременно с творением мира»,  так утверждали древние мудрецы</a:t>
            </a:r>
            <a:endParaRPr lang="ru-RU" sz="2800" dirty="0"/>
          </a:p>
        </p:txBody>
      </p:sp>
    </p:spTree>
    <p:extLst>
      <p:ext uri="{BB962C8B-B14F-4D97-AF65-F5344CB8AC3E}">
        <p14:creationId xmlns:p14="http://schemas.microsoft.com/office/powerpoint/2010/main" val="2419120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l="36394" t="20526" r="19800" b="20790"/>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2571736" y="1643050"/>
            <a:ext cx="184731" cy="369332"/>
          </a:xfrm>
          <a:prstGeom prst="rect">
            <a:avLst/>
          </a:prstGeom>
          <a:noFill/>
        </p:spPr>
        <p:txBody>
          <a:bodyPr wrap="none" rtlCol="0">
            <a:spAutoFit/>
          </a:bodyPr>
          <a:lstStyle/>
          <a:p>
            <a:endParaRPr lang="ru-RU" dirty="0"/>
          </a:p>
        </p:txBody>
      </p:sp>
      <p:sp>
        <p:nvSpPr>
          <p:cNvPr id="6" name="TextBox 5"/>
          <p:cNvSpPr txBox="1"/>
          <p:nvPr/>
        </p:nvSpPr>
        <p:spPr>
          <a:xfrm>
            <a:off x="500034" y="214290"/>
            <a:ext cx="8643966" cy="3970318"/>
          </a:xfrm>
          <a:prstGeom prst="rect">
            <a:avLst/>
          </a:prstGeom>
          <a:noFill/>
        </p:spPr>
        <p:txBody>
          <a:bodyPr wrap="square" rtlCol="0">
            <a:spAutoFit/>
          </a:bodyPr>
          <a:lstStyle/>
          <a:p>
            <a:r>
              <a:rPr lang="ru-RU" sz="2800" dirty="0" smtClean="0"/>
              <a:t>О влиянии классической музыки на человека говорится больше всего. Учёные приписывают классическим произведениям просто чудодейственный эффект. Больше  всего разговоров ведётся вокруг творений таких признанных гениев как  Вивальди, Моцарт, Бетховен, Чайковский, Шуберт, Григи Шуман. Принято считать, что музыка Моцарта способствует быстрому усваиванию информации и влияет на умственную работоспособность</a:t>
            </a:r>
            <a:endParaRPr lang="ru-RU" sz="2800" dirty="0"/>
          </a:p>
        </p:txBody>
      </p:sp>
    </p:spTree>
    <p:extLst>
      <p:ext uri="{BB962C8B-B14F-4D97-AF65-F5344CB8AC3E}">
        <p14:creationId xmlns:p14="http://schemas.microsoft.com/office/powerpoint/2010/main" val="2419120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l="36394" t="20526" r="19800" b="20790"/>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285720" y="357166"/>
            <a:ext cx="8501121" cy="4832092"/>
          </a:xfrm>
          <a:prstGeom prst="rect">
            <a:avLst/>
          </a:prstGeom>
          <a:noFill/>
        </p:spPr>
        <p:txBody>
          <a:bodyPr wrap="square" rtlCol="0">
            <a:spAutoFit/>
          </a:bodyPr>
          <a:lstStyle/>
          <a:p>
            <a:r>
              <a:rPr lang="ru-RU" sz="2800" dirty="0" smtClean="0"/>
              <a:t>Занимаясь творчеством, ребенок с потребностями приобретает ощущение собственной, личностной ценности. В результате активно строятся индивидуальные социальные контакты, возникает чувство внутреннего контроля и порядка. Кроме этого, творчество помогает справиться с внутренними трудностями, негативными переживаниями, которые кажутся непреодолимыми для ребенка. Свои чувства и эмоции, а также знание и отношение ребенку легче выразить с помощью зрительных образов, чем вербально. </a:t>
            </a:r>
            <a:endParaRPr lang="ru-RU" sz="2800" dirty="0"/>
          </a:p>
        </p:txBody>
      </p:sp>
    </p:spTree>
    <p:extLst>
      <p:ext uri="{BB962C8B-B14F-4D97-AF65-F5344CB8AC3E}">
        <p14:creationId xmlns:p14="http://schemas.microsoft.com/office/powerpoint/2010/main" val="1281980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l="36394" t="20526" r="19800" b="20790"/>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57158" y="285728"/>
            <a:ext cx="8501122" cy="3785652"/>
          </a:xfrm>
          <a:prstGeom prst="rect">
            <a:avLst/>
          </a:prstGeom>
          <a:noFill/>
        </p:spPr>
        <p:txBody>
          <a:bodyPr wrap="square" rtlCol="0">
            <a:spAutoFit/>
          </a:bodyPr>
          <a:lstStyle/>
          <a:p>
            <a:r>
              <a:rPr lang="ru-RU" sz="2400" dirty="0" smtClean="0"/>
              <a:t>Дети в процессе рисования часто общаются с интересующими их образами, разговаривают с ними. Эмоциональное отношение ребенка к цвету создает  дополнительные возможности для эстетического воспитания детей с ограниченными возможностями здоровья. Особенно важна связь рисования с мышлением и речью. Осознание ребенком окружающего происходит значительно быстрее, чем накопление слов и ассоциаций, а рисование предоставляет ему возможность наиболее легко в образной форме, выразить то, что он знает и переживает, несмотря на нехватку слов.</a:t>
            </a:r>
            <a:endParaRPr lang="ru-RU" sz="2400" dirty="0"/>
          </a:p>
        </p:txBody>
      </p:sp>
    </p:spTree>
    <p:extLst>
      <p:ext uri="{BB962C8B-B14F-4D97-AF65-F5344CB8AC3E}">
        <p14:creationId xmlns:p14="http://schemas.microsoft.com/office/powerpoint/2010/main" val="241912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l="36394" t="20526" r="19800" b="20790"/>
          <a:stretch>
            <a:fillRect/>
          </a:stretch>
        </p:blipFill>
        <p:spPr bwMode="auto">
          <a:xfrm>
            <a:off x="0" y="0"/>
            <a:ext cx="9144000" cy="6858000"/>
          </a:xfrm>
          <a:prstGeom prst="rect">
            <a:avLst/>
          </a:prstGeom>
          <a:noFill/>
          <a:ln w="9525">
            <a:noFill/>
            <a:miter lim="800000"/>
            <a:headEnd/>
            <a:tailEnd/>
          </a:ln>
        </p:spPr>
      </p:pic>
      <p:pic>
        <p:nvPicPr>
          <p:cNvPr id="5" name="Содержимое 6" descr="Вы.png"/>
          <p:cNvPicPr>
            <a:picLocks noChangeAspect="1"/>
          </p:cNvPicPr>
          <p:nvPr/>
        </p:nvPicPr>
        <p:blipFill>
          <a:blip r:embed="rId3"/>
          <a:srcRect/>
          <a:stretch>
            <a:fillRect/>
          </a:stretch>
        </p:blipFill>
        <p:spPr>
          <a:xfrm>
            <a:off x="357158" y="428604"/>
            <a:ext cx="3392488" cy="4784725"/>
          </a:xfrm>
          <a:prstGeom prst="rect">
            <a:avLst/>
          </a:prstGeom>
        </p:spPr>
      </p:pic>
      <p:pic>
        <p:nvPicPr>
          <p:cNvPr id="6" name="Picture 3" descr="J:\Новая папка\Рисунок (5).jpg"/>
          <p:cNvPicPr>
            <a:picLocks noChangeAspect="1" noChangeArrowheads="1"/>
          </p:cNvPicPr>
          <p:nvPr/>
        </p:nvPicPr>
        <p:blipFill>
          <a:blip r:embed="rId4"/>
          <a:srcRect r="25999" b="29356"/>
          <a:stretch>
            <a:fillRect/>
          </a:stretch>
        </p:blipFill>
        <p:spPr bwMode="auto">
          <a:xfrm>
            <a:off x="4786314" y="428604"/>
            <a:ext cx="3440336" cy="4556121"/>
          </a:xfrm>
          <a:prstGeom prst="rect">
            <a:avLst/>
          </a:prstGeom>
          <a:noFill/>
          <a:ln w="9525">
            <a:noFill/>
            <a:miter lim="800000"/>
            <a:headEnd/>
            <a:tailEnd/>
          </a:ln>
        </p:spPr>
      </p:pic>
    </p:spTree>
    <p:extLst>
      <p:ext uri="{BB962C8B-B14F-4D97-AF65-F5344CB8AC3E}">
        <p14:creationId xmlns:p14="http://schemas.microsoft.com/office/powerpoint/2010/main" val="2971795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l="36394" t="20526" r="19800" b="20790"/>
          <a:stretch>
            <a:fillRect/>
          </a:stretch>
        </p:blipFill>
        <p:spPr bwMode="auto">
          <a:xfrm>
            <a:off x="0" y="0"/>
            <a:ext cx="9144000" cy="6858000"/>
          </a:xfrm>
          <a:prstGeom prst="rect">
            <a:avLst/>
          </a:prstGeom>
          <a:noFill/>
          <a:ln w="9525">
            <a:noFill/>
            <a:miter lim="800000"/>
            <a:headEnd/>
            <a:tailEnd/>
          </a:ln>
        </p:spPr>
      </p:pic>
      <p:pic>
        <p:nvPicPr>
          <p:cNvPr id="5" name="Picture 3" descr="J:\Новая папка\Рисунок (15).jpg"/>
          <p:cNvPicPr>
            <a:picLocks noChangeAspect="1" noChangeArrowheads="1"/>
          </p:cNvPicPr>
          <p:nvPr/>
        </p:nvPicPr>
        <p:blipFill>
          <a:blip r:embed="rId3"/>
          <a:srcRect/>
          <a:stretch>
            <a:fillRect/>
          </a:stretch>
        </p:blipFill>
        <p:spPr bwMode="auto">
          <a:xfrm>
            <a:off x="428596" y="428604"/>
            <a:ext cx="3503612" cy="4859338"/>
          </a:xfrm>
          <a:prstGeom prst="rect">
            <a:avLst/>
          </a:prstGeom>
          <a:noFill/>
          <a:ln w="9525">
            <a:noFill/>
            <a:miter lim="800000"/>
            <a:headEnd/>
            <a:tailEnd/>
          </a:ln>
        </p:spPr>
      </p:pic>
      <p:pic>
        <p:nvPicPr>
          <p:cNvPr id="6" name="Picture 2" descr="J:\Новая папка\Рисунок (6).jpg"/>
          <p:cNvPicPr>
            <a:picLocks noChangeAspect="1" noChangeArrowheads="1"/>
          </p:cNvPicPr>
          <p:nvPr/>
        </p:nvPicPr>
        <p:blipFill>
          <a:blip r:embed="rId4" cstate="print"/>
          <a:srcRect/>
          <a:stretch>
            <a:fillRect/>
          </a:stretch>
        </p:blipFill>
        <p:spPr bwMode="auto">
          <a:xfrm>
            <a:off x="5210846" y="357166"/>
            <a:ext cx="3085429" cy="4643470"/>
          </a:xfrm>
          <a:prstGeom prst="rect">
            <a:avLst/>
          </a:prstGeom>
          <a:noFill/>
          <a:ln w="9525">
            <a:noFill/>
            <a:miter lim="800000"/>
            <a:headEnd/>
            <a:tailEnd/>
          </a:ln>
        </p:spPr>
      </p:pic>
    </p:spTree>
    <p:extLst>
      <p:ext uri="{BB962C8B-B14F-4D97-AF65-F5344CB8AC3E}">
        <p14:creationId xmlns:p14="http://schemas.microsoft.com/office/powerpoint/2010/main" val="241912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l="36394" t="20526" r="19800" b="20790"/>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285720" y="285728"/>
            <a:ext cx="8501121" cy="3970318"/>
          </a:xfrm>
          <a:prstGeom prst="rect">
            <a:avLst/>
          </a:prstGeom>
          <a:noFill/>
        </p:spPr>
        <p:txBody>
          <a:bodyPr wrap="square" rtlCol="0">
            <a:spAutoFit/>
          </a:bodyPr>
          <a:lstStyle/>
          <a:p>
            <a:r>
              <a:rPr lang="ru-RU" sz="2800" dirty="0" smtClean="0"/>
              <a:t>Изобразительное искусство дает детям с ограниченными возможностями здоровья увидеть мир иначе. Занятия рисованием и другими видами изобразительной деятельности активизируют сенсорное развитие ребенка, его моторику, пространственное восприятие, положительно воздействуют на формирование речи, игры, а в целом помогают ребенку в овладении всех школьных дисциплин. </a:t>
            </a:r>
            <a:endParaRPr lang="ru-RU" sz="2800" dirty="0"/>
          </a:p>
        </p:txBody>
      </p:sp>
    </p:spTree>
    <p:extLst>
      <p:ext uri="{BB962C8B-B14F-4D97-AF65-F5344CB8AC3E}">
        <p14:creationId xmlns:p14="http://schemas.microsoft.com/office/powerpoint/2010/main" val="241912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l="36394" t="20526" r="19800" b="20790"/>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428596" y="285728"/>
            <a:ext cx="8001056" cy="2677656"/>
          </a:xfrm>
          <a:prstGeom prst="rect">
            <a:avLst/>
          </a:prstGeom>
          <a:noFill/>
        </p:spPr>
        <p:txBody>
          <a:bodyPr wrap="square" rtlCol="0">
            <a:spAutoFit/>
          </a:bodyPr>
          <a:lstStyle/>
          <a:p>
            <a:r>
              <a:rPr lang="ru-RU" sz="2800" dirty="0" smtClean="0"/>
              <a:t>Одна из древних мудростей </a:t>
            </a:r>
            <a:r>
              <a:rPr lang="ru-RU" sz="2800" smtClean="0"/>
              <a:t>гласит:</a:t>
            </a:r>
          </a:p>
          <a:p>
            <a:r>
              <a:rPr lang="ru-RU" sz="2800" smtClean="0"/>
              <a:t> </a:t>
            </a:r>
            <a:r>
              <a:rPr lang="ru-RU" sz="2800" dirty="0" smtClean="0"/>
              <a:t>"Ребенок - это сосуд, данный нам, взрослым, на хранение". Каждый педагог должен понимать какой груз ответственности он несет за каждого ребенка. Педагог - это призвание, талант, который дан свыше</a:t>
            </a:r>
            <a:endParaRPr lang="ru-RU" sz="2800" dirty="0"/>
          </a:p>
        </p:txBody>
      </p:sp>
    </p:spTree>
    <p:extLst>
      <p:ext uri="{BB962C8B-B14F-4D97-AF65-F5344CB8AC3E}">
        <p14:creationId xmlns:p14="http://schemas.microsoft.com/office/powerpoint/2010/main" val="241912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l="36394" t="20526" r="19800" b="20790"/>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285720" y="285728"/>
            <a:ext cx="8429684" cy="3385542"/>
          </a:xfrm>
          <a:prstGeom prst="rect">
            <a:avLst/>
          </a:prstGeom>
          <a:noFill/>
        </p:spPr>
        <p:txBody>
          <a:bodyPr wrap="square" rtlCol="0">
            <a:spAutoFit/>
          </a:bodyPr>
          <a:lstStyle/>
          <a:p>
            <a:pPr indent="432000" algn="ctr"/>
            <a:r>
              <a:rPr lang="ru-RU" sz="2800" b="1" i="1" dirty="0">
                <a:solidFill>
                  <a:schemeClr val="accent2">
                    <a:lumMod val="50000"/>
                  </a:schemeClr>
                </a:solidFill>
              </a:rPr>
              <a:t>Дети с ограниченными возможностями</a:t>
            </a:r>
            <a:r>
              <a:rPr lang="ru-RU" sz="2800" dirty="0">
                <a:solidFill>
                  <a:schemeClr val="accent2">
                    <a:lumMod val="50000"/>
                  </a:schemeClr>
                </a:solidFill>
              </a:rPr>
              <a:t> - это дети, имеющие различные отклонения психического или физического плана, которые препятствуют освоению образовательных программ. </a:t>
            </a:r>
          </a:p>
          <a:p>
            <a:pPr indent="432000" algn="ctr"/>
            <a:r>
              <a:rPr lang="ru-RU" sz="2800" dirty="0">
                <a:solidFill>
                  <a:schemeClr val="accent2">
                    <a:lumMod val="50000"/>
                  </a:schemeClr>
                </a:solidFill>
              </a:rPr>
              <a:t>И эта категория детей чрезвычайно неоднородна. Это определяется, прежде всего, тем, что в нее входят дети с разными нарушениями развития.</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l="36394" t="20526" r="19800" b="20790"/>
          <a:stretch>
            <a:fillRect/>
          </a:stretch>
        </p:blipFill>
        <p:spPr bwMode="auto">
          <a:xfrm>
            <a:off x="0" y="0"/>
            <a:ext cx="9144000" cy="6858000"/>
          </a:xfrm>
          <a:prstGeom prst="rect">
            <a:avLst/>
          </a:prstGeom>
          <a:noFill/>
          <a:ln w="9525">
            <a:noFill/>
            <a:miter lim="800000"/>
            <a:headEnd/>
            <a:tailEnd/>
          </a:ln>
        </p:spPr>
      </p:pic>
      <p:sp>
        <p:nvSpPr>
          <p:cNvPr id="3" name="TextBox 2">
            <a:extLst>
              <a:ext uri="{FF2B5EF4-FFF2-40B4-BE49-F238E27FC236}">
                <a16:creationId xmlns:a16="http://schemas.microsoft.com/office/drawing/2014/main" id="{CDA13324-FB71-49D3-8236-68F6537798EA}"/>
              </a:ext>
            </a:extLst>
          </p:cNvPr>
          <p:cNvSpPr txBox="1"/>
          <p:nvPr/>
        </p:nvSpPr>
        <p:spPr>
          <a:xfrm>
            <a:off x="179512" y="116632"/>
            <a:ext cx="8784976" cy="3724096"/>
          </a:xfrm>
          <a:prstGeom prst="rect">
            <a:avLst/>
          </a:prstGeom>
          <a:noFill/>
        </p:spPr>
        <p:txBody>
          <a:bodyPr wrap="square" rtlCol="0">
            <a:spAutoFit/>
          </a:bodyPr>
          <a:lstStyle/>
          <a:p>
            <a:pPr marL="457200" indent="-457200">
              <a:spcBef>
                <a:spcPts val="1200"/>
              </a:spcBef>
              <a:buAutoNum type="arabicPeriod"/>
            </a:pPr>
            <a:endParaRPr lang="ru-RU" sz="2400" dirty="0" smtClean="0">
              <a:solidFill>
                <a:schemeClr val="accent2">
                  <a:lumMod val="50000"/>
                </a:schemeClr>
              </a:solidFill>
            </a:endParaRPr>
          </a:p>
          <a:p>
            <a:pPr>
              <a:spcBef>
                <a:spcPts val="1200"/>
              </a:spcBef>
            </a:pPr>
            <a:r>
              <a:rPr lang="ru-RU" sz="2400" dirty="0" smtClean="0">
                <a:solidFill>
                  <a:schemeClr val="accent2">
                    <a:lumMod val="50000"/>
                  </a:schemeClr>
                </a:solidFill>
              </a:rPr>
              <a:t>1.Дети </a:t>
            </a:r>
            <a:r>
              <a:rPr lang="ru-RU" sz="2400" dirty="0">
                <a:solidFill>
                  <a:schemeClr val="accent2">
                    <a:lumMod val="50000"/>
                  </a:schemeClr>
                </a:solidFill>
              </a:rPr>
              <a:t>с нарушением слуха </a:t>
            </a:r>
            <a:endParaRPr lang="ru-RU" sz="2400" dirty="0" smtClean="0">
              <a:solidFill>
                <a:schemeClr val="accent2">
                  <a:lumMod val="50000"/>
                </a:schemeClr>
              </a:solidFill>
            </a:endParaRPr>
          </a:p>
          <a:p>
            <a:pPr>
              <a:spcBef>
                <a:spcPts val="1200"/>
              </a:spcBef>
            </a:pPr>
            <a:r>
              <a:rPr lang="ru-RU" sz="2400" dirty="0" smtClean="0">
                <a:solidFill>
                  <a:schemeClr val="accent2">
                    <a:lumMod val="50000"/>
                  </a:schemeClr>
                </a:solidFill>
              </a:rPr>
              <a:t>2.</a:t>
            </a:r>
            <a:r>
              <a:rPr lang="ru-RU" sz="2400" dirty="0" smtClean="0">
                <a:solidFill>
                  <a:schemeClr val="accent2">
                    <a:lumMod val="50000"/>
                  </a:schemeClr>
                </a:solidFill>
              </a:rPr>
              <a:t>Дети </a:t>
            </a:r>
            <a:r>
              <a:rPr lang="ru-RU" sz="2400" dirty="0">
                <a:solidFill>
                  <a:schemeClr val="accent2">
                    <a:lumMod val="50000"/>
                  </a:schemeClr>
                </a:solidFill>
              </a:rPr>
              <a:t>с нарушением </a:t>
            </a:r>
            <a:r>
              <a:rPr lang="ru-RU" sz="2400" dirty="0" smtClean="0">
                <a:solidFill>
                  <a:schemeClr val="accent2">
                    <a:lumMod val="50000"/>
                  </a:schemeClr>
                </a:solidFill>
              </a:rPr>
              <a:t>зрения</a:t>
            </a:r>
            <a:endParaRPr lang="ru-RU" sz="2400" dirty="0">
              <a:solidFill>
                <a:schemeClr val="accent2">
                  <a:lumMod val="50000"/>
                </a:schemeClr>
              </a:solidFill>
            </a:endParaRPr>
          </a:p>
          <a:p>
            <a:r>
              <a:rPr lang="ru-RU" sz="2400" dirty="0">
                <a:solidFill>
                  <a:schemeClr val="accent2">
                    <a:lumMod val="50000"/>
                  </a:schemeClr>
                </a:solidFill>
              </a:rPr>
              <a:t>3. Дети с нарушением </a:t>
            </a:r>
            <a:r>
              <a:rPr lang="ru-RU" sz="2400" dirty="0" smtClean="0">
                <a:solidFill>
                  <a:schemeClr val="accent2">
                    <a:lumMod val="50000"/>
                  </a:schemeClr>
                </a:solidFill>
              </a:rPr>
              <a:t>речи</a:t>
            </a:r>
            <a:endParaRPr lang="ru-RU" sz="2400" dirty="0">
              <a:solidFill>
                <a:schemeClr val="accent2">
                  <a:lumMod val="50000"/>
                </a:schemeClr>
              </a:solidFill>
            </a:endParaRPr>
          </a:p>
          <a:p>
            <a:r>
              <a:rPr lang="ru-RU" sz="2400" dirty="0">
                <a:solidFill>
                  <a:schemeClr val="accent2">
                    <a:lumMod val="50000"/>
                  </a:schemeClr>
                </a:solidFill>
              </a:rPr>
              <a:t>4. Дети с нарушением опорно-двигательного </a:t>
            </a:r>
            <a:r>
              <a:rPr lang="ru-RU" sz="2400" dirty="0" smtClean="0">
                <a:solidFill>
                  <a:schemeClr val="accent2">
                    <a:lumMod val="50000"/>
                  </a:schemeClr>
                </a:solidFill>
              </a:rPr>
              <a:t>аппарата</a:t>
            </a:r>
            <a:endParaRPr lang="ru-RU" sz="2400" dirty="0">
              <a:solidFill>
                <a:schemeClr val="accent2">
                  <a:lumMod val="50000"/>
                </a:schemeClr>
              </a:solidFill>
            </a:endParaRPr>
          </a:p>
          <a:p>
            <a:r>
              <a:rPr lang="ru-RU" sz="2400" dirty="0">
                <a:solidFill>
                  <a:schemeClr val="accent2">
                    <a:lumMod val="50000"/>
                  </a:schemeClr>
                </a:solidFill>
              </a:rPr>
              <a:t>5. Дети с </a:t>
            </a:r>
            <a:r>
              <a:rPr lang="ru-RU" sz="2400" dirty="0" smtClean="0">
                <a:solidFill>
                  <a:schemeClr val="accent2">
                    <a:lumMod val="50000"/>
                  </a:schemeClr>
                </a:solidFill>
              </a:rPr>
              <a:t>интеллектуальными нарушениями;</a:t>
            </a:r>
            <a:endParaRPr lang="ru-RU" sz="2400" dirty="0">
              <a:solidFill>
                <a:schemeClr val="accent2">
                  <a:lumMod val="50000"/>
                </a:schemeClr>
              </a:solidFill>
            </a:endParaRPr>
          </a:p>
          <a:p>
            <a:r>
              <a:rPr lang="ru-RU" sz="2400" dirty="0">
                <a:solidFill>
                  <a:schemeClr val="accent2">
                    <a:lumMod val="50000"/>
                  </a:schemeClr>
                </a:solidFill>
              </a:rPr>
              <a:t>6. Дети с задержкой психического развития;</a:t>
            </a:r>
          </a:p>
          <a:p>
            <a:r>
              <a:rPr lang="ru-RU" sz="2400" dirty="0">
                <a:solidFill>
                  <a:schemeClr val="accent2">
                    <a:lumMod val="50000"/>
                  </a:schemeClr>
                </a:solidFill>
              </a:rPr>
              <a:t>7. Дети с </a:t>
            </a:r>
            <a:r>
              <a:rPr lang="ru-RU" sz="2400" dirty="0" smtClean="0">
                <a:solidFill>
                  <a:schemeClr val="accent2">
                    <a:lumMod val="50000"/>
                  </a:schemeClr>
                </a:solidFill>
              </a:rPr>
              <a:t>расстройством аутистического спектра;</a:t>
            </a:r>
            <a:endParaRPr lang="ru-RU" sz="2400" dirty="0">
              <a:solidFill>
                <a:schemeClr val="accent2">
                  <a:lumMod val="50000"/>
                </a:schemeClr>
              </a:solidFill>
            </a:endParaRPr>
          </a:p>
          <a:p>
            <a:r>
              <a:rPr lang="ru-RU" sz="2400" dirty="0">
                <a:solidFill>
                  <a:schemeClr val="accent2">
                    <a:lumMod val="50000"/>
                  </a:schemeClr>
                </a:solidFill>
              </a:rPr>
              <a:t>8. Дети с </a:t>
            </a:r>
            <a:r>
              <a:rPr lang="ru-RU" sz="2400" dirty="0" smtClean="0">
                <a:solidFill>
                  <a:schemeClr val="accent2">
                    <a:lumMod val="50000"/>
                  </a:schemeClr>
                </a:solidFill>
              </a:rPr>
              <a:t>тяжелыми множественными нарушениями в развитии</a:t>
            </a:r>
            <a:endParaRPr lang="ru-RU" sz="2400" dirty="0">
              <a:solidFill>
                <a:schemeClr val="accent2">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l="36394" t="20526" r="19800" b="20790"/>
          <a:stretch>
            <a:fillRect/>
          </a:stretch>
        </p:blipFill>
        <p:spPr bwMode="auto">
          <a:xfrm>
            <a:off x="0" y="0"/>
            <a:ext cx="9144000" cy="6858000"/>
          </a:xfrm>
          <a:prstGeom prst="rect">
            <a:avLst/>
          </a:prstGeom>
          <a:noFill/>
          <a:ln w="9525">
            <a:noFill/>
            <a:miter lim="800000"/>
            <a:headEnd/>
            <a:tailEnd/>
          </a:ln>
        </p:spPr>
      </p:pic>
      <p:sp>
        <p:nvSpPr>
          <p:cNvPr id="3" name="TextBox 2">
            <a:extLst>
              <a:ext uri="{FF2B5EF4-FFF2-40B4-BE49-F238E27FC236}">
                <a16:creationId xmlns:a16="http://schemas.microsoft.com/office/drawing/2014/main" id="{0F7D602E-C669-480E-9133-B47BD43DAEE9}"/>
              </a:ext>
            </a:extLst>
          </p:cNvPr>
          <p:cNvSpPr txBox="1"/>
          <p:nvPr/>
        </p:nvSpPr>
        <p:spPr>
          <a:xfrm>
            <a:off x="102840" y="31750"/>
            <a:ext cx="8938320" cy="4462760"/>
          </a:xfrm>
          <a:prstGeom prst="rect">
            <a:avLst/>
          </a:prstGeom>
          <a:noFill/>
        </p:spPr>
        <p:txBody>
          <a:bodyPr wrap="square" rtlCol="0">
            <a:spAutoFit/>
          </a:bodyPr>
          <a:lstStyle/>
          <a:p>
            <a:r>
              <a:rPr lang="ru-RU" sz="2400" b="1" i="1" dirty="0">
                <a:solidFill>
                  <a:schemeClr val="accent2">
                    <a:lumMod val="50000"/>
                  </a:schemeClr>
                </a:solidFill>
              </a:rPr>
              <a:t>Психолого-педагогическая характеристика детей с ОВЗ.</a:t>
            </a:r>
            <a:endParaRPr lang="ru-RU" sz="2400" dirty="0">
              <a:solidFill>
                <a:schemeClr val="accent2">
                  <a:lumMod val="50000"/>
                </a:schemeClr>
              </a:solidFill>
            </a:endParaRPr>
          </a:p>
          <a:p>
            <a:pPr>
              <a:spcBef>
                <a:spcPts val="1200"/>
              </a:spcBef>
            </a:pPr>
            <a:r>
              <a:rPr lang="ru-RU" sz="2400" dirty="0">
                <a:solidFill>
                  <a:schemeClr val="accent2">
                    <a:lumMod val="50000"/>
                  </a:schemeClr>
                </a:solidFill>
              </a:rPr>
              <a:t>1. У детей наблюдается низкий уровень развития </a:t>
            </a:r>
            <a:r>
              <a:rPr lang="ru-RU" sz="2400" b="1" dirty="0">
                <a:solidFill>
                  <a:schemeClr val="accent2">
                    <a:lumMod val="50000"/>
                  </a:schemeClr>
                </a:solidFill>
              </a:rPr>
              <a:t>восприятия</a:t>
            </a:r>
            <a:r>
              <a:rPr lang="ru-RU" sz="2400" dirty="0">
                <a:solidFill>
                  <a:schemeClr val="accent2">
                    <a:lumMod val="50000"/>
                  </a:schemeClr>
                </a:solidFill>
              </a:rPr>
              <a:t>. Это проявляется в необходимости более длительного времени для приема и переработки сенсорной информации, недостаточно знаний этих детей об окружающем мире, затруднение при узнавании контурных, схематичных изображений предметов.</a:t>
            </a:r>
          </a:p>
          <a:p>
            <a:pPr>
              <a:spcBef>
                <a:spcPts val="1200"/>
              </a:spcBef>
            </a:pPr>
            <a:r>
              <a:rPr lang="ru-RU" sz="2400" dirty="0">
                <a:solidFill>
                  <a:schemeClr val="accent2">
                    <a:lumMod val="50000"/>
                  </a:schemeClr>
                </a:solidFill>
              </a:rPr>
              <a:t>2. Недостаточно сформированы </a:t>
            </a:r>
            <a:r>
              <a:rPr lang="ru-RU" sz="2400" b="1" dirty="0">
                <a:solidFill>
                  <a:schemeClr val="accent2">
                    <a:lumMod val="50000"/>
                  </a:schemeClr>
                </a:solidFill>
              </a:rPr>
              <a:t>пространственные представления</a:t>
            </a:r>
            <a:r>
              <a:rPr lang="ru-RU" sz="2400" dirty="0">
                <a:solidFill>
                  <a:schemeClr val="accent2">
                    <a:lumMod val="50000"/>
                  </a:schemeClr>
                </a:solidFill>
              </a:rPr>
              <a:t>, дети с ОВЗ часто не могут осуществлять полноценный анализ формы, становить симметричность, тождественность частей конструируемых фигур, расположить конструкцию на плоскости, соединить ее в единое целое.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l="36394" t="20526" r="19800" b="20790"/>
          <a:stretch>
            <a:fillRect/>
          </a:stretch>
        </p:blipFill>
        <p:spPr bwMode="auto">
          <a:xfrm>
            <a:off x="0" y="0"/>
            <a:ext cx="9144000" cy="6858000"/>
          </a:xfrm>
          <a:prstGeom prst="rect">
            <a:avLst/>
          </a:prstGeom>
          <a:noFill/>
          <a:ln w="9525">
            <a:noFill/>
            <a:miter lim="800000"/>
            <a:headEnd/>
            <a:tailEnd/>
          </a:ln>
        </p:spPr>
      </p:pic>
      <p:sp>
        <p:nvSpPr>
          <p:cNvPr id="3" name="TextBox 2">
            <a:extLst>
              <a:ext uri="{FF2B5EF4-FFF2-40B4-BE49-F238E27FC236}">
                <a16:creationId xmlns:a16="http://schemas.microsoft.com/office/drawing/2014/main" id="{0562D036-3802-4649-A3DA-C237973E1DE7}"/>
              </a:ext>
            </a:extLst>
          </p:cNvPr>
          <p:cNvSpPr txBox="1"/>
          <p:nvPr/>
        </p:nvSpPr>
        <p:spPr>
          <a:xfrm>
            <a:off x="179512" y="135791"/>
            <a:ext cx="8964488" cy="4616648"/>
          </a:xfrm>
          <a:prstGeom prst="rect">
            <a:avLst/>
          </a:prstGeom>
          <a:noFill/>
        </p:spPr>
        <p:txBody>
          <a:bodyPr wrap="square" rtlCol="0">
            <a:spAutoFit/>
          </a:bodyPr>
          <a:lstStyle/>
          <a:p>
            <a:r>
              <a:rPr lang="ru-RU" sz="2400" dirty="0">
                <a:solidFill>
                  <a:schemeClr val="accent2">
                    <a:lumMod val="50000"/>
                  </a:schemeClr>
                </a:solidFill>
              </a:rPr>
              <a:t>3. </a:t>
            </a:r>
            <a:r>
              <a:rPr lang="ru-RU" sz="2400" b="1" dirty="0">
                <a:solidFill>
                  <a:schemeClr val="accent2">
                    <a:lumMod val="50000"/>
                  </a:schemeClr>
                </a:solidFill>
              </a:rPr>
              <a:t>Внимание</a:t>
            </a:r>
            <a:r>
              <a:rPr lang="ru-RU" sz="2400" dirty="0">
                <a:solidFill>
                  <a:schemeClr val="accent2">
                    <a:lumMod val="50000"/>
                  </a:schemeClr>
                </a:solidFill>
              </a:rPr>
              <a:t> неустойчивое, рассеянное, дети с трудом переключаются с одной деятельности на другую. Недостатки организации внимания обуславливаются слабым развитием интеллектуальной активности детей, несовершенством навыков и умений самоконтроля, недостаточным развитием чувства ответственности и интереса к учению.</a:t>
            </a:r>
          </a:p>
          <a:p>
            <a:pPr>
              <a:spcBef>
                <a:spcPts val="1200"/>
              </a:spcBef>
            </a:pPr>
            <a:r>
              <a:rPr lang="ru-RU" sz="2400" dirty="0">
                <a:solidFill>
                  <a:schemeClr val="accent2">
                    <a:lumMod val="50000"/>
                  </a:schemeClr>
                </a:solidFill>
              </a:rPr>
              <a:t>4. </a:t>
            </a:r>
            <a:r>
              <a:rPr lang="ru-RU" sz="2400" b="1" dirty="0">
                <a:solidFill>
                  <a:schemeClr val="accent2">
                    <a:lumMod val="50000"/>
                  </a:schemeClr>
                </a:solidFill>
              </a:rPr>
              <a:t>Память</a:t>
            </a:r>
            <a:r>
              <a:rPr lang="ru-RU" sz="2400" dirty="0">
                <a:solidFill>
                  <a:schemeClr val="accent2">
                    <a:lumMod val="50000"/>
                  </a:schemeClr>
                </a:solidFill>
              </a:rPr>
              <a:t> – заметное преобладание наглядной памяти над словесной.</a:t>
            </a:r>
          </a:p>
          <a:p>
            <a:pPr>
              <a:spcBef>
                <a:spcPts val="1200"/>
              </a:spcBef>
            </a:pPr>
            <a:r>
              <a:rPr lang="ru-RU" sz="2400" dirty="0">
                <a:solidFill>
                  <a:schemeClr val="accent2">
                    <a:lumMod val="50000"/>
                  </a:schemeClr>
                </a:solidFill>
              </a:rPr>
              <a:t>5. Снижена познавательная </a:t>
            </a:r>
            <a:r>
              <a:rPr lang="ru-RU" sz="2400" b="1" dirty="0">
                <a:solidFill>
                  <a:schemeClr val="accent2">
                    <a:lumMod val="50000"/>
                  </a:schemeClr>
                </a:solidFill>
              </a:rPr>
              <a:t>активность</a:t>
            </a:r>
            <a:r>
              <a:rPr lang="ru-RU" sz="2400" dirty="0">
                <a:solidFill>
                  <a:schemeClr val="accent2">
                    <a:lumMod val="50000"/>
                  </a:schemeClr>
                </a:solidFill>
              </a:rPr>
              <a:t>.</a:t>
            </a:r>
          </a:p>
          <a:p>
            <a:pPr>
              <a:spcBef>
                <a:spcPts val="1200"/>
              </a:spcBef>
            </a:pPr>
            <a:r>
              <a:rPr lang="ru-RU" sz="2400" dirty="0">
                <a:solidFill>
                  <a:schemeClr val="accent2">
                    <a:lumMod val="50000"/>
                  </a:schemeClr>
                </a:solidFill>
              </a:rPr>
              <a:t>6. </a:t>
            </a:r>
            <a:r>
              <a:rPr lang="ru-RU" sz="2400" b="1" dirty="0">
                <a:solidFill>
                  <a:schemeClr val="accent2">
                    <a:lumMod val="50000"/>
                  </a:schemeClr>
                </a:solidFill>
              </a:rPr>
              <a:t>Мышление</a:t>
            </a:r>
            <a:r>
              <a:rPr lang="ru-RU" sz="2400" dirty="0">
                <a:solidFill>
                  <a:schemeClr val="accent2">
                    <a:lumMod val="50000"/>
                  </a:schemeClr>
                </a:solidFill>
              </a:rPr>
              <a:t> – выраженное отставание в развитии наглядно-действенного и наглядно-образного мышления.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l="36394" t="20526" r="19800" b="20790"/>
          <a:stretch>
            <a:fillRect/>
          </a:stretch>
        </p:blipFill>
        <p:spPr bwMode="auto">
          <a:xfrm>
            <a:off x="0" y="0"/>
            <a:ext cx="9144000" cy="6858000"/>
          </a:xfrm>
          <a:prstGeom prst="rect">
            <a:avLst/>
          </a:prstGeom>
          <a:noFill/>
          <a:ln w="9525">
            <a:noFill/>
            <a:miter lim="800000"/>
            <a:headEnd/>
            <a:tailEnd/>
          </a:ln>
        </p:spPr>
      </p:pic>
      <p:sp>
        <p:nvSpPr>
          <p:cNvPr id="3" name="TextBox 2">
            <a:extLst>
              <a:ext uri="{FF2B5EF4-FFF2-40B4-BE49-F238E27FC236}">
                <a16:creationId xmlns:a16="http://schemas.microsoft.com/office/drawing/2014/main" id="{B4F158E5-ADBA-48CA-856F-9A604F2EEA97}"/>
              </a:ext>
            </a:extLst>
          </p:cNvPr>
          <p:cNvSpPr txBox="1"/>
          <p:nvPr/>
        </p:nvSpPr>
        <p:spPr>
          <a:xfrm>
            <a:off x="251520" y="274638"/>
            <a:ext cx="7920880" cy="3508653"/>
          </a:xfrm>
          <a:prstGeom prst="rect">
            <a:avLst/>
          </a:prstGeom>
          <a:noFill/>
        </p:spPr>
        <p:txBody>
          <a:bodyPr wrap="square" rtlCol="0">
            <a:spAutoFit/>
          </a:bodyPr>
          <a:lstStyle/>
          <a:p>
            <a:r>
              <a:rPr lang="ru-RU" sz="2400" dirty="0">
                <a:solidFill>
                  <a:schemeClr val="accent2">
                    <a:lumMod val="50000"/>
                  </a:schemeClr>
                </a:solidFill>
              </a:rPr>
              <a:t>7. Снижена </a:t>
            </a:r>
            <a:r>
              <a:rPr lang="ru-RU" sz="2400" b="1" dirty="0">
                <a:solidFill>
                  <a:schemeClr val="accent2">
                    <a:lumMod val="50000"/>
                  </a:schemeClr>
                </a:solidFill>
              </a:rPr>
              <a:t>потребность в общении </a:t>
            </a:r>
            <a:r>
              <a:rPr lang="ru-RU" sz="2400" dirty="0">
                <a:solidFill>
                  <a:schemeClr val="accent2">
                    <a:lumMod val="50000"/>
                  </a:schemeClr>
                </a:solidFill>
              </a:rPr>
              <a:t>как со сверстниками, так и со взрослыми.</a:t>
            </a:r>
          </a:p>
          <a:p>
            <a:pPr>
              <a:spcBef>
                <a:spcPts val="1200"/>
              </a:spcBef>
            </a:pPr>
            <a:r>
              <a:rPr lang="ru-RU" sz="2400" dirty="0">
                <a:solidFill>
                  <a:schemeClr val="accent2">
                    <a:lumMod val="50000"/>
                  </a:schemeClr>
                </a:solidFill>
              </a:rPr>
              <a:t>8. </a:t>
            </a:r>
            <a:r>
              <a:rPr lang="ru-RU" sz="2400" b="1" dirty="0">
                <a:solidFill>
                  <a:schemeClr val="accent2">
                    <a:lumMod val="50000"/>
                  </a:schemeClr>
                </a:solidFill>
              </a:rPr>
              <a:t>Игровая</a:t>
            </a:r>
            <a:r>
              <a:rPr lang="ru-RU" sz="2400" dirty="0">
                <a:solidFill>
                  <a:schemeClr val="accent2">
                    <a:lumMod val="50000"/>
                  </a:schemeClr>
                </a:solidFill>
              </a:rPr>
              <a:t> деятельность не сформирована. Сюжеты игры обычны, способы общения и сами игровые роли бедны.</a:t>
            </a:r>
          </a:p>
          <a:p>
            <a:pPr>
              <a:spcBef>
                <a:spcPts val="1200"/>
              </a:spcBef>
            </a:pPr>
            <a:r>
              <a:rPr lang="ru-RU" sz="2400" dirty="0">
                <a:solidFill>
                  <a:schemeClr val="accent2">
                    <a:lumMod val="50000"/>
                  </a:schemeClr>
                </a:solidFill>
              </a:rPr>
              <a:t>9. </a:t>
            </a:r>
            <a:r>
              <a:rPr lang="ru-RU" sz="2400" b="1" dirty="0">
                <a:solidFill>
                  <a:schemeClr val="accent2">
                    <a:lumMod val="50000"/>
                  </a:schemeClr>
                </a:solidFill>
              </a:rPr>
              <a:t>Речь</a:t>
            </a:r>
            <a:r>
              <a:rPr lang="ru-RU" sz="2400" dirty="0">
                <a:solidFill>
                  <a:schemeClr val="accent2">
                    <a:lumMod val="50000"/>
                  </a:schemeClr>
                </a:solidFill>
              </a:rPr>
              <a:t> – все компоненты языковой системы слабо сформированы.</a:t>
            </a:r>
          </a:p>
          <a:p>
            <a:pPr>
              <a:spcBef>
                <a:spcPts val="1200"/>
              </a:spcBef>
            </a:pPr>
            <a:r>
              <a:rPr lang="ru-RU" sz="2400" dirty="0">
                <a:solidFill>
                  <a:schemeClr val="accent2">
                    <a:lumMod val="50000"/>
                  </a:schemeClr>
                </a:solidFill>
              </a:rPr>
              <a:t>10. Наблюдается </a:t>
            </a:r>
            <a:r>
              <a:rPr lang="ru-RU" sz="2400" b="1" dirty="0">
                <a:solidFill>
                  <a:schemeClr val="accent2">
                    <a:lumMod val="50000"/>
                  </a:schemeClr>
                </a:solidFill>
              </a:rPr>
              <a:t>низкая работоспособность </a:t>
            </a:r>
            <a:r>
              <a:rPr lang="ru-RU" sz="2400" dirty="0">
                <a:solidFill>
                  <a:schemeClr val="accent2">
                    <a:lumMod val="50000"/>
                  </a:schemeClr>
                </a:solidFill>
              </a:rPr>
              <a:t>в результате повышенной истощаемости.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l="36394" t="20526" r="19800" b="20790"/>
          <a:stretch>
            <a:fillRect/>
          </a:stretch>
        </p:blipFill>
        <p:spPr bwMode="auto">
          <a:xfrm>
            <a:off x="0" y="0"/>
            <a:ext cx="9144000" cy="6858000"/>
          </a:xfrm>
          <a:prstGeom prst="rect">
            <a:avLst/>
          </a:prstGeom>
          <a:noFill/>
          <a:ln w="9525">
            <a:noFill/>
            <a:miter lim="800000"/>
            <a:headEnd/>
            <a:tailEnd/>
          </a:ln>
        </p:spPr>
      </p:pic>
      <p:sp>
        <p:nvSpPr>
          <p:cNvPr id="3" name="Прямоугольник 2">
            <a:extLst>
              <a:ext uri="{FF2B5EF4-FFF2-40B4-BE49-F238E27FC236}">
                <a16:creationId xmlns:a16="http://schemas.microsoft.com/office/drawing/2014/main" id="{A72914F9-C590-4F16-A6F3-B845860AE8B0}"/>
              </a:ext>
            </a:extLst>
          </p:cNvPr>
          <p:cNvSpPr/>
          <p:nvPr/>
        </p:nvSpPr>
        <p:spPr>
          <a:xfrm>
            <a:off x="457200" y="274638"/>
            <a:ext cx="8229600" cy="3994107"/>
          </a:xfrm>
          <a:prstGeom prst="rect">
            <a:avLst/>
          </a:prstGeom>
        </p:spPr>
        <p:txBody>
          <a:bodyPr wrap="square">
            <a:spAutoFit/>
          </a:bodyPr>
          <a:lstStyle/>
          <a:p>
            <a:pPr>
              <a:lnSpc>
                <a:spcPct val="114000"/>
              </a:lnSpc>
            </a:pPr>
            <a:r>
              <a:rPr lang="ru-RU" sz="2800" dirty="0">
                <a:solidFill>
                  <a:schemeClr val="accent2">
                    <a:lumMod val="50000"/>
                  </a:schemeClr>
                </a:solidFill>
              </a:rPr>
              <a:t>Мир «особого» ребенка интересен и пуглив,</a:t>
            </a:r>
            <a:br>
              <a:rPr lang="ru-RU" sz="2800" dirty="0">
                <a:solidFill>
                  <a:schemeClr val="accent2">
                    <a:lumMod val="50000"/>
                  </a:schemeClr>
                </a:solidFill>
              </a:rPr>
            </a:br>
            <a:r>
              <a:rPr lang="ru-RU" sz="2800" dirty="0">
                <a:solidFill>
                  <a:schemeClr val="accent2">
                    <a:lumMod val="50000"/>
                  </a:schemeClr>
                </a:solidFill>
              </a:rPr>
              <a:t>Мир «особого» ребенка безобразен и красив,</a:t>
            </a:r>
            <a:br>
              <a:rPr lang="ru-RU" sz="2800" dirty="0">
                <a:solidFill>
                  <a:schemeClr val="accent2">
                    <a:lumMod val="50000"/>
                  </a:schemeClr>
                </a:solidFill>
              </a:rPr>
            </a:br>
            <a:r>
              <a:rPr lang="ru-RU" sz="2800" dirty="0">
                <a:solidFill>
                  <a:schemeClr val="accent2">
                    <a:lumMod val="50000"/>
                  </a:schemeClr>
                </a:solidFill>
              </a:rPr>
              <a:t>Неуклюж, порою странен, добродушен и открыт</a:t>
            </a:r>
            <a:br>
              <a:rPr lang="ru-RU" sz="2800" dirty="0">
                <a:solidFill>
                  <a:schemeClr val="accent2">
                    <a:lumMod val="50000"/>
                  </a:schemeClr>
                </a:solidFill>
              </a:rPr>
            </a:br>
            <a:r>
              <a:rPr lang="ru-RU" sz="2800" dirty="0">
                <a:solidFill>
                  <a:schemeClr val="accent2">
                    <a:lumMod val="50000"/>
                  </a:schemeClr>
                </a:solidFill>
              </a:rPr>
              <a:t>Мир «особого» ребенка. Иногда он нас страшит.</a:t>
            </a:r>
            <a:br>
              <a:rPr lang="ru-RU" sz="2800" dirty="0">
                <a:solidFill>
                  <a:schemeClr val="accent2">
                    <a:lumMod val="50000"/>
                  </a:schemeClr>
                </a:solidFill>
              </a:rPr>
            </a:br>
            <a:r>
              <a:rPr lang="ru-RU" sz="2800" dirty="0">
                <a:solidFill>
                  <a:schemeClr val="accent2">
                    <a:lumMod val="50000"/>
                  </a:schemeClr>
                </a:solidFill>
              </a:rPr>
              <a:t>Почему он агрессивен? Почему он так закрыт?</a:t>
            </a:r>
            <a:br>
              <a:rPr lang="ru-RU" sz="2800" dirty="0">
                <a:solidFill>
                  <a:schemeClr val="accent2">
                    <a:lumMod val="50000"/>
                  </a:schemeClr>
                </a:solidFill>
              </a:rPr>
            </a:br>
            <a:r>
              <a:rPr lang="ru-RU" sz="2800" dirty="0">
                <a:solidFill>
                  <a:schemeClr val="accent2">
                    <a:lumMod val="50000"/>
                  </a:schemeClr>
                </a:solidFill>
              </a:rPr>
              <a:t>Почему он так испуган? Почему не говорит?</a:t>
            </a:r>
            <a:br>
              <a:rPr lang="ru-RU" sz="2800" dirty="0">
                <a:solidFill>
                  <a:schemeClr val="accent2">
                    <a:lumMod val="50000"/>
                  </a:schemeClr>
                </a:solidFill>
              </a:rPr>
            </a:br>
            <a:r>
              <a:rPr lang="ru-RU" sz="2800" dirty="0">
                <a:solidFill>
                  <a:schemeClr val="accent2">
                    <a:lumMod val="50000"/>
                  </a:schemeClr>
                </a:solidFill>
              </a:rPr>
              <a:t>Мир «особого» ребенка – он закрыт от глаз чужих</a:t>
            </a:r>
            <a:br>
              <a:rPr lang="ru-RU" sz="2800" dirty="0">
                <a:solidFill>
                  <a:schemeClr val="accent2">
                    <a:lumMod val="50000"/>
                  </a:schemeClr>
                </a:solidFill>
              </a:rPr>
            </a:br>
            <a:r>
              <a:rPr lang="ru-RU" sz="2800" dirty="0">
                <a:solidFill>
                  <a:schemeClr val="accent2">
                    <a:lumMod val="50000"/>
                  </a:schemeClr>
                </a:solidFill>
              </a:rPr>
              <a:t>Мир «особого» ребенка допускает лишь своих!</a:t>
            </a:r>
          </a:p>
        </p:txBody>
      </p:sp>
    </p:spTree>
    <p:extLst>
      <p:ext uri="{BB962C8B-B14F-4D97-AF65-F5344CB8AC3E}">
        <p14:creationId xmlns:p14="http://schemas.microsoft.com/office/powerpoint/2010/main" val="167741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4" descr="C:\Users\Виктория\Downloads\89854616643b71ea375afa80bf23d4d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Виктория  Юрьевна\Desktop\Психолог\ПСИХОЛОГИЯ\презентации\делиться опытом\26.02.2015 презентация\slide_2.jpg"/>
          <p:cNvPicPr>
            <a:picLocks noGrp="1" noChangeAspect="1" noChangeArrowheads="1"/>
          </p:cNvPicPr>
          <p:nvPr>
            <p:ph idx="1"/>
          </p:nvPr>
        </p:nvPicPr>
        <p:blipFill>
          <a:blip r:embed="rId2"/>
          <a:srcRect/>
          <a:stretch>
            <a:fillRect/>
          </a:stretch>
        </p:blipFill>
        <p:spPr bwMode="auto">
          <a:xfrm>
            <a:off x="-197938" y="-214338"/>
            <a:ext cx="9341938" cy="7506519"/>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590</Words>
  <Application>Microsoft Office PowerPoint</Application>
  <PresentationFormat>Экран (4:3)</PresentationFormat>
  <Paragraphs>36</Paragraphs>
  <Slides>18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18</vt:i4>
      </vt:variant>
    </vt:vector>
  </HeadingPairs>
  <TitlesOfParts>
    <vt:vector size="21" baseType="lpstr">
      <vt:lpstr>Arial</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Виктория</dc:creator>
  <cp:lastModifiedBy>Педагог</cp:lastModifiedBy>
  <cp:revision>33</cp:revision>
  <dcterms:created xsi:type="dcterms:W3CDTF">2021-12-06T17:16:16Z</dcterms:created>
  <dcterms:modified xsi:type="dcterms:W3CDTF">2021-12-07T11:37:09Z</dcterms:modified>
</cp:coreProperties>
</file>