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68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707" autoAdjust="0"/>
  </p:normalViewPr>
  <p:slideViewPr>
    <p:cSldViewPr snapToGrid="0">
      <p:cViewPr varScale="1">
        <p:scale>
          <a:sx n="59" d="100"/>
          <a:sy n="5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D16947-ECFC-420A-926F-174223016572}" type="datetime1">
              <a:rPr lang="ru-RU" smtClean="0"/>
              <a:t>03.03.2021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4B79F2-7C6A-497B-9A4A-8ACE18746C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34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54858-8AC1-4038-B6BD-519804A0AA60}" type="datetime1">
              <a:rPr lang="ru-RU" smtClean="0"/>
              <a:pPr/>
              <a:t>03.03.2021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62A795-6F94-4A96-B820-B9038480D04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Цвета вашего класса отличаются от цветов этого шаблона? Не проблема! На вкладке "Дизайн" нажмите "Варианты" (стрелка вниз) и выберите подходящую вам цветовую схему.</a:t>
            </a:r>
          </a:p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менять любые пункты в списках обязанностей в соответствии с правилами вашего класса!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2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2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1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40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3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2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13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262A795-6F94-4A96-B820-B9038480D048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6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37FE10E-7688-4AAF-A536-CFA480B79A70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731519" y="3733800"/>
            <a:ext cx="8748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2BD50-8A1F-4CA2-B30E-81FABBC9C978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8929F-6FE6-41F1-B055-03150648DDBF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1B39D-2E41-46D3-8A6B-C11F4FFB853B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7A68C-9EA6-43C7-A486-2FF969F5CF0B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31FF-6F7A-41B1-8150-330EFD452CD8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512C5-AF41-4407-9A8D-FDA3CFFC0857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E0AC5F-13FB-4523-BF00-501B04C3BB6D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7AEC7-9978-4A4E-9DC4-1AF2565A2397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54DC3-8A14-43B0-9E50-152D156F7AFE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C322A6-A07A-4901-8F30-4396EF66C96C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05E6433C-341A-4F8B-9476-F9C3E096DC01}" type="datetime1">
              <a:rPr lang="ru-RU" noProof="0" smtClean="0"/>
              <a:t>03.03.2021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3600" dirty="0" smtClean="0">
                <a:latin typeface="Rockwell" panose="02060603020205020403" pitchFamily="18" charset="0"/>
              </a:rPr>
              <a:t>Организационн0-педагогическое сопровождение профессионального самоопределения обучающихся </a:t>
            </a:r>
            <a:br>
              <a:rPr lang="ru-RU" sz="3600" dirty="0" smtClean="0">
                <a:latin typeface="Rockwell" panose="02060603020205020403" pitchFamily="18" charset="0"/>
              </a:rPr>
            </a:br>
            <a:r>
              <a:rPr lang="ru-RU" sz="3600" dirty="0" smtClean="0">
                <a:latin typeface="Rockwell" panose="02060603020205020403" pitchFamily="18" charset="0"/>
              </a:rPr>
              <a:t>с особыми образовательными потребностями</a:t>
            </a:r>
            <a:endParaRPr lang="ru-RU" sz="3600" dirty="0">
              <a:latin typeface="Rockwell" panose="020606030202050204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632960"/>
            <a:ext cx="8767860" cy="1114697"/>
          </a:xfrm>
        </p:spPr>
        <p:txBody>
          <a:bodyPr rtlCol="0">
            <a:normAutofit/>
          </a:bodyPr>
          <a:lstStyle/>
          <a:p>
            <a:pPr algn="r" rtl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директора по учебной работе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МБОУ «Школа-интерната № 4 г. Челябинска»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Пьянкова Светлана Викторовна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d.multiurok.ru/html/2017/12/19/s_5a39055a4d94f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609600"/>
            <a:ext cx="987287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4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Проблемы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800" dirty="0" smtClean="0"/>
              <a:t>Неопределенность </a:t>
            </a:r>
            <a:r>
              <a:rPr lang="ru-RU" sz="2800" dirty="0"/>
              <a:t>целей профессионального самоопределения.</a:t>
            </a:r>
          </a:p>
          <a:p>
            <a:pPr fontAlgn="base"/>
            <a:r>
              <a:rPr lang="ru-RU" sz="2800" dirty="0" smtClean="0"/>
              <a:t>Отсутствие </a:t>
            </a:r>
            <a:r>
              <a:rPr lang="ru-RU" sz="2800" dirty="0"/>
              <a:t>общепринятых (признаваемых разными слоями общества) образов жизненного и профессионального успеха.</a:t>
            </a:r>
          </a:p>
          <a:p>
            <a:pPr fontAlgn="base"/>
            <a:r>
              <a:rPr lang="ru-RU" sz="2800" dirty="0" smtClean="0"/>
              <a:t>Слабое </a:t>
            </a:r>
            <a:r>
              <a:rPr lang="ru-RU" sz="2800" dirty="0"/>
              <a:t>участие в этой работе родителей учащихся.</a:t>
            </a:r>
          </a:p>
          <a:p>
            <a:pPr fontAlgn="base"/>
            <a:r>
              <a:rPr lang="ru-RU" sz="2800" dirty="0" smtClean="0"/>
              <a:t>Узкий </a:t>
            </a:r>
            <a:r>
              <a:rPr lang="ru-RU" sz="2800" dirty="0"/>
              <a:t>перечень профессий, учитывающих индивидуальные особенности учащихся.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044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/>
              <a:t>Решающим фактором при выборе профессии взрослеющими учащимися становится влияние педагогов, воспитателей, а также вовлечение родителей в процесс обучения и активизация сотрудничества со школой в вопросе организации педагогического сопровождения профессионального самоопределения.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1200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6274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Профессиональное самоопределение - </a:t>
            </a:r>
            <a:r>
              <a:rPr lang="ru-RU" sz="3200" dirty="0"/>
              <a:t>установка личности на развитие качеств, необходимых для успешного труда в избранной области</a:t>
            </a:r>
          </a:p>
        </p:txBody>
      </p:sp>
      <p:pic>
        <p:nvPicPr>
          <p:cNvPr id="3074" name="Picture 2" descr="http://ou28.omsk.obr55.ru/files/2020/11/%D0%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051">
            <a:off x="1143000" y="2905807"/>
            <a:ext cx="3876221" cy="290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3736">
            <a:off x="5377543" y="2432957"/>
            <a:ext cx="5640977" cy="38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1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smtClean="0">
                <a:latin typeface="Rockwell" panose="02060603020205020403" pitchFamily="18" charset="0"/>
              </a:rPr>
              <a:t>Основа системы </a:t>
            </a:r>
            <a:r>
              <a:rPr lang="ru-RU" sz="3600" dirty="0" err="1" smtClean="0">
                <a:latin typeface="Rockwell" panose="02060603020205020403" pitchFamily="18" charset="0"/>
              </a:rPr>
              <a:t>профориентационной</a:t>
            </a:r>
            <a:r>
              <a:rPr lang="ru-RU" sz="3600" dirty="0" smtClean="0">
                <a:latin typeface="Rockwell" panose="02060603020205020403" pitchFamily="18" charset="0"/>
              </a:rPr>
              <a:t> работы</a:t>
            </a:r>
            <a:r>
              <a:rPr lang="en-US" sz="3600" dirty="0" smtClean="0">
                <a:latin typeface="Rockwell" panose="02060603020205020403" pitchFamily="18" charset="0"/>
              </a:rPr>
              <a:t>:</a:t>
            </a:r>
            <a:r>
              <a:rPr lang="ru-RU" sz="3600" dirty="0" smtClean="0">
                <a:latin typeface="Rockwell" panose="02060603020205020403" pitchFamily="18" charset="0"/>
              </a:rPr>
              <a:t> </a:t>
            </a:r>
            <a:endParaRPr lang="ru-RU" sz="3600" dirty="0">
              <a:latin typeface="Rockwell" panose="020606030202050204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307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индивидуально-дифференцированный подход к обучающимся с особыми образовательными потребностями</a:t>
            </a:r>
          </a:p>
          <a:p>
            <a:r>
              <a:rPr lang="ru-RU" sz="2800" dirty="0" smtClean="0"/>
              <a:t>формирование мотивации к трудовой деятельности, социализации и внесению личного вклада в развитие общества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40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smtClean="0">
                <a:latin typeface="Rockwell" panose="02060603020205020403" pitchFamily="18" charset="0"/>
              </a:rPr>
              <a:t>Формы </a:t>
            </a:r>
            <a:r>
              <a:rPr lang="ru-RU" sz="3600" dirty="0" err="1" smtClean="0">
                <a:latin typeface="Rockwell" panose="02060603020205020403" pitchFamily="18" charset="0"/>
              </a:rPr>
              <a:t>профориентационной</a:t>
            </a:r>
            <a:r>
              <a:rPr lang="ru-RU" sz="3600" dirty="0" smtClean="0">
                <a:latin typeface="Rockwell" panose="02060603020205020403" pitchFamily="18" charset="0"/>
              </a:rPr>
              <a:t> работы</a:t>
            </a:r>
            <a:r>
              <a:rPr lang="en-US" sz="3600" dirty="0" smtClean="0">
                <a:latin typeface="Rockwell" panose="02060603020205020403" pitchFamily="18" charset="0"/>
              </a:rPr>
              <a:t>:</a:t>
            </a:r>
            <a:r>
              <a:rPr lang="ru-RU" sz="3600" dirty="0" smtClean="0">
                <a:latin typeface="Rockwell" panose="02060603020205020403" pitchFamily="18" charset="0"/>
              </a:rPr>
              <a:t> </a:t>
            </a:r>
            <a:endParaRPr lang="ru-RU" sz="3600" dirty="0">
              <a:latin typeface="Rockwell" panose="020606030202050204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307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индивидуальные-беседы с обучающимся, консультации, индивидуальные встречи с родителями (законными представителями)</a:t>
            </a:r>
          </a:p>
          <a:p>
            <a:r>
              <a:rPr lang="ru-RU" sz="2800" dirty="0" smtClean="0"/>
              <a:t>групповые- урок, игра, беседа, семинар, тренинг</a:t>
            </a:r>
          </a:p>
          <a:p>
            <a:r>
              <a:rPr lang="ru-RU" sz="2800" dirty="0" smtClean="0"/>
              <a:t>массовые – презентации учебных учреждений, «дни открытых дверей», </a:t>
            </a:r>
            <a:r>
              <a:rPr lang="ru-RU" sz="2800" dirty="0" err="1" smtClean="0"/>
              <a:t>профинформационные</a:t>
            </a:r>
            <a:r>
              <a:rPr lang="ru-RU" sz="2800" dirty="0" smtClean="0"/>
              <a:t> материалы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52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8248481"/>
              </p:ext>
            </p:extLst>
          </p:nvPr>
        </p:nvGraphicFramePr>
        <p:xfrm>
          <a:off x="1143000" y="3383963"/>
          <a:ext cx="4753798" cy="292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899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2376899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340541"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029" marR="44029"/>
                </a:tc>
                <a:tc>
                  <a:txBody>
                    <a:bodyPr/>
                    <a:lstStyle/>
                    <a:p>
                      <a:pPr rtl="0"/>
                      <a:endParaRPr lang="ru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029" marR="44029"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25543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" sz="18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029" marR="44029"/>
                </a:tc>
                <a:tc>
                  <a:txBody>
                    <a:bodyPr/>
                    <a:lstStyle/>
                    <a:p>
                      <a:pPr marL="285750" indent="-285750" rtl="0">
                        <a:lnSpc>
                          <a:spcPts val="2800"/>
                        </a:lnSpc>
                        <a:buFont typeface="Wingdings" panose="05000000000000000000" pitchFamily="2" charset="2"/>
                        <a:buChar char="Ø"/>
                      </a:pPr>
                      <a:endParaRPr lang="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029" marR="44029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1026" name="Picture 2" descr="http://sharobr.ru/wp-content/uploads/2020/04/4047dc2f08c422a43c6430815243ead6_XL-600x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35" y="3317965"/>
            <a:ext cx="4754563" cy="302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235" y="635725"/>
            <a:ext cx="4733429" cy="2577736"/>
          </a:xfrm>
          <a:prstGeom prst="rect">
            <a:avLst/>
          </a:prstGeom>
        </p:spPr>
      </p:pic>
      <p:pic>
        <p:nvPicPr>
          <p:cNvPr id="1028" name="Picture 4" descr="http://www.deaf74.ru/images/news/17/04/14/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63" y="592182"/>
            <a:ext cx="4153988" cy="25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263" y="3631474"/>
            <a:ext cx="3936274" cy="26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447776"/>
              </p:ext>
            </p:extLst>
          </p:nvPr>
        </p:nvGraphicFramePr>
        <p:xfrm>
          <a:off x="5851525" y="1837509"/>
          <a:ext cx="5212512" cy="369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256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2606256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393808">
                <a:tc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278" marR="48278"/>
                </a:tc>
                <a:tc>
                  <a:txBody>
                    <a:bodyPr/>
                    <a:lstStyle/>
                    <a:p>
                      <a:pPr rtl="0"/>
                      <a:endParaRPr lang="ru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278" marR="48278"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330151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" sz="16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278" marR="48278"/>
                </a:tc>
                <a:tc>
                  <a:txBody>
                    <a:bodyPr/>
                    <a:lstStyle/>
                    <a:p>
                      <a:pPr marL="285750" indent="-285750" rtl="0">
                        <a:lnSpc>
                          <a:spcPts val="2800"/>
                        </a:lnSpc>
                        <a:buFont typeface="Wingdings" panose="05000000000000000000" pitchFamily="2" charset="2"/>
                        <a:buChar char="Ø"/>
                      </a:pPr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278" marR="48278"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89" y="2999339"/>
            <a:ext cx="3818678" cy="2852821"/>
          </a:xfrm>
          <a:prstGeom prst="rect">
            <a:avLst/>
          </a:prstGeom>
        </p:spPr>
      </p:pic>
      <p:pic>
        <p:nvPicPr>
          <p:cNvPr id="5" name="Графический объект 4" descr="Собрание">
            <a:extLst>
              <a:ext uri="{FF2B5EF4-FFF2-40B4-BE49-F238E27FC236}">
                <a16:creationId xmlns:a16="http://schemas.microsoft.com/office/drawing/2014/main" id="{BC7F4CA9-C0CE-4E72-97F6-F2A2156DD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11438" y="465847"/>
            <a:ext cx="914400" cy="914400"/>
          </a:xfrm>
          <a:prstGeom prst="rect">
            <a:avLst/>
          </a:prstGeom>
        </p:spPr>
      </p:pic>
      <p:pic>
        <p:nvPicPr>
          <p:cNvPr id="2050" name="Picture 2" descr="https://im0-tub-ru.yandex.net/i?id=e4fd1f166f22a2f7dd56aa5373cee473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3" y="300922"/>
            <a:ext cx="4162571" cy="30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708" y="465847"/>
            <a:ext cx="6779527" cy="50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8538847" cy="135636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dirty="0" smtClean="0">
                <a:latin typeface="Rockwell" panose="02060603020205020403" pitchFamily="18" charset="0"/>
              </a:rPr>
              <a:t>Специфика </a:t>
            </a:r>
            <a:r>
              <a:rPr lang="ru-RU" sz="3200" dirty="0" err="1" smtClean="0">
                <a:latin typeface="Rockwell" panose="02060603020205020403" pitchFamily="18" charset="0"/>
              </a:rPr>
              <a:t>профориентационной</a:t>
            </a:r>
            <a:r>
              <a:rPr lang="ru-RU" sz="3200" dirty="0" smtClean="0">
                <a:latin typeface="Rockwell" panose="02060603020205020403" pitchFamily="18" charset="0"/>
              </a:rPr>
              <a:t> работы</a:t>
            </a:r>
            <a:endParaRPr lang="ru-RU" sz="3200" dirty="0">
              <a:latin typeface="Rockwell" panose="020606030202050204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863581"/>
              </p:ext>
            </p:extLst>
          </p:nvPr>
        </p:nvGraphicFramePr>
        <p:xfrm>
          <a:off x="1159668" y="1658863"/>
          <a:ext cx="9872664" cy="4603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50460">
                <a:tc gridSpan="2"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1533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" sz="2400" b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ыбор сферы трудовой деятельности связан с индивидуальными особенностями обучающихся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" sz="2400" b="0" dirty="0" smtClean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" sz="2400" b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озитивное или негативное влияние условий</a:t>
                      </a:r>
                      <a:r>
                        <a:rPr lang="ru" sz="2400" b="0" baseline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профессиональной деятельности</a:t>
                      </a:r>
                      <a:endParaRPr lang="ru" sz="2400" b="0" dirty="0" smtClean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" sz="24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>
                        <a:lnSpc>
                          <a:spcPts val="24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" sz="2400" b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спешное включение в систему трудовых отношений</a:t>
                      </a:r>
                    </a:p>
                    <a:p>
                      <a:pPr marL="0" indent="0" rtl="0">
                        <a:lnSpc>
                          <a:spcPts val="2400"/>
                        </a:lnSpc>
                        <a:buFont typeface="Arial" panose="020B0604020202020204" pitchFamily="34" charset="0"/>
                        <a:buNone/>
                      </a:pPr>
                      <a:endParaRPr lang="ru" sz="2400" b="0" dirty="0" smtClean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rtl="0">
                        <a:lnSpc>
                          <a:spcPts val="2400"/>
                        </a:lnSpc>
                        <a:buFont typeface="Arial" panose="020B0604020202020204" pitchFamily="34" charset="0"/>
                        <a:buNone/>
                      </a:pPr>
                      <a:endParaRPr lang="ru" sz="2400" b="0" dirty="0" smtClean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rtl="0">
                        <a:lnSpc>
                          <a:spcPts val="24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" sz="2400" b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граничение видов профессиональной деятельности</a:t>
                      </a:r>
                      <a:endParaRPr lang="ru" sz="24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7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11821886" cy="5454196"/>
          </a:xfrm>
        </p:spPr>
        <p:txBody>
          <a:bodyPr rtlCol="0">
            <a:normAutofit/>
          </a:bodyPr>
          <a:lstStyle/>
          <a:p>
            <a:pPr algn="ctr"/>
            <a:r>
              <a:rPr lang="ru-RU" sz="3200" dirty="0" smtClean="0"/>
              <a:t> Работа </a:t>
            </a:r>
            <a:r>
              <a:rPr lang="ru-RU" sz="3200" dirty="0"/>
              <a:t>направлена на расширение кругозора учащихся и их знаний о разнообразии существующих профессий и их содержании, уровне оплаты труда, путях освоения этих профессий и о том, каким образом должны строиться профессиональные планы и карьера современного человека как в общих чертах, так и в рамках конкретных интересующих учащегося профессий. </a:t>
            </a:r>
            <a:br>
              <a:rPr lang="ru-RU" sz="3200" dirty="0"/>
            </a:br>
            <a:endParaRPr lang="ru-RU" sz="32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107">
            <a:off x="293914" y="269906"/>
            <a:ext cx="4441372" cy="3159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3757">
            <a:off x="8335821" y="161368"/>
            <a:ext cx="4037954" cy="30284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2" y="3698161"/>
            <a:ext cx="3815158" cy="28572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40" y="1144243"/>
            <a:ext cx="3866303" cy="3384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96" y="3747434"/>
            <a:ext cx="3845143" cy="28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1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53143" y="881743"/>
            <a:ext cx="10809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</a:rPr>
              <a:t>При осуществлении профотбора и профессиональной подготовки </a:t>
            </a:r>
            <a:r>
              <a:rPr lang="ru-RU" sz="3200" dirty="0" smtClean="0">
                <a:latin typeface="Times New Roman" panose="02020603050405020304" pitchFamily="18" charset="0"/>
              </a:rPr>
              <a:t>учащихся с интеллектуальными нарушениями мы </a:t>
            </a:r>
            <a:r>
              <a:rPr lang="ru-RU" sz="3200" dirty="0">
                <a:latin typeface="Times New Roman" panose="02020603050405020304" pitchFamily="18" charset="0"/>
              </a:rPr>
              <a:t>учитываем не только их физическое состояние, но и особенности психического развития (память, внимание, речь, мышление, эмоционально-волевую сферу и т. д.).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3279821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а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641_TF55885775" id="{C33D0CBF-F9CA-4A34-9E2D-8151EEE2EF8B}" vid="{3CA81E6F-428E-4031-9363-DE23986DC26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Обязанности учащегося и преподавателя</Template>
  <TotalTime>0</TotalTime>
  <Words>358</Words>
  <Application>Microsoft Office PowerPoint</Application>
  <PresentationFormat>Широкоэкранный</PresentationFormat>
  <Paragraphs>40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Rockwell</vt:lpstr>
      <vt:lpstr>Tahoma</vt:lpstr>
      <vt:lpstr>Times New Roman</vt:lpstr>
      <vt:lpstr>Wingdings</vt:lpstr>
      <vt:lpstr>Основа</vt:lpstr>
      <vt:lpstr>Организационн0-педагогическое сопровождение профессионального самоопределения обучающихся  с особыми образовательными потребностями</vt:lpstr>
      <vt:lpstr>Основа системы профориентационной работы: </vt:lpstr>
      <vt:lpstr>Формы профориентационной работы: </vt:lpstr>
      <vt:lpstr>Презентация PowerPoint</vt:lpstr>
      <vt:lpstr>Презентация PowerPoint</vt:lpstr>
      <vt:lpstr>Специфика профориентационной работы</vt:lpstr>
      <vt:lpstr> Работа направлена на расширение кругозора учащихся и их знаний о разнообразии существующих профессий и их содержании, уровне оплаты труда, путях освоения этих профессий и о том, каким образом должны строиться профессиональные планы и карьера современного человека как в общих чертах, так и в рамках конкретных интересующих учащегося профессий.  </vt:lpstr>
      <vt:lpstr>Презентация PowerPoint</vt:lpstr>
      <vt:lpstr>Презентация PowerPoint</vt:lpstr>
      <vt:lpstr>Презентация PowerPoint</vt:lpstr>
      <vt:lpstr>Проблемы</vt:lpstr>
      <vt:lpstr>Презентация PowerPoint</vt:lpstr>
      <vt:lpstr>Профессиональное самоопределение - установка личности на развитие качеств, необходимых для успешного труда в избранной области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2021-03-02T15:31:14Z</dcterms:created>
  <dcterms:modified xsi:type="dcterms:W3CDTF">2021-03-03T11:53:08Z</dcterms:modified>
</cp:coreProperties>
</file>