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91" r:id="rId2"/>
    <p:sldId id="292" r:id="rId3"/>
    <p:sldId id="258" r:id="rId4"/>
    <p:sldId id="259" r:id="rId5"/>
    <p:sldId id="260" r:id="rId6"/>
    <p:sldId id="264" r:id="rId7"/>
    <p:sldId id="293" r:id="rId8"/>
    <p:sldId id="270" r:id="rId9"/>
    <p:sldId id="294" r:id="rId10"/>
    <p:sldId id="295" r:id="rId11"/>
    <p:sldId id="297" r:id="rId12"/>
    <p:sldId id="296" r:id="rId13"/>
    <p:sldId id="302" r:id="rId14"/>
    <p:sldId id="303" r:id="rId15"/>
    <p:sldId id="298" r:id="rId16"/>
    <p:sldId id="299" r:id="rId17"/>
    <p:sldId id="300" r:id="rId18"/>
    <p:sldId id="304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6:47:2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6:47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7T16:47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33D70-F794-4E44-9144-1A99144CE08C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A9633-49D7-42C1-9518-9820BBA2FF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6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A9633-49D7-42C1-9518-9820BBA2FF4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11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80D61D-CE46-4292-B679-85CC1C4F1652}" type="datetimeFigureOut">
              <a:rPr lang="ru-RU" smtClean="0"/>
              <a:pPr/>
              <a:t>13.11.2022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05A8C1-6822-4EC8-B404-0E0CAEE649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customXml" Target="../ink/ink3.xml"/><Relationship Id="rId4" Type="http://schemas.openxmlformats.org/officeDocument/2006/relationships/image" Target="../media/image8.jpeg"/><Relationship Id="rId9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8400"/>
              </a:lnSpc>
            </a:pPr>
            <a:r>
              <a:rPr lang="en-US" sz="4800" dirty="0">
                <a:solidFill>
                  <a:srgbClr val="053679"/>
                </a:solidFill>
                <a:latin typeface="Raleway"/>
              </a:rPr>
              <a:t/>
            </a:r>
            <a:br>
              <a:rPr lang="en-US" sz="4800" dirty="0">
                <a:solidFill>
                  <a:srgbClr val="053679"/>
                </a:solidFill>
                <a:latin typeface="Raleway"/>
              </a:rPr>
            </a:br>
            <a:r>
              <a:rPr lang="en-US" sz="4800" dirty="0">
                <a:solidFill>
                  <a:srgbClr val="053679"/>
                </a:solidFill>
                <a:latin typeface="Raleway"/>
              </a:rPr>
              <a:t/>
            </a:r>
            <a:br>
              <a:rPr lang="en-US" sz="4800" dirty="0">
                <a:solidFill>
                  <a:srgbClr val="053679"/>
                </a:solidFill>
                <a:latin typeface="Raleway"/>
              </a:rPr>
            </a:br>
            <a:endParaRPr lang="ru-RU" sz="4800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8E0F307B-EA80-0ECE-685D-9EBBB472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20162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Развитие семантического поля у обучающихся с ЗПР на коррекционных занятиях в общеобразовательной школе </a:t>
            </a:r>
          </a:p>
          <a:p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Поспелова 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Екатерина Николаевна, 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учитель-дефектолог, 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МАОУ </a:t>
            </a: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«МЛ №</a:t>
            </a: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148 г. </a:t>
            </a: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Челябинска»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     </a:t>
            </a:r>
          </a:p>
        </p:txBody>
      </p:sp>
      <p:pic>
        <p:nvPicPr>
          <p:cNvPr id="7" name="Picture 2" descr="https://rebenkoved.ru/wp-content/uploads/2016/11/111-768x512.jpg">
            <a:extLst>
              <a:ext uri="{FF2B5EF4-FFF2-40B4-BE49-F238E27FC236}">
                <a16:creationId xmlns:a16="http://schemas.microsoft.com/office/drawing/2014/main" xmlns="" id="{6A07418A-4315-CEAB-F22B-1231A76DF30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4132214" cy="275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27018" y="4293096"/>
            <a:ext cx="8009478" cy="256490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1837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2B22E4-97BA-3FBE-5FA3-BA236C3829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7624" y="188640"/>
            <a:ext cx="7956376" cy="6059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текст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Пушистый, накрыл, снег, деревья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Снегу, следов, много, видно, на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Ночью, вот, проскакал, хорёк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Следы, ведут, медвежьи, берлоге, к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словечко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Тихо, тихо, как во сне падает на землю ( …)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неба все летят пушинки серебристые (…)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деревья на лужок тихо падает( …)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бегут, наперегонки, все хотят играть в (…)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 белый пуховик нарядился (….)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снежная фигурка это девочка (...)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снегу то посмотри с красной грудкой (…)</a:t>
            </a: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 сказке как во сне падает на землю (…)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FF0000"/>
                </a:solidFill>
              </a:rPr>
              <a:t>Это несколько видов работы по развитию семантического поля</a:t>
            </a:r>
          </a:p>
        </p:txBody>
      </p:sp>
    </p:spTree>
    <p:extLst>
      <p:ext uri="{BB962C8B-B14F-4D97-AF65-F5344CB8AC3E}">
        <p14:creationId xmlns:p14="http://schemas.microsoft.com/office/powerpoint/2010/main" xmlns="" val="428091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9993A32-A955-F633-4141-3D67CAC3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по формированию сематического поля используется пособие разработанное профессором Репиной З.А. «Поле речевых чудес»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A7F741C-250B-4478-8D2A-B2A8CEB5E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1643" t="40061" r="20724" b="10246"/>
          <a:stretch/>
        </p:blipFill>
        <p:spPr>
          <a:xfrm>
            <a:off x="4211960" y="980728"/>
            <a:ext cx="4073701" cy="302433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9E1AEB-6610-2D7A-8FB3-8EEBC5AFED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08" r="19818"/>
          <a:stretch/>
        </p:blipFill>
        <p:spPr>
          <a:xfrm>
            <a:off x="1043608" y="1417638"/>
            <a:ext cx="2952328" cy="37486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074736F-0549-F26D-D80C-1DE6E0DF1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2125" t="33678" r="20075" b="14863"/>
          <a:stretch/>
        </p:blipFill>
        <p:spPr>
          <a:xfrm>
            <a:off x="4355976" y="4091996"/>
            <a:ext cx="3929685" cy="22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44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C470DD-7993-98BC-D761-5F0C60541F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7218" y="116632"/>
            <a:ext cx="7986782" cy="613176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формированию семантического поля может проводиться на ИКТ.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платформе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подготовительная работа по подбору синонимов, антонимов, составление с синонимами и антонимами предложений.</a:t>
            </a:r>
          </a:p>
          <a:p>
            <a:pPr marL="82296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0EC8EF-82BD-ADD7-DF30-B1E5AAFC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32" t="5291"/>
          <a:stretch/>
        </p:blipFill>
        <p:spPr>
          <a:xfrm>
            <a:off x="1331640" y="1697477"/>
            <a:ext cx="6829563" cy="45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653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C947B-7187-A7A9-445D-327A667A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Работа на платформе «учитель-ученик» так же помогает в обогащение словаря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50331EB-A195-E402-167E-B3C7BD625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700808"/>
            <a:ext cx="5905963" cy="4429472"/>
          </a:xfrm>
        </p:spPr>
      </p:pic>
    </p:spTree>
    <p:extLst>
      <p:ext uri="{BB962C8B-B14F-4D97-AF65-F5344CB8AC3E}">
        <p14:creationId xmlns:p14="http://schemas.microsoft.com/office/powerpoint/2010/main" xmlns="" val="109679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3DA48F-0453-8953-BB8A-D90E8E3BE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619" y="332656"/>
            <a:ext cx="72968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13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8E92E0-DCB6-D325-6417-2759C5F1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Игры для формирования семантического поля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05D169-31AC-8827-6371-AFB7B14F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</a:t>
            </a:r>
          </a:p>
        </p:txBody>
      </p:sp>
      <p:pic>
        <p:nvPicPr>
          <p:cNvPr id="4" name="Рисунок 3" descr="0_88de6_ab38832e_XL-8 (540x700, 81Kb)">
            <a:extLst>
              <a:ext uri="{FF2B5EF4-FFF2-40B4-BE49-F238E27FC236}">
                <a16:creationId xmlns:a16="http://schemas.microsoft.com/office/drawing/2014/main" xmlns="" id="{934C6BE3-83AB-CEAF-5BE4-8B2C0CDFB26F}"/>
              </a:ext>
            </a:extLst>
          </p:cNvPr>
          <p:cNvPicPr/>
          <p:nvPr/>
        </p:nvPicPr>
        <p:blipFill>
          <a:blip r:embed="rId2" cstate="print"/>
          <a:srcRect l="5269" t="6536" r="2822" b="5664"/>
          <a:stretch>
            <a:fillRect/>
          </a:stretch>
        </p:blipFill>
        <p:spPr bwMode="auto">
          <a:xfrm>
            <a:off x="2195736" y="1401728"/>
            <a:ext cx="5040560" cy="51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60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062335-C476-11EE-892C-868016D5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словообразования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57844E-CBBD-34A0-3872-063D1B80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</a:t>
            </a:r>
          </a:p>
        </p:txBody>
      </p:sp>
      <p:pic>
        <p:nvPicPr>
          <p:cNvPr id="4" name="Рисунок 3" descr="http://cs3.petshop.ru/upload/files-new/30/c4/44/289628_1600x1600.jpg">
            <a:extLst>
              <a:ext uri="{FF2B5EF4-FFF2-40B4-BE49-F238E27FC236}">
                <a16:creationId xmlns:a16="http://schemas.microsoft.com/office/drawing/2014/main" xmlns="" id="{1BFCF070-B44F-390D-6338-7EE3AA01DEE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30788"/>
            <a:ext cx="56886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5871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4E9CEB-3B12-8F97-2710-C604B6CA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Соотнесение картинки с предметом</a:t>
            </a:r>
          </a:p>
        </p:txBody>
      </p:sp>
      <p:pic>
        <p:nvPicPr>
          <p:cNvPr id="4" name="Объект 3" descr="0_88dde_63b1a4b6_XL-0 (540x700, 71Kb)">
            <a:extLst>
              <a:ext uri="{FF2B5EF4-FFF2-40B4-BE49-F238E27FC236}">
                <a16:creationId xmlns:a16="http://schemas.microsoft.com/office/drawing/2014/main" xmlns="" id="{B876484F-D302-BD3C-FFA1-4406965E5F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 l="6396" t="5882" r="3657" b="4256"/>
          <a:stretch>
            <a:fillRect/>
          </a:stretch>
        </p:blipFill>
        <p:spPr bwMode="auto">
          <a:xfrm>
            <a:off x="1835696" y="1700808"/>
            <a:ext cx="525658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3121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01B4DB-19BF-8F01-379E-AC4DDA50A8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260648"/>
            <a:ext cx="8028384" cy="5987752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данной технологии значительно улучшила уровень организации лексико-грамматического строя речи и мыслительной деятельности у детей. Разработанная и внедренная система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упражнений и игр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стимулировала у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возникновение обширных валентностей и смысловых связей новых слов; способствовала одновременному решению коррекционно-речевых и общеразвивающих задач.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ети научились: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выделять общий понятийный признак;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осуществлять классификацию на основе существенных свойств;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проявлять четкие представления о родовых отношениях;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дифференцировать понятия;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 понимать значения слов;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подбирать синонимы и антонимы;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обучающихся повысился уровень по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русскому языку и чтению,  уровень коммуникативных возможностей.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338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ts val="8400"/>
              </a:lnSpc>
            </a:pPr>
            <a:r>
              <a:rPr lang="en-US" sz="4800" dirty="0">
                <a:solidFill>
                  <a:srgbClr val="053679"/>
                </a:solidFill>
                <a:latin typeface="Raleway"/>
              </a:rPr>
              <a:t/>
            </a:r>
            <a:br>
              <a:rPr lang="en-US" sz="4800" dirty="0">
                <a:solidFill>
                  <a:srgbClr val="053679"/>
                </a:solidFill>
                <a:latin typeface="Raleway"/>
              </a:rPr>
            </a:br>
            <a:r>
              <a:rPr lang="en-US" sz="4800" dirty="0">
                <a:solidFill>
                  <a:srgbClr val="053679"/>
                </a:solidFill>
                <a:latin typeface="Raleway"/>
              </a:rPr>
              <a:t/>
            </a:r>
            <a:br>
              <a:rPr lang="en-US" sz="4800" dirty="0">
                <a:solidFill>
                  <a:srgbClr val="053679"/>
                </a:solidFill>
                <a:latin typeface="Raleway"/>
              </a:rPr>
            </a:br>
            <a:endParaRPr lang="ru-RU" sz="4800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8E0F307B-EA80-0ECE-685D-9EBBB4722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20162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Развитие семантического поля у обучающихся с ЗПР на коррекционных занятиях в общеобразовательной школе </a:t>
            </a:r>
          </a:p>
          <a:p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Поспелова 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Екатерина Николаевна, 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учитель-дефектолог, 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МАОУ </a:t>
            </a: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«МЛ №</a:t>
            </a:r>
            <a:r>
              <a:rPr lang="ru-RU" sz="1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148 г. </a:t>
            </a:r>
            <a:r>
              <a:rPr lang="ru-RU" sz="1400" dirty="0">
                <a:solidFill>
                  <a:srgbClr val="0070C0"/>
                </a:solidFill>
                <a:latin typeface="Arial Black" panose="020B0A04020102020204" pitchFamily="34" charset="0"/>
              </a:rPr>
              <a:t>Челябинска»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     </a:t>
            </a:r>
          </a:p>
        </p:txBody>
      </p:sp>
      <p:pic>
        <p:nvPicPr>
          <p:cNvPr id="7" name="Picture 2" descr="https://rebenkoved.ru/wp-content/uploads/2016/11/111-768x512.jpg">
            <a:extLst>
              <a:ext uri="{FF2B5EF4-FFF2-40B4-BE49-F238E27FC236}">
                <a16:creationId xmlns:a16="http://schemas.microsoft.com/office/drawing/2014/main" xmlns="" id="{6A07418A-4315-CEAB-F22B-1231A76DF30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4132214" cy="275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27018" y="4293096"/>
            <a:ext cx="8009478" cy="256490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1837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98080" cy="3010664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cs typeface="Arial" panose="020B0604020202020204" pitchFamily="34" charset="0"/>
              </a:rPr>
              <a:t>«Ребёнок с диагнозом задержка психического развития </a:t>
            </a:r>
            <a:r>
              <a:rPr lang="ru-RU" dirty="0">
                <a:cs typeface="Arial" panose="020B0604020202020204" pitchFamily="34" charset="0"/>
              </a:rPr>
              <a:t>– это ребёнок, который ничего не знает, не умеет и не хочет, но надо, чтобы он знал, хотел и </a:t>
            </a:r>
            <a:r>
              <a:rPr lang="ru-RU" dirty="0" smtClean="0">
                <a:cs typeface="Arial" panose="020B0604020202020204" pitchFamily="34" charset="0"/>
              </a:rPr>
              <a:t>умел».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7007" y="41490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Эдуард </a:t>
            </a:r>
            <a:r>
              <a:rPr lang="ru-RU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Сеген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14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7004391-A44D-9107-D58D-FED60BC8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Особенности речи у обучающихся с ЗПР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замедленный</a:t>
            </a:r>
            <a:r>
              <a:rPr lang="en-US" sz="2800" b="1" dirty="0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речевого развития и большая распространенность </a:t>
            </a:r>
            <a:r>
              <a:rPr lang="en-US" sz="2800" b="1" dirty="0" err="1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en-US" sz="2800" b="1" dirty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2800" b="1" dirty="0">
              <a:solidFill>
                <a:srgbClr val="0536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en-US" sz="2800" b="1" dirty="0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импрессивной, так и </a:t>
            </a:r>
            <a:r>
              <a:rPr lang="en-US" sz="2800" b="1" dirty="0" err="1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экспрессивной</a:t>
            </a:r>
            <a:r>
              <a:rPr lang="en-US" sz="2800" b="1" dirty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2800" b="1" dirty="0">
              <a:solidFill>
                <a:srgbClr val="0536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</a:t>
            </a:r>
            <a:r>
              <a:rPr lang="en-US" sz="2800" b="1" dirty="0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речи связаны с общими </a:t>
            </a:r>
            <a:r>
              <a:rPr lang="en-US" sz="2800" b="1" dirty="0" err="1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психопатологическими</a:t>
            </a:r>
            <a:r>
              <a:rPr lang="en-US" sz="2800" b="1" dirty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36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1187624" y="116632"/>
            <a:ext cx="4248472" cy="6071443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Бедность словаря, его слабая структурная организация, свойственные детям с разной структурой речевой патологии, являются одной из причин, вызывающих школьную дезадаптацию. </a:t>
            </a:r>
          </a:p>
          <a:p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Обследование вновь поступающих в детей ежегодно выявляет у 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</a:p>
          <a:p>
            <a:pPr>
              <a:buNone/>
            </a:pPr>
            <a:r>
              <a:rPr lang="ru-RU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дефицит лексики</a:t>
            </a:r>
          </a:p>
          <a:p>
            <a:pPr>
              <a:buNone/>
            </a:pP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смысловых связей</a:t>
            </a:r>
          </a:p>
          <a:p>
            <a:pPr>
              <a:buNone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синонимических 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антонимических </a:t>
            </a: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</a:t>
            </a:r>
          </a:p>
          <a:p>
            <a:r>
              <a:rPr lang="ru-RU" sz="3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оэтому </a:t>
            </a: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</a:t>
            </a:r>
            <a:r>
              <a:rPr lang="ru-RU" sz="3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центральных направлений </a:t>
            </a:r>
            <a:r>
              <a:rPr lang="ru-RU" sz="3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коррекционной работе  была определена </a:t>
            </a:r>
            <a:r>
              <a:rPr lang="ru-RU" sz="3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развития лексической системности.</a:t>
            </a:r>
            <a:endParaRPr lang="ru-RU" sz="20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22985CE-475A-51F5-3AA6-068C77D260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6617" r="41524"/>
          <a:stretch>
            <a:fillRect/>
          </a:stretch>
        </p:blipFill>
        <p:spPr>
          <a:xfrm>
            <a:off x="5600700" y="260649"/>
            <a:ext cx="354330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043608" y="0"/>
            <a:ext cx="8100392" cy="65973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Проблема развития словаря у детей школьного возраста с ЗПР является актуальной.</a:t>
            </a: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Развивая словарь, мы подготавливаем ту базу, на основе которой идет совершенствование фонематической стороны речи. 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Освоение языка идет двумя путями: в повседневном, естественном общении ребенка с окружающими взрослыми и в процессе специально организуемого педагогами и родителями обучения.</a:t>
            </a:r>
          </a:p>
          <a:p>
            <a:pPr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Слово - система кодов, которая передает информацию о свойствах, функциях предмета, связи одного предмета с другими.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Основной функцией слова является его </a:t>
            </a:r>
            <a:r>
              <a:rPr lang="ru-RU" sz="2400" b="1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обозначающа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роль. Слово может обозначать либо предмет, либо действие, либо качество или отношение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43609" y="116633"/>
            <a:ext cx="7704855" cy="6264695"/>
          </a:xfrm>
        </p:spPr>
        <p:txBody>
          <a:bodyPr>
            <a:noAutofit/>
          </a:bodyPr>
          <a:lstStyle/>
          <a:p>
            <a:pPr algn="just"/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функция слова </a:t>
            </a:r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«понятийное значение». </a:t>
            </a: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значением следует понимать способность слова: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71500" algn="just">
              <a:buFont typeface="Arial" panose="020B0604020202020204" pitchFamily="34" charset="0"/>
              <a:buChar char="•"/>
            </a:pP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предметы,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71500" algn="just">
              <a:buFont typeface="Arial" panose="020B0604020202020204" pitchFamily="34" charset="0"/>
              <a:buChar char="•"/>
            </a:pP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существенные признаки предметов,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71500" algn="just">
              <a:buFont typeface="Arial" panose="020B0604020202020204" pitchFamily="34" charset="0"/>
              <a:buChar char="•"/>
            </a:pP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обобщать их,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71500" algn="just">
              <a:buFont typeface="Arial" panose="020B0604020202020204" pitchFamily="34" charset="0"/>
              <a:buChar char="•"/>
            </a:pP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 предметы к определенной категории.</a:t>
            </a:r>
            <a:endParaRPr lang="ru-RU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ассоциаций, возникающий вокруг одного слова, по определению Л.А. Лурия называется «семантическим полем». Наличие «семантического поля» позволяет человеку быстро производить отбор слов в процессе общения. Доктор п. н.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Репина З.А. разработала методику развития словаря через расширение семантического поля слов</a:t>
            </a:r>
            <a:endParaRPr lang="en-US" sz="20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Задачами этого направления работы являются обучение ребёнка пониманию многозначности слова, овладение синонимами и антонимами, умению правильно понимать, выбирать и употреблять слова в различных контекстах.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E3F464-F8D3-BB36-ADDF-2407B311F8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algn="ctr"/>
            <a:r>
              <a:rPr lang="ru-RU" dirty="0"/>
              <a:t>Семантическое поле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4297845E-F85B-17D7-322F-CCDB2EB0466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44208" y="1556792"/>
            <a:ext cx="2201862" cy="3743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E9941D-7CD4-7308-BF6A-0B97302DE3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5" t="27230" r="39049" b="7230"/>
          <a:stretch/>
        </p:blipFill>
        <p:spPr bwMode="auto">
          <a:xfrm>
            <a:off x="899592" y="1268760"/>
            <a:ext cx="5080608" cy="47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01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E45F46-31E7-718D-B96E-12249098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семантического поля слова «снег»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B04B42-93C2-5D35-4C03-6110CD625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4320480" cy="5059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/>
              <a:t> </a:t>
            </a:r>
            <a:r>
              <a:rPr lang="ru-RU" sz="1400" dirty="0"/>
              <a:t>1. </a:t>
            </a:r>
            <a:r>
              <a:rPr lang="ru-RU" sz="1800" dirty="0"/>
              <a:t>Работа со словом «Снег» (Делим на слоги, считаем звуки, буквы, ставим ударение, определение место звука в слове)</a:t>
            </a:r>
          </a:p>
          <a:p>
            <a:pPr>
              <a:buNone/>
            </a:pPr>
            <a:r>
              <a:rPr lang="ru-RU" sz="1800" dirty="0"/>
              <a:t>2. Подбираем однокоренные слова: снег, снежинка снегирь, подснежник, снегурочка и т.д.</a:t>
            </a:r>
          </a:p>
          <a:p>
            <a:pPr>
              <a:buNone/>
            </a:pPr>
            <a:r>
              <a:rPr lang="ru-RU" sz="1800" dirty="0"/>
              <a:t>3. Составление словосочетаний:</a:t>
            </a:r>
          </a:p>
          <a:p>
            <a:pPr>
              <a:buNone/>
            </a:pPr>
            <a:r>
              <a:rPr lang="ru-RU" sz="1800" dirty="0"/>
              <a:t>Снегирь                 Воздушная</a:t>
            </a:r>
          </a:p>
          <a:p>
            <a:pPr>
              <a:buNone/>
            </a:pPr>
            <a:r>
              <a:rPr lang="ru-RU" sz="1800" dirty="0"/>
              <a:t>Снежинка             Веселая</a:t>
            </a:r>
          </a:p>
          <a:p>
            <a:pPr>
              <a:buNone/>
            </a:pPr>
            <a:r>
              <a:rPr lang="ru-RU" sz="1800" dirty="0"/>
              <a:t>Подснежник       Весенний</a:t>
            </a:r>
          </a:p>
          <a:p>
            <a:pPr>
              <a:buNone/>
            </a:pPr>
            <a:r>
              <a:rPr lang="ru-RU" sz="1800" dirty="0"/>
              <a:t>Снегурочка          Первый</a:t>
            </a:r>
          </a:p>
          <a:p>
            <a:pPr>
              <a:buNone/>
            </a:pPr>
            <a:r>
              <a:rPr lang="ru-RU" sz="1800" dirty="0"/>
              <a:t>Снег                         Красногрудый</a:t>
            </a:r>
          </a:p>
          <a:p>
            <a:pPr>
              <a:buNone/>
            </a:pPr>
            <a:r>
              <a:rPr lang="ru-RU" sz="1800" dirty="0"/>
              <a:t>4. Составляем  предложения словом снег:</a:t>
            </a:r>
          </a:p>
          <a:p>
            <a:pPr>
              <a:buNone/>
            </a:pPr>
            <a:r>
              <a:rPr lang="ru-RU" sz="1800" dirty="0"/>
              <a:t>- Идет …. </a:t>
            </a:r>
          </a:p>
          <a:p>
            <a:pPr>
              <a:buNone/>
            </a:pPr>
            <a:r>
              <a:rPr lang="ru-RU" sz="1800" dirty="0"/>
              <a:t>- У ворот много …..</a:t>
            </a:r>
          </a:p>
          <a:p>
            <a:pPr>
              <a:buNone/>
            </a:pPr>
            <a:r>
              <a:rPr lang="ru-RU" sz="1800" dirty="0"/>
              <a:t>- Зайка прыгает по ….</a:t>
            </a:r>
          </a:p>
          <a:p>
            <a:pPr>
              <a:buNone/>
            </a:pPr>
            <a:r>
              <a:rPr lang="ru-RU" sz="1800" dirty="0"/>
              <a:t>- Написали стих о …</a:t>
            </a:r>
          </a:p>
        </p:txBody>
      </p:sp>
      <p:pic>
        <p:nvPicPr>
          <p:cNvPr id="5" name="Объект 4" descr="https://thumbs.dreamstime.com/z/hollow-tree-snow-15565236.jpg">
            <a:extLst>
              <a:ext uri="{FF2B5EF4-FFF2-40B4-BE49-F238E27FC236}">
                <a16:creationId xmlns:a16="http://schemas.microsoft.com/office/drawing/2014/main" xmlns="" id="{9058465F-C7DE-59DA-C43A-0FC46DFB89C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 r="8952"/>
          <a:stretch>
            <a:fillRect/>
          </a:stretch>
        </p:blipFill>
        <p:spPr bwMode="auto">
          <a:xfrm>
            <a:off x="5436096" y="1111562"/>
            <a:ext cx="3312438" cy="466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ds03.infourok.ru/uploads/ex/0197/00008a4e-eda99aa8/img23.jpg">
            <a:extLst>
              <a:ext uri="{FF2B5EF4-FFF2-40B4-BE49-F238E27FC236}">
                <a16:creationId xmlns:a16="http://schemas.microsoft.com/office/drawing/2014/main" xmlns="" id="{76B8387F-A8B6-0B5F-5E3F-B940D2C03AE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97938"/>
            <a:ext cx="766818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11/127/813/127813273_4.jpg">
            <a:extLst>
              <a:ext uri="{FF2B5EF4-FFF2-40B4-BE49-F238E27FC236}">
                <a16:creationId xmlns:a16="http://schemas.microsoft.com/office/drawing/2014/main" xmlns="" id="{DE59C751-A198-750A-B421-044AC910A69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6954" y="1082998"/>
            <a:ext cx="918786" cy="98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.liveinternet.ru/images/attach/c/11/127/813/127813273_4.jpg">
            <a:extLst>
              <a:ext uri="{FF2B5EF4-FFF2-40B4-BE49-F238E27FC236}">
                <a16:creationId xmlns:a16="http://schemas.microsoft.com/office/drawing/2014/main" xmlns="" id="{86853A51-EB46-F090-2D26-0A96178839D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080801"/>
            <a:ext cx="766819" cy="108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2.infourok.ru/uploads/ex/11fe/0000e8d5-731e660a/hello_html_4a64e42d.jpg">
            <a:extLst>
              <a:ext uri="{FF2B5EF4-FFF2-40B4-BE49-F238E27FC236}">
                <a16:creationId xmlns:a16="http://schemas.microsoft.com/office/drawing/2014/main" xmlns="" id="{15B60D4A-6542-B9B5-7793-98A550F8D390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6492" y="2636912"/>
            <a:ext cx="918786" cy="98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D9D8268C-378F-43CC-457D-3E4ADE02EA24}"/>
                  </a:ext>
                </a:extLst>
              </p14:cNvPr>
              <p14:cNvContentPartPr/>
              <p14:nvPr/>
            </p14:nvContentPartPr>
            <p14:xfrm>
              <a:off x="3157652" y="3678606"/>
              <a:ext cx="360" cy="36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9D8268C-378F-43CC-457D-3E4ADE02EA2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148652" y="36699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F98CCF01-764C-20F3-9495-62C89510B5AA}"/>
                  </a:ext>
                </a:extLst>
              </p14:cNvPr>
              <p14:cNvContentPartPr/>
              <p14:nvPr/>
            </p14:nvContentPartPr>
            <p14:xfrm>
              <a:off x="2891972" y="3838086"/>
              <a:ext cx="360" cy="36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98CCF01-764C-20F3-9495-62C89510B5AA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82972" y="38294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8B00A98-9F20-D96E-571C-6352D254086E}"/>
                  </a:ext>
                </a:extLst>
              </p14:cNvPr>
              <p14:cNvContentPartPr/>
              <p14:nvPr/>
            </p14:nvContentPartPr>
            <p14:xfrm>
              <a:off x="2594252" y="3753126"/>
              <a:ext cx="360" cy="36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8B00A98-9F20-D96E-571C-6352D254086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585252" y="374412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CFAC4CC8-1B62-E3F8-DD8A-A7FED2282A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44650" y="417513"/>
            <a:ext cx="7499350" cy="5830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Подбери глагол к слову </a:t>
            </a:r>
          </a:p>
          <a:p>
            <a:pPr marL="82296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идет     - бежит       - сыпет   - кружится         - искриться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Какое слово лишнее?</a:t>
            </a:r>
          </a:p>
          <a:p>
            <a:pPr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Игра «Укрась елку снегом»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лежит на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лежит под ….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лежит около ….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EE98466-076C-7EF9-1952-4816917D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373708" cy="37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898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1201</TotalTime>
  <Words>655</Words>
  <Application>Microsoft Office PowerPoint</Application>
  <PresentationFormat>Экран (4:3)</PresentationFormat>
  <Paragraphs>101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</vt:lpstr>
      <vt:lpstr>«Ребёнок с диагнозом задержка психического развития – это ребёнок, который ничего не знает, не умеет и не хочет, но надо, чтобы он знал, хотел и умел».</vt:lpstr>
      <vt:lpstr>Особенности речи у обучающихся с ЗПР</vt:lpstr>
      <vt:lpstr>Слайд 4</vt:lpstr>
      <vt:lpstr>Слайд 5</vt:lpstr>
      <vt:lpstr>Слайд 6</vt:lpstr>
      <vt:lpstr>Семантическое поле</vt:lpstr>
      <vt:lpstr>Формирование семантического поля слова «снег»</vt:lpstr>
      <vt:lpstr>Слайд 9</vt:lpstr>
      <vt:lpstr>Слайд 10</vt:lpstr>
      <vt:lpstr>В работе по формированию сематического поля используется пособие разработанное профессором Репиной З.А. «Поле речевых чудес» </vt:lpstr>
      <vt:lpstr>Слайд 12</vt:lpstr>
      <vt:lpstr>Работа на платформе «учитель-ученик» так же помогает в обогащение словаря</vt:lpstr>
      <vt:lpstr>Слайд 14</vt:lpstr>
      <vt:lpstr>Игры для формирования семантического поля </vt:lpstr>
      <vt:lpstr>Развитие словообразования</vt:lpstr>
      <vt:lpstr>Соотнесение картинки с предметом</vt:lpstr>
      <vt:lpstr>Слайд 18</vt:lpstr>
      <vt:lpstr> 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задержкой психического развития</dc:title>
  <dc:creator>RePack by Diakov</dc:creator>
  <cp:lastModifiedBy>admin</cp:lastModifiedBy>
  <cp:revision>99</cp:revision>
  <dcterms:created xsi:type="dcterms:W3CDTF">2014-10-19T17:23:40Z</dcterms:created>
  <dcterms:modified xsi:type="dcterms:W3CDTF">2022-11-13T10:31:50Z</dcterms:modified>
</cp:coreProperties>
</file>