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  <p:sldMasterId id="2147483666" r:id="rId2"/>
  </p:sldMasterIdLst>
  <p:notesMasterIdLst>
    <p:notesMasterId r:id="rId19"/>
  </p:notesMasterIdLst>
  <p:sldIdLst>
    <p:sldId id="278" r:id="rId3"/>
    <p:sldId id="289" r:id="rId4"/>
    <p:sldId id="301" r:id="rId5"/>
    <p:sldId id="305" r:id="rId6"/>
    <p:sldId id="310" r:id="rId7"/>
    <p:sldId id="313" r:id="rId8"/>
    <p:sldId id="302" r:id="rId9"/>
    <p:sldId id="306" r:id="rId10"/>
    <p:sldId id="309" r:id="rId11"/>
    <p:sldId id="307" r:id="rId12"/>
    <p:sldId id="308" r:id="rId13"/>
    <p:sldId id="312" r:id="rId14"/>
    <p:sldId id="303" r:id="rId15"/>
    <p:sldId id="304" r:id="rId16"/>
    <p:sldId id="314" r:id="rId17"/>
    <p:sldId id="315" r:id="rId18"/>
  </p:sldIdLst>
  <p:sldSz cx="20104100" cy="11309350"/>
  <p:notesSz cx="20104100" cy="1130935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7"/>
    <a:srgbClr val="4C3D2A"/>
    <a:srgbClr val="1364A8"/>
    <a:srgbClr val="205B9C"/>
    <a:srgbClr val="0071BC"/>
    <a:srgbClr val="E2D6C4"/>
    <a:srgbClr val="FFFFFF"/>
    <a:srgbClr val="E5DACA"/>
    <a:srgbClr val="F3EFE2"/>
    <a:srgbClr val="F3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4643"/>
  </p:normalViewPr>
  <p:slideViewPr>
    <p:cSldViewPr>
      <p:cViewPr varScale="1">
        <p:scale>
          <a:sx n="53" d="100"/>
          <a:sy n="53" d="100"/>
        </p:scale>
        <p:origin x="653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94FC-C71A-4ACB-B667-C7A3302D83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CA36-1E01-4740-A058-C81BDD009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9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0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1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1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3400" y="779401"/>
            <a:ext cx="1492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специального и </a:t>
            </a:r>
          </a:p>
          <a:p>
            <a:pPr algn="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algn="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545816" y="5331996"/>
            <a:ext cx="1272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3600" b="1" dirty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Требования к составлению рабочей программы учебного предмета в соответствии с ФАОП / ФАООП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28450" y="7561928"/>
            <a:ext cx="75526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i="1" dirty="0" err="1">
                <a:solidFill>
                  <a:srgbClr val="4C3D2A"/>
                </a:solidFill>
              </a:rPr>
              <a:t>Боженова</a:t>
            </a:r>
            <a:r>
              <a:rPr lang="ru-RU" sz="2600" b="1" i="1" dirty="0">
                <a:solidFill>
                  <a:srgbClr val="4C3D2A"/>
                </a:solidFill>
              </a:rPr>
              <a:t> Марина Сергеевна,</a:t>
            </a:r>
          </a:p>
          <a:p>
            <a:pPr algn="r"/>
            <a:r>
              <a:rPr lang="ru-RU" sz="2600" i="1" dirty="0">
                <a:solidFill>
                  <a:srgbClr val="4C3D2A"/>
                </a:solidFill>
              </a:rPr>
              <a:t>заместитель директора по УВР,  </a:t>
            </a:r>
          </a:p>
          <a:p>
            <a:pPr algn="r"/>
            <a:r>
              <a:rPr lang="ru-RU" sz="2600" i="1" dirty="0">
                <a:solidFill>
                  <a:srgbClr val="4C3D2A"/>
                </a:solidFill>
              </a:rPr>
              <a:t>МБОУ «С(К)ОШ № 60 г. Челябинска</a:t>
            </a:r>
            <a:r>
              <a:rPr lang="ru-RU" sz="2600" i="1" dirty="0" smtClean="0">
                <a:solidFill>
                  <a:srgbClr val="4C3D2A"/>
                </a:solidFill>
              </a:rPr>
              <a:t>»,</a:t>
            </a:r>
          </a:p>
          <a:p>
            <a:pPr algn="r"/>
            <a:r>
              <a:rPr lang="ru-RU" sz="2600" i="1" dirty="0" smtClean="0">
                <a:solidFill>
                  <a:srgbClr val="4C3D2A"/>
                </a:solidFill>
              </a:rPr>
              <a:t>Член ГМО ССИО</a:t>
            </a:r>
            <a:r>
              <a:rPr lang="en-US" sz="2600" i="1" dirty="0">
                <a:solidFill>
                  <a:srgbClr val="4C3D2A"/>
                </a:solidFill>
              </a:rPr>
              <a:t/>
            </a:r>
            <a:br>
              <a:rPr lang="en-US" sz="2600" i="1" dirty="0">
                <a:solidFill>
                  <a:srgbClr val="4C3D2A"/>
                </a:solidFill>
              </a:rPr>
            </a:br>
            <a:endParaRPr lang="ru-RU" sz="2600" i="1" dirty="0">
              <a:solidFill>
                <a:srgbClr val="4C3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7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081B5C-5BB0-4B25-9D74-2405454DD8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000" t="21852" r="31250" b="15185"/>
          <a:stretch/>
        </p:blipFill>
        <p:spPr>
          <a:xfrm>
            <a:off x="5632450" y="473075"/>
            <a:ext cx="835062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FA9A0F-355E-4A98-B1C7-EDF459696B50}"/>
              </a:ext>
            </a:extLst>
          </p:cNvPr>
          <p:cNvSpPr/>
          <p:nvPr/>
        </p:nvSpPr>
        <p:spPr>
          <a:xfrm>
            <a:off x="2889250" y="1768475"/>
            <a:ext cx="1577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22222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Планируемые результаты по учебным предметам</a:t>
            </a:r>
          </a:p>
          <a:p>
            <a:pPr algn="ctr"/>
            <a:r>
              <a:rPr lang="ru-RU" sz="4000" dirty="0">
                <a:solidFill>
                  <a:srgbClr val="22222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педагог формулирует с опорой на ФГОС, целевой раздел ФАОП, Федеральную рабочую программу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7F831-6757-4EDC-8A08-5CC1E91259C0}"/>
              </a:ext>
            </a:extLst>
          </p:cNvPr>
          <p:cNvSpPr txBox="1"/>
          <p:nvPr/>
        </p:nvSpPr>
        <p:spPr>
          <a:xfrm>
            <a:off x="5099050" y="253404"/>
            <a:ext cx="9397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ПЛАНИРУЕМЫЕ РЕЗУЛЬТАТЫ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рабочей программы учебного предмета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7050" y="4006076"/>
            <a:ext cx="1957705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 включают: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личностные,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результаты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(УУД)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период обучения,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обучающегося с ЗПР (РАС, НОДА,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зрения, слуха, речи)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каждый год обучения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начальной (основной)</a:t>
            </a:r>
            <a:r>
              <a:rPr kumimoji="0" lang="ru-RU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школе.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 концу обучения в 1 (2,3,4) классе обучающийся научится:….)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450" y="7712075"/>
            <a:ext cx="1311936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Планируемые результаты РП АООП  УО (ИН) включают:</a:t>
            </a:r>
          </a:p>
          <a:p>
            <a:pPr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личностные результаты,</a:t>
            </a:r>
          </a:p>
          <a:p>
            <a:pPr>
              <a:buFontTx/>
              <a:buChar char="-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предметные результаты (минимальный и достаточный уровень)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за каждый год обучения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Система оценки достижений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7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17F831-6757-4EDC-8A08-5CC1E91259C0}"/>
              </a:ext>
            </a:extLst>
          </p:cNvPr>
          <p:cNvSpPr txBox="1"/>
          <p:nvPr/>
        </p:nvSpPr>
        <p:spPr>
          <a:xfrm>
            <a:off x="5784850" y="396875"/>
            <a:ext cx="9397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ТЕМАТИЧЕСКОЕ ПЛАНИРОВАНИЕ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рабочей программы учебного предмета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92890"/>
              </p:ext>
            </p:extLst>
          </p:nvPr>
        </p:nvGraphicFramePr>
        <p:xfrm>
          <a:off x="1517650" y="2301875"/>
          <a:ext cx="12954000" cy="2079117"/>
        </p:xfrm>
        <a:graphic>
          <a:graphicData uri="http://schemas.openxmlformats.org/drawingml/2006/table">
            <a:tbl>
              <a:tblPr/>
              <a:tblGrid>
                <a:gridCol w="2202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3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 marL="84455" marR="76835" algn="ctr">
                        <a:lnSpc>
                          <a:spcPct val="103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Тема, раздел курса</a:t>
                      </a:r>
                      <a:r>
                        <a:rPr lang="ru-RU" sz="2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84455" marR="76835" algn="ctr">
                        <a:lnSpc>
                          <a:spcPct val="103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кол-во часов)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Предметное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3865" marR="433070" indent="102870" algn="ctr">
                        <a:lnSpc>
                          <a:spcPct val="103000"/>
                        </a:lnSpc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 формы </a:t>
                      </a:r>
                    </a:p>
                    <a:p>
                      <a:pPr marL="443865" marR="433070" indent="102870" algn="ctr">
                        <a:lnSpc>
                          <a:spcPct val="103000"/>
                        </a:lnSpc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 обучения. </a:t>
                      </a:r>
                    </a:p>
                    <a:p>
                      <a:pPr marL="443865" marR="433070" indent="102870" algn="ctr">
                        <a:lnSpc>
                          <a:spcPct val="103000"/>
                        </a:lnSpc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 marL="69850" marR="88265">
                        <a:lnSpc>
                          <a:spcPct val="10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85725">
                        <a:lnSpc>
                          <a:spcPct val="106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79705">
                        <a:lnSpc>
                          <a:spcPct val="106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4403"/>
              </p:ext>
            </p:extLst>
          </p:nvPr>
        </p:nvGraphicFramePr>
        <p:xfrm>
          <a:off x="527050" y="7495332"/>
          <a:ext cx="13416252" cy="2453640"/>
        </p:xfrm>
        <a:graphic>
          <a:graphicData uri="http://schemas.openxmlformats.org/drawingml/2006/table">
            <a:tbl>
              <a:tblPr/>
              <a:tblGrid>
                <a:gridCol w="1153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0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6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9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9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59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предмета (раздел)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Программное содержание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Дифференциация видов деятельности обучающихся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Минимальный уровень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Достаточный уровень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3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«______» 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26 часов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27450" y="1692275"/>
            <a:ext cx="902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ФРП обучающихся с РАС, НОДА, ЗПР, зрение, слух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63" y="6770417"/>
            <a:ext cx="5556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ФРП обучающихся с УО (ИН)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23836"/>
              </p:ext>
            </p:extLst>
          </p:nvPr>
        </p:nvGraphicFramePr>
        <p:xfrm>
          <a:off x="3717556" y="9992742"/>
          <a:ext cx="14706600" cy="1264920"/>
        </p:xfrm>
        <a:graphic>
          <a:graphicData uri="http://schemas.openxmlformats.org/drawingml/2006/table">
            <a:tbl>
              <a:tblPr/>
              <a:tblGrid>
                <a:gridCol w="54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2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8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70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57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</a:rPr>
                        <a:t>№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Тема (раздел)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Количество часов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(за год обучения)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</a:rPr>
                        <a:t>Вид учебной деятельности (базовые учебные действия)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</a:rPr>
                        <a:t>Формы контроля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 indent="20955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E0CB622-829F-4F65-B7C8-9C2957842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69362"/>
              </p:ext>
            </p:extLst>
          </p:nvPr>
        </p:nvGraphicFramePr>
        <p:xfrm>
          <a:off x="7022570" y="4734277"/>
          <a:ext cx="12954001" cy="22618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0176">
                  <a:extLst>
                    <a:ext uri="{9D8B030D-6E8A-4147-A177-3AD203B41FA5}">
                      <a16:colId xmlns:a16="http://schemas.microsoft.com/office/drawing/2014/main" val="1690418633"/>
                    </a:ext>
                  </a:extLst>
                </a:gridCol>
                <a:gridCol w="2540174">
                  <a:extLst>
                    <a:ext uri="{9D8B030D-6E8A-4147-A177-3AD203B41FA5}">
                      <a16:colId xmlns:a16="http://schemas.microsoft.com/office/drawing/2014/main" val="1857687437"/>
                    </a:ext>
                  </a:extLst>
                </a:gridCol>
                <a:gridCol w="1973963">
                  <a:extLst>
                    <a:ext uri="{9D8B030D-6E8A-4147-A177-3AD203B41FA5}">
                      <a16:colId xmlns:a16="http://schemas.microsoft.com/office/drawing/2014/main" val="638804420"/>
                    </a:ext>
                  </a:extLst>
                </a:gridCol>
                <a:gridCol w="2065002">
                  <a:extLst>
                    <a:ext uri="{9D8B030D-6E8A-4147-A177-3AD203B41FA5}">
                      <a16:colId xmlns:a16="http://schemas.microsoft.com/office/drawing/2014/main" val="3045881272"/>
                    </a:ext>
                  </a:extLst>
                </a:gridCol>
                <a:gridCol w="2065002">
                  <a:extLst>
                    <a:ext uri="{9D8B030D-6E8A-4147-A177-3AD203B41FA5}">
                      <a16:colId xmlns:a16="http://schemas.microsoft.com/office/drawing/2014/main" val="3118754086"/>
                    </a:ext>
                  </a:extLst>
                </a:gridCol>
                <a:gridCol w="3149684">
                  <a:extLst>
                    <a:ext uri="{9D8B030D-6E8A-4147-A177-3AD203B41FA5}">
                      <a16:colId xmlns:a16="http://schemas.microsoft.com/office/drawing/2014/main" val="35358074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 </a:t>
                      </a:r>
                      <a:endParaRPr lang="ru-RU" sz="1600" dirty="0">
                        <a:effectLst/>
                      </a:endParaRPr>
                    </a:p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rowSpan="2"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разделов и тем программы </a:t>
                      </a:r>
                      <a:endParaRPr lang="ru-RU" sz="1600" dirty="0">
                        <a:effectLst/>
                      </a:endParaRPr>
                    </a:p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часов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Электронные (цифровые) образовательные ресурсы </a:t>
                      </a:r>
                      <a:endParaRPr lang="ru-RU" sz="1600">
                        <a:effectLst/>
                      </a:endParaRPr>
                    </a:p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extLst>
                  <a:ext uri="{0D108BD9-81ED-4DB2-BD59-A6C34878D82A}">
                    <a16:rowId xmlns:a16="http://schemas.microsoft.com/office/drawing/2014/main" val="420703734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</a:t>
                      </a:r>
                      <a:endParaRPr lang="ru-RU" sz="1600" dirty="0">
                        <a:effectLst/>
                      </a:endParaRPr>
                    </a:p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Контрольные работы </a:t>
                      </a:r>
                      <a:endParaRPr lang="ru-RU" sz="1600" dirty="0">
                        <a:effectLst/>
                      </a:endParaRPr>
                    </a:p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Практические работы </a:t>
                      </a:r>
                      <a:endParaRPr lang="ru-RU" sz="1600" dirty="0">
                        <a:effectLst/>
                      </a:endParaRPr>
                    </a:p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88196"/>
                  </a:ext>
                </a:extLst>
              </a:tr>
              <a:tr h="91440">
                <a:tc gridSpan="6"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Раздел 1. Обучение грамоте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08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extLst>
                  <a:ext uri="{0D108BD9-81ED-4DB2-BD59-A6C34878D82A}">
                    <a16:rowId xmlns:a16="http://schemas.microsoft.com/office/drawing/2014/main" val="125224942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/>
                </a:tc>
                <a:extLst>
                  <a:ext uri="{0D108BD9-81ED-4DB2-BD59-A6C34878D82A}">
                    <a16:rowId xmlns:a16="http://schemas.microsoft.com/office/drawing/2014/main" val="16661718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5057F53-C52C-4A5A-B636-F55243E86CE6}"/>
              </a:ext>
            </a:extLst>
          </p:cNvPr>
          <p:cNvSpPr txBox="1"/>
          <p:nvPr/>
        </p:nvSpPr>
        <p:spPr>
          <a:xfrm>
            <a:off x="14493653" y="3861523"/>
            <a:ext cx="534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 конструктора РП  по ФГОС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83A70-4497-4519-BBD0-E1B93C99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3" t="14445" r="5834" b="7778"/>
          <a:stretch/>
        </p:blipFill>
        <p:spPr>
          <a:xfrm>
            <a:off x="8306390" y="4740275"/>
            <a:ext cx="10059126" cy="6324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C4703C-9B48-4D37-B6FA-9DB594DAE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167" t="15926" r="9167" b="18149"/>
          <a:stretch/>
        </p:blipFill>
        <p:spPr>
          <a:xfrm>
            <a:off x="7461250" y="6263"/>
            <a:ext cx="10923142" cy="60759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3F651D-3AEE-4DE8-9130-F38AF0141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7" t="15926" r="28749" b="7037"/>
          <a:stretch/>
        </p:blipFill>
        <p:spPr>
          <a:xfrm>
            <a:off x="450850" y="4206875"/>
            <a:ext cx="6840811" cy="66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8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08B911-9825-494A-8A5E-3AFBF25426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167" t="21852" r="9167" b="11481"/>
          <a:stretch/>
        </p:blipFill>
        <p:spPr>
          <a:xfrm>
            <a:off x="3803650" y="777875"/>
            <a:ext cx="16120534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6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79DD5C-93DA-431A-AAF5-10165135C73B}"/>
              </a:ext>
            </a:extLst>
          </p:cNvPr>
          <p:cNvSpPr/>
          <p:nvPr/>
        </p:nvSpPr>
        <p:spPr>
          <a:xfrm>
            <a:off x="1593850" y="8093075"/>
            <a:ext cx="1787280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Школа обязана соблюдать требования ФГОС. </a:t>
            </a:r>
          </a:p>
          <a:p>
            <a:r>
              <a:rPr lang="ru-RU" sz="2800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 об образовании устанавливает приоритет ФГОС над федеральными программами</a:t>
            </a:r>
            <a:endParaRPr lang="ru-RU" sz="2800" b="1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01C23E-B466-4D7E-A010-0D73EBEAA0D0}"/>
              </a:ext>
            </a:extLst>
          </p:cNvPr>
          <p:cNvSpPr/>
          <p:nvPr/>
        </p:nvSpPr>
        <p:spPr>
          <a:xfrm>
            <a:off x="4032250" y="1616075"/>
            <a:ext cx="1508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предметов, коррекционных курсов разрабатываются на основе: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ФАОП / ФАООП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требований к результатам освоения АООП в соответствии с ФГОС;</a:t>
            </a:r>
          </a:p>
          <a:p>
            <a:pPr marL="571500" indent="-5715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формирования универсальных (базовых) учебных действий.</a:t>
            </a:r>
          </a:p>
          <a:p>
            <a:pPr marL="571500" indent="-5715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рабочей программы по учебному предмету (при наличии)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E4AF2-7E36-4768-8EA2-A914B045675C}"/>
              </a:ext>
            </a:extLst>
          </p:cNvPr>
          <p:cNvSpPr txBox="1"/>
          <p:nvPr/>
        </p:nvSpPr>
        <p:spPr>
          <a:xfrm>
            <a:off x="1822450" y="4130675"/>
            <a:ext cx="167116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А также с учетом методических рекомендаций Министерства просвещения РФ по введению ФАООП от 31.08.2023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6CDFF8-20B9-407B-8404-154870E460C6}"/>
              </a:ext>
            </a:extLst>
          </p:cNvPr>
          <p:cNvSpPr/>
          <p:nvPr/>
        </p:nvSpPr>
        <p:spPr>
          <a:xfrm>
            <a:off x="2367763" y="4777512"/>
            <a:ext cx="156210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Образовательные организации в обязательном порядке при реализации варианта 1 АООП УО непосредственно применяют федеральные рабочие программы по учебным предметам:</a:t>
            </a:r>
          </a:p>
          <a:p>
            <a:r>
              <a:rPr lang="ru-RU" dirty="0"/>
              <a:t> «Русский язык», «Чтение» на I этапе обучения по АООП; </a:t>
            </a:r>
          </a:p>
          <a:p>
            <a:r>
              <a:rPr lang="ru-RU" dirty="0"/>
              <a:t>«Русский язык», «Чтение (Литературное чтение)», «География», «Мир истории», «История отечества» на II этапе обучения;</a:t>
            </a:r>
          </a:p>
          <a:p>
            <a:r>
              <a:rPr lang="ru-RU" dirty="0"/>
              <a:t>«Русский язык», «Литературное чтение», «Обществоведение» на III этапе обучения. </a:t>
            </a:r>
          </a:p>
          <a:p>
            <a:r>
              <a:rPr lang="ru-RU" dirty="0"/>
              <a:t>При этом федеральные рабочие программы по остальным учебным предметам могут использоваться в качестве основы для разработки педагогическими работниками рабочих программ с учетом имеющегося опыта реализации изучения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250762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3400" y="779401"/>
            <a:ext cx="1492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специального 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545816" y="5331996"/>
            <a:ext cx="1272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Open Sans Condensed Light" panose="020B0306030504020204" pitchFamily="34" charset="0"/>
                <a:cs typeface="Arial" panose="020B0604020202020204" pitchFamily="34" charset="0"/>
              </a:rPr>
              <a:t>Требования к составлению рабочей программы учебного предмета в соответствии с ФАОП / ФАООП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28450" y="7561928"/>
            <a:ext cx="75526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Боженова</a:t>
            </a: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Марина Сергеевна,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заместитель директора по УВР,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МБОУ «С(К)ОШ № 60 г. Челябинска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i="1" dirty="0">
                <a:solidFill>
                  <a:srgbClr val="4C3D2A"/>
                </a:solidFill>
                <a:latin typeface="Arial"/>
              </a:rPr>
              <a:t>ч</a:t>
            </a:r>
            <a:r>
              <a:rPr lang="ru-RU" sz="2600" i="1" dirty="0" smtClean="0">
                <a:solidFill>
                  <a:srgbClr val="4C3D2A"/>
                </a:solidFill>
                <a:latin typeface="Arial"/>
              </a:rPr>
              <a:t>лен ГМО ССИО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rgbClr val="4C3D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3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F1A065-20BC-4416-B930-5E535410796D}"/>
              </a:ext>
            </a:extLst>
          </p:cNvPr>
          <p:cNvSpPr/>
          <p:nvPr/>
        </p:nvSpPr>
        <p:spPr>
          <a:xfrm>
            <a:off x="2279650" y="1082675"/>
            <a:ext cx="16947628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коррекционных курсов, курсов внеурочной деятельности, учебных модулей включаются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Содержательный раздел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АОП / АООП образовательной организации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предметов, коррекционных курсов разрабатываются на основе: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ФАОП / ФАООП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требований к результатам освоения АООП в соответствии с ФГОС;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формирования универсальных (базовых) учебных действий.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рабочей программы по учебному предмету (при наличии)</a:t>
            </a:r>
          </a:p>
          <a:p>
            <a:pPr marL="571500" indent="-571500"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рабочей программы должна быть прописана (закреплена) локальным нормативным актом образовательной организации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Положение о рабочей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43908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5D0EF7-F67F-41A8-A8B0-7C5C57E5A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57110"/>
              </p:ext>
            </p:extLst>
          </p:nvPr>
        </p:nvGraphicFramePr>
        <p:xfrm>
          <a:off x="2355850" y="854075"/>
          <a:ext cx="16840200" cy="95793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16056">
                  <a:extLst>
                    <a:ext uri="{9D8B030D-6E8A-4147-A177-3AD203B41FA5}">
                      <a16:colId xmlns:a16="http://schemas.microsoft.com/office/drawing/2014/main" val="1621827474"/>
                    </a:ext>
                  </a:extLst>
                </a:gridCol>
                <a:gridCol w="6924144">
                  <a:extLst>
                    <a:ext uri="{9D8B030D-6E8A-4147-A177-3AD203B41FA5}">
                      <a16:colId xmlns:a16="http://schemas.microsoft.com/office/drawing/2014/main" val="2387540512"/>
                    </a:ext>
                  </a:extLst>
                </a:gridCol>
              </a:tblGrid>
              <a:tr h="1848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Федеральные рабочие программы учебных предметов, которые нужно применять в обязательном порядке,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возьмите в готовом виде из ФАОП,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 их необходимо доработать в соответствии с требованиями к рабочим программам: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85869"/>
                  </a:ext>
                </a:extLst>
              </a:tr>
              <a:tr h="7581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ФГОС ОВЗ (УО(ин)</a:t>
                      </a:r>
                      <a:r>
                        <a:rPr lang="ru-RU" sz="2400" u="sng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РП: </a:t>
                      </a:r>
                      <a:endParaRPr lang="ru-RU" sz="1800" u="sng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пояснительную записку, в которой конкретизируются общие цели при получении НОО с учетом специфики учебного предмета, коррекционного курса;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общую характеристику учебного предмета, коррекционного курса;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3) описание места учебного предмета, коррекционного курса в учебном плане;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личностные, метапредметные и предметные результаты освоения конкретного учебного предмета, коррекционного курса;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5) содержание учебного предмета, коррекционного курса;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тематическое планирование с определением основных видов учебной деятельности обучающихся;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 описание материально-технического обеспечения образовательного процесса.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ФРП в ФАОП НОО, ООО: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пояснительная записка;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содержание обучения;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планируемые результаты освоения учебного предмета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361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6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C94723-A6CF-4796-BAFD-EDAC7AF59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29827"/>
              </p:ext>
            </p:extLst>
          </p:nvPr>
        </p:nvGraphicFramePr>
        <p:xfrm>
          <a:off x="4641850" y="2825015"/>
          <a:ext cx="12344400" cy="1327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3710413949"/>
                    </a:ext>
                  </a:extLst>
                </a:gridCol>
                <a:gridCol w="4075259">
                  <a:extLst>
                    <a:ext uri="{9D8B030D-6E8A-4147-A177-3AD203B41FA5}">
                      <a16:colId xmlns:a16="http://schemas.microsoft.com/office/drawing/2014/main" val="2976352768"/>
                    </a:ext>
                  </a:extLst>
                </a:gridCol>
                <a:gridCol w="3620941">
                  <a:extLst>
                    <a:ext uri="{9D8B030D-6E8A-4147-A177-3AD203B41FA5}">
                      <a16:colId xmlns:a16="http://schemas.microsoft.com/office/drawing/2014/main" val="3959908356"/>
                    </a:ext>
                  </a:extLst>
                </a:gridCol>
              </a:tblGrid>
              <a:tr h="128905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РАССМОТРЕНО: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заседании педагогического совета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Протокол от 27.08.2023 № 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Руководитель ШМО _______/____________/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СОГЛАСОВАНО: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зам. директора по УВР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________/____________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«31 » августа 2023 года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УТВЕРЖДЕНО: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Директор МБОУ С(К)ОШ №1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__________/ ________________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Приказ 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 «01» сентября 2023 года № 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371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BD4D1FD-B683-4824-8E34-AF0D0F33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1065985"/>
            <a:ext cx="11277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КОМИТЕТ ПО ДЕЛАМ ОБРАЗОВАНИЯ ГОРОДА ЧЕЛЯБИНСКА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бюджетное </a:t>
            </a: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общеобразовательное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учреждение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«Специальная (коррекционная) общеобразовательная школа № 1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города Челябинска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5A4F48-2BAB-4AA8-8D12-A0527A767E48}"/>
              </a:ext>
            </a:extLst>
          </p:cNvPr>
          <p:cNvSpPr/>
          <p:nvPr/>
        </p:nvSpPr>
        <p:spPr>
          <a:xfrm>
            <a:off x="5026024" y="4664075"/>
            <a:ext cx="1188402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ПРОГРАММА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6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учебного предмета «Русский язык»</a:t>
            </a:r>
            <a:endParaRPr lang="ru-RU" altLang="ru-RU" sz="36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обучающихся 1-4 классов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(АООП обучающихся с умственной отсталостью   (интеллектуальными нарушениями) Вариант 1) (Вариант 2)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АООП обучающихся с ЗПР. Вариант 7.2)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(Срок освоения 4 года) (5 лет) (13 лет)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Рабочую программу составил(а):</a:t>
            </a:r>
            <a:endParaRPr lang="ru-RU" altLang="ru-RU" sz="3200" dirty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Марскова</a:t>
            </a: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И.С.,</a:t>
            </a:r>
            <a:endParaRPr lang="ru-RU" altLang="ru-RU" sz="3200" dirty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русского языка и литературы</a:t>
            </a:r>
            <a:endParaRPr lang="ru-RU" altLang="ru-RU" sz="3200" dirty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первой категории</a:t>
            </a:r>
            <a:endParaRPr lang="ru-RU" altLang="ru-RU" sz="3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Челябинск, 2023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603F71-AB0F-4476-9635-0A2C8FBD1A2F}"/>
              </a:ext>
            </a:extLst>
          </p:cNvPr>
          <p:cNvSpPr/>
          <p:nvPr/>
        </p:nvSpPr>
        <p:spPr>
          <a:xfrm>
            <a:off x="4413250" y="549275"/>
            <a:ext cx="12801600" cy="1051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7F831-6757-4EDC-8A08-5CC1E91259C0}"/>
              </a:ext>
            </a:extLst>
          </p:cNvPr>
          <p:cNvSpPr txBox="1"/>
          <p:nvPr/>
        </p:nvSpPr>
        <p:spPr>
          <a:xfrm>
            <a:off x="4032250" y="0"/>
            <a:ext cx="13852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ТИТУЛЬНЫЙ ЛИСТ рабочей программы учебного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302831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17F831-6757-4EDC-8A08-5CC1E91259C0}"/>
              </a:ext>
            </a:extLst>
          </p:cNvPr>
          <p:cNvSpPr txBox="1"/>
          <p:nvPr/>
        </p:nvSpPr>
        <p:spPr>
          <a:xfrm>
            <a:off x="4337050" y="396875"/>
            <a:ext cx="11870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ПОЯСНИТЕЛЬНАЯ ЗАПИСКА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рабочей программы учебного предмета включает: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050" y="1920875"/>
            <a:ext cx="11354439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-общие цели и задачи изучения предмета,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характеристику психологических предпосылок к его изучению младшими школьниками с РАС (НОДА) (Нарушением зрения, слуха);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-место в структуре учебного плана,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-подходы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отбору содержания, планируемым результатам и тематическому планированию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71050" y="6645275"/>
            <a:ext cx="888236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ФАОП обучающихся с УО: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цель и задачи учебного предмета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общую характеристику учебного предмета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ценностные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ориентиры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место учебного предмета в учебном плане</a:t>
            </a:r>
          </a:p>
          <a:p>
            <a:pPr>
              <a:buFontTx/>
              <a:buChar char="-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79684DB-0AE3-4601-9ED6-331D43A1D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4692"/>
              </p:ext>
            </p:extLst>
          </p:nvPr>
        </p:nvGraphicFramePr>
        <p:xfrm>
          <a:off x="2660650" y="3765601"/>
          <a:ext cx="14401801" cy="395020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818646">
                  <a:extLst>
                    <a:ext uri="{9D8B030D-6E8A-4147-A177-3AD203B41FA5}">
                      <a16:colId xmlns:a16="http://schemas.microsoft.com/office/drawing/2014/main" val="4736630"/>
                    </a:ext>
                  </a:extLst>
                </a:gridCol>
                <a:gridCol w="3885667">
                  <a:extLst>
                    <a:ext uri="{9D8B030D-6E8A-4147-A177-3AD203B41FA5}">
                      <a16:colId xmlns:a16="http://schemas.microsoft.com/office/drawing/2014/main" val="616518814"/>
                    </a:ext>
                  </a:extLst>
                </a:gridCol>
                <a:gridCol w="1515887">
                  <a:extLst>
                    <a:ext uri="{9D8B030D-6E8A-4147-A177-3AD203B41FA5}">
                      <a16:colId xmlns:a16="http://schemas.microsoft.com/office/drawing/2014/main" val="4036712441"/>
                    </a:ext>
                  </a:extLst>
                </a:gridCol>
                <a:gridCol w="1292884">
                  <a:extLst>
                    <a:ext uri="{9D8B030D-6E8A-4147-A177-3AD203B41FA5}">
                      <a16:colId xmlns:a16="http://schemas.microsoft.com/office/drawing/2014/main" val="3299921601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2896109492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726589743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1027771972"/>
                    </a:ext>
                  </a:extLst>
                </a:gridCol>
              </a:tblGrid>
              <a:tr h="418297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Предметная область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Учебный предмет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Количество часов в неделю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8776"/>
                  </a:ext>
                </a:extLst>
              </a:tr>
              <a:tr h="1945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r>
                        <a:rPr lang="ru-RU" sz="2400" baseline="30000" dirty="0">
                          <a:effectLst/>
                        </a:rPr>
                        <a:t>1 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</a:t>
                      </a:r>
                      <a:r>
                        <a:rPr lang="ru-RU" sz="2000" dirty="0" err="1">
                          <a:effectLst/>
                        </a:rPr>
                        <a:t>кл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</a:t>
                      </a:r>
                      <a:r>
                        <a:rPr lang="ru-RU" sz="2400" dirty="0" err="1">
                          <a:effectLst/>
                        </a:rPr>
                        <a:t>кл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</a:t>
                      </a:r>
                      <a:r>
                        <a:rPr lang="ru-RU" sz="2400" dirty="0" err="1">
                          <a:effectLst/>
                        </a:rPr>
                        <a:t>кл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</a:t>
                      </a:r>
                      <a:r>
                        <a:rPr lang="ru-RU" sz="2400" dirty="0" err="1">
                          <a:effectLst/>
                        </a:rPr>
                        <a:t>кл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576729"/>
                  </a:ext>
                </a:extLst>
              </a:tr>
              <a:tr h="4182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язык и речевая практика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русский язык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127339"/>
                  </a:ext>
                </a:extLst>
              </a:tr>
              <a:tr h="418297"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Итог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39090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31309E3-0863-4CEC-9BA2-F94A6C0DE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78725"/>
              </p:ext>
            </p:extLst>
          </p:nvPr>
        </p:nvGraphicFramePr>
        <p:xfrm>
          <a:off x="2660650" y="7788275"/>
          <a:ext cx="14401801" cy="33832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818646">
                  <a:extLst>
                    <a:ext uri="{9D8B030D-6E8A-4147-A177-3AD203B41FA5}">
                      <a16:colId xmlns:a16="http://schemas.microsoft.com/office/drawing/2014/main" val="2361967994"/>
                    </a:ext>
                  </a:extLst>
                </a:gridCol>
                <a:gridCol w="3885667">
                  <a:extLst>
                    <a:ext uri="{9D8B030D-6E8A-4147-A177-3AD203B41FA5}">
                      <a16:colId xmlns:a16="http://schemas.microsoft.com/office/drawing/2014/main" val="2402220106"/>
                    </a:ext>
                  </a:extLst>
                </a:gridCol>
                <a:gridCol w="1512532">
                  <a:extLst>
                    <a:ext uri="{9D8B030D-6E8A-4147-A177-3AD203B41FA5}">
                      <a16:colId xmlns:a16="http://schemas.microsoft.com/office/drawing/2014/main" val="335331432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3734693544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752678823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795360748"/>
                    </a:ext>
                  </a:extLst>
                </a:gridCol>
                <a:gridCol w="1296239">
                  <a:extLst>
                    <a:ext uri="{9D8B030D-6E8A-4147-A177-3AD203B41FA5}">
                      <a16:colId xmlns:a16="http://schemas.microsoft.com/office/drawing/2014/main" val="2802241428"/>
                    </a:ext>
                  </a:extLst>
                </a:gridCol>
              </a:tblGrid>
              <a:tr h="25211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Предметная область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предмет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часов за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10788"/>
                  </a:ext>
                </a:extLst>
              </a:tr>
              <a:tr h="1112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r>
                        <a:rPr lang="ru-RU" sz="2400" baseline="30000" dirty="0">
                          <a:effectLst/>
                        </a:rPr>
                        <a:t>1 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</a:t>
                      </a:r>
                      <a:r>
                        <a:rPr lang="ru-RU" sz="2000" dirty="0" err="1">
                          <a:effectLst/>
                        </a:rPr>
                        <a:t>кл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</a:t>
                      </a:r>
                      <a:r>
                        <a:rPr lang="ru-RU" sz="2400" dirty="0" err="1">
                          <a:effectLst/>
                        </a:rPr>
                        <a:t>кл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</a:t>
                      </a:r>
                      <a:r>
                        <a:rPr lang="ru-RU" sz="2400" dirty="0" err="1">
                          <a:effectLst/>
                        </a:rPr>
                        <a:t>кл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 </a:t>
                      </a:r>
                      <a:r>
                        <a:rPr lang="ru-RU" sz="2000" dirty="0">
                          <a:effectLst/>
                        </a:rPr>
                        <a:t>год обучения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</a:t>
                      </a:r>
                      <a:r>
                        <a:rPr lang="ru-RU" sz="2400" dirty="0" err="1">
                          <a:effectLst/>
                        </a:rPr>
                        <a:t>кл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834228"/>
                  </a:ext>
                </a:extLst>
              </a:tr>
              <a:tr h="25211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язык и речевая практика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290822"/>
                  </a:ext>
                </a:extLst>
              </a:tr>
              <a:tr h="252118"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04502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D5A256-D6F1-45C3-8BBF-656F993FCB80}"/>
              </a:ext>
            </a:extLst>
          </p:cNvPr>
          <p:cNvSpPr/>
          <p:nvPr/>
        </p:nvSpPr>
        <p:spPr>
          <a:xfrm>
            <a:off x="3727450" y="1755185"/>
            <a:ext cx="15849601" cy="173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должна быть рассчитана </a:t>
            </a:r>
            <a:r>
              <a:rPr lang="ru-RU" sz="3200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34 учебных недели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(2-9/12 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 учебных недели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 или 1 дополнительном классе, в соответствии с ФКУГ и КУГ образовательной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AC821-DA5A-4A5E-89F9-602FA2881C15}"/>
              </a:ext>
            </a:extLst>
          </p:cNvPr>
          <p:cNvSpPr txBox="1"/>
          <p:nvPr/>
        </p:nvSpPr>
        <p:spPr>
          <a:xfrm>
            <a:off x="6623050" y="133133"/>
            <a:ext cx="85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МЕСТО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учебного предмета в учебном плане</a:t>
            </a:r>
          </a:p>
        </p:txBody>
      </p:sp>
    </p:spTree>
    <p:extLst>
      <p:ext uri="{BB962C8B-B14F-4D97-AF65-F5344CB8AC3E}">
        <p14:creationId xmlns:p14="http://schemas.microsoft.com/office/powerpoint/2010/main" val="332761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310FA6-DEE9-4E4B-A8A0-1051136BDE16}"/>
              </a:ext>
            </a:extLst>
          </p:cNvPr>
          <p:cNvSpPr/>
          <p:nvPr/>
        </p:nvSpPr>
        <p:spPr>
          <a:xfrm>
            <a:off x="1115647" y="6027136"/>
            <a:ext cx="17872806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Если выявите, что содержание федеральной рабочей программы не соответствует предметным результатам во ФГОС, придется дополнить программу содержанием, которого недостает. </a:t>
            </a:r>
          </a:p>
          <a:p>
            <a:r>
              <a:rPr lang="ru-RU" sz="2800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Школа обязана соблюдать требования ФГОС. </a:t>
            </a:r>
          </a:p>
          <a:p>
            <a:r>
              <a:rPr lang="ru-RU" sz="2800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 об образовании устанавливает приоритет ФГОС над федеральными программами</a:t>
            </a:r>
            <a:endParaRPr lang="ru-RU" sz="2800" b="1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3D8E16-ED39-4D2F-9C33-93B42B327BB6}"/>
              </a:ext>
            </a:extLst>
          </p:cNvPr>
          <p:cNvSpPr/>
          <p:nvPr/>
        </p:nvSpPr>
        <p:spPr>
          <a:xfrm>
            <a:off x="2355850" y="8313489"/>
            <a:ext cx="16405008" cy="2652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учебника нельзя использовать в качестве основы, чтобы составить рабочую программу по предмету.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– инструмент, который учитель применяет, чтобы достигать планируемых результатов.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составить раздел «Содержание учебного предмета», опирайтесь на документы: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ФГОС ОВЗ, УО;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ФАОП ОВЗ, УО;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Федеральную рабочую программу учебного предмета.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DA5C2D-292A-4F9B-AB78-2249A6724540}"/>
              </a:ext>
            </a:extLst>
          </p:cNvPr>
          <p:cNvSpPr/>
          <p:nvPr/>
        </p:nvSpPr>
        <p:spPr>
          <a:xfrm>
            <a:off x="3575050" y="1767124"/>
            <a:ext cx="16230600" cy="4260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рабочей программы должно включать </a:t>
            </a:r>
            <a:r>
              <a:rPr lang="ru-RU" sz="2800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разделы или темы учебного предмета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курса, которые школьники изучают на уровне (этапе) </a:t>
            </a:r>
            <a:r>
              <a:rPr lang="ru-RU" sz="2800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годам обучения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основу берется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ФАОП, ФРП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должна быть рассчитана </a:t>
            </a:r>
            <a:r>
              <a:rPr lang="ru-RU" sz="2800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34 учебных недели 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(2-9/12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и </a:t>
            </a:r>
            <a:r>
              <a:rPr lang="ru-RU" sz="2800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 учебных недели 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 или 1 дополнительном классе, в соответствии с ФКУГ и КУГ образовательной организации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7F831-6757-4EDC-8A08-5CC1E91259C0}"/>
              </a:ext>
            </a:extLst>
          </p:cNvPr>
          <p:cNvSpPr txBox="1"/>
          <p:nvPr/>
        </p:nvSpPr>
        <p:spPr>
          <a:xfrm>
            <a:off x="5099050" y="253404"/>
            <a:ext cx="9397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СОДЕРЖАНИЕ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рабочей программы учебного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150718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ED56B84-8A54-4AFD-B76E-09925B131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5633"/>
              </p:ext>
            </p:extLst>
          </p:nvPr>
        </p:nvGraphicFramePr>
        <p:xfrm>
          <a:off x="3270250" y="182562"/>
          <a:ext cx="15392400" cy="10158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2580">
                  <a:extLst>
                    <a:ext uri="{9D8B030D-6E8A-4147-A177-3AD203B41FA5}">
                      <a16:colId xmlns:a16="http://schemas.microsoft.com/office/drawing/2014/main" val="3129855685"/>
                    </a:ext>
                  </a:extLst>
                </a:gridCol>
                <a:gridCol w="8319820">
                  <a:extLst>
                    <a:ext uri="{9D8B030D-6E8A-4147-A177-3AD203B41FA5}">
                      <a16:colId xmlns:a16="http://schemas.microsoft.com/office/drawing/2014/main" val="3225440398"/>
                    </a:ext>
                  </a:extLst>
                </a:gridCol>
              </a:tblGrid>
              <a:tr h="10001505">
                <a:tc>
                  <a:txBody>
                    <a:bodyPr/>
                    <a:lstStyle/>
                    <a:p>
                      <a:pPr marL="762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 ПРЕДМЕТА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грамоте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небольших рассказов на основе собственных игр, занятий.</a:t>
                      </a: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и предложение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Различение слова и предложения. Работа с предложением: выделение слов, изменение их порядка.</a:t>
                      </a: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речи. Единство звукового состава слова и его значения. </a:t>
                      </a:r>
                    </a:p>
                    <a:p>
                      <a:pPr marL="76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сведения о языке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как основное средство человеческого общения и явление национальной культуры. </a:t>
                      </a: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 и графика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Смыслоразличительная функция звуков; различение звуков и букв; различение ударных и безударных гласных звуков, согласного звука [й’] и гласного звука [и], твёрдых и мягких согласных звуков, звонких и глухих согласных звуков; шипящие согласные звуки [ж], [ш], [ч’], [щ’]; обозначение на письме твёрдости и мягкости согласных звуков, функции букв е, ё, ю, я (повторение изученного в 1 классе).</a:t>
                      </a:r>
                    </a:p>
                    <a:p>
                      <a:pPr marL="76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62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русском языке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как государственный язык Российской Федерации. Методы познания языка: наблюдение, анализ, лингвистический эксперимент.</a:t>
                      </a: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 и графика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81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русского языка: гласный (согласный); гласный ударный (безударный); согласный твёрдый (мягкий), парный (непарный); согласный глухой (звонкий), парный (непарный); функции разделительных мягкого и твёрдого знаков, условия использования на письме разделительных мягкого и твёрдого знаков (повторение изученного).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3" marR="48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62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 ПРЕДМЕТА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ФАООП)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 рабочая программа по учебному предмету "Русский язык" предметной области "Язык и речевая практика" (I - IV и дополнительный классы)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"Подготовка к усвоению грамоты".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усвоению первоначальных навыков чтения. Развитие слухового внимания, фонематического слуха. Элементарный звуковой анализ. Совершенствование произносительной стороны речи. Формирование первоначальных языковых понятий: "слово", "предложение", часть слова - "слог" (без называния термина), "звуки гласные и согласные". Деление слов на части. Выделение на слух некоторых звуков. Определение наличия и (или) отсутствия звука в слове на слух.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"Обучение грамоте":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элементарных навыков чтения.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речи. Выделение звуки на фоне полного слова. Отчетливое произнесение. Определение места звука в слове. Определение последовательности звуков в несложных по структуре словах. Сравнение на слух слов, различающихся одним звуком.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Различение гласных и согласных звуков на слух и в собственном произношении.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звука буквой. Соотнесение и различение звука и буквы. Звукобуквенный анализ несложных по структуре слов.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"Практические грамматические упражнения и развитие речи".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Фонетика. Звуки и буквы. Обозначение звуков на письме. Гласные и согласные. Согласные твердые и мягкие. Согласные глухие и звонкие. Согласные парные и непарные по твердости - мягкости, звонкости - глухости. Ударение. Гласные ударные и безударные.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Графика. Обозначение мягкости согласных на письме буквами "ь, е, е, и, ю, я". Разделительный "ь". Слог. Перенос слов. Алфавит.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343" marR="48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04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C1D5D36-C585-4C99-B0B4-E6F01CFA0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976"/>
              </p:ext>
            </p:extLst>
          </p:nvPr>
        </p:nvGraphicFramePr>
        <p:xfrm>
          <a:off x="3803650" y="1311275"/>
          <a:ext cx="15582900" cy="9424397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808546">
                  <a:extLst>
                    <a:ext uri="{9D8B030D-6E8A-4147-A177-3AD203B41FA5}">
                      <a16:colId xmlns:a16="http://schemas.microsoft.com/office/drawing/2014/main" val="2839553031"/>
                    </a:ext>
                  </a:extLst>
                </a:gridCol>
                <a:gridCol w="12774354">
                  <a:extLst>
                    <a:ext uri="{9D8B030D-6E8A-4147-A177-3AD203B41FA5}">
                      <a16:colId xmlns:a16="http://schemas.microsoft.com/office/drawing/2014/main" val="18942224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в рабочей программе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extLst>
                  <a:ext uri="{0D108BD9-81ED-4DB2-BD59-A6C34878D82A}">
                    <a16:rowId xmlns:a16="http://schemas.microsoft.com/office/drawing/2014/main" val="235386606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ценностное отношение к русскому языку, к достижениям своей Родины – России, к науке, искусству, боевым подвигам и трудовым достижениям народа, в том числе отраженным в художественных произведениях.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ценностное отношение к достижениям своей Родины – России, к науке, искусству, спорту, технологиям, боевым подвигам и трудовым достижениям народа; уважение к символам России, государственным праздникам, историческому и природному наследию и памятникам, традициям разных народов, проживающих в родной стране.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extLst>
                  <a:ext uri="{0D108BD9-81ED-4DB2-BD59-A6C34878D82A}">
                    <a16:rowId xmlns:a16="http://schemas.microsoft.com/office/drawing/2014/main" val="1647157869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-нравственное  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Литература: 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 на моральные ценности и нормы в ситуациях нравственного выбора с оценкой поведения и поступков персонажей литературных произведений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готовность оценивать свое поведение, в том числе речевое, и поступки, а также поведение и поступки других людей с позиции нравственных и правовых норм с учетом осознания последствий поступков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extLst>
                  <a:ext uri="{0D108BD9-81ED-4DB2-BD59-A6C34878D82A}">
                    <a16:rowId xmlns:a16="http://schemas.microsoft.com/office/drawing/2014/main" val="3952159819"/>
                  </a:ext>
                </a:extLst>
              </a:tr>
              <a:tr h="1102017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Эстетическое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язык: 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осознание важности художественной культуры как средства коммуникации и самовыражения; осознание важности русского языка как средства коммуникации и самовыражения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представление о культурном многообразии своей страны и мира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extLst>
                  <a:ext uri="{0D108BD9-81ED-4DB2-BD59-A6C34878D82A}">
                    <a16:rowId xmlns:a16="http://schemas.microsoft.com/office/drawing/2014/main" val="994176377"/>
                  </a:ext>
                </a:extLst>
              </a:tr>
              <a:tr h="139552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осмысление исторического опыта взаимодействия людей с природной средой; осознание глобального характера экологических проблем современного мира и необходимости защиты окружающей среды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умение точно, логично выражать свою точку зрения на экологические проблемы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extLst>
                  <a:ext uri="{0D108BD9-81ED-4DB2-BD59-A6C34878D82A}">
                    <a16:rowId xmlns:a16="http://schemas.microsoft.com/office/drawing/2014/main" val="926129198"/>
                  </a:ext>
                </a:extLst>
              </a:tr>
              <a:tr h="139278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язык: 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осознавать свое эмоциональное состояние и эмоциональное состояние других, использовать адекватные языковые средства для выражения своего состояния, в том числе опираясь на примеры из литературных произведений, написанных на русском языке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соблюдение правил безопасности, в том числе навыки безопасного поведения в интернет-среде в процессе школьного литературного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extLst>
                  <a:ext uri="{0D108BD9-81ED-4DB2-BD59-A6C34878D82A}">
                    <a16:rowId xmlns:a16="http://schemas.microsoft.com/office/drawing/2014/main" val="302728816"/>
                  </a:ext>
                </a:extLst>
              </a:tr>
              <a:tr h="129586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интерес к практическому изучению профессий и труда различного рода, в том числе на основе применения изучаемого предметного знания и знакомства с деятельностью героев на страницах литературных произведений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интерес к практическому изучению профессий и труда различного рода, в том числе на основе применения изучаемого предметного знания и ознакомления с деятельностью филологов, журналистов, писателей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29" marR="23329" marT="23329" marB="23329" anchor="ctr"/>
                </a:tc>
                <a:extLst>
                  <a:ext uri="{0D108BD9-81ED-4DB2-BD59-A6C34878D82A}">
                    <a16:rowId xmlns:a16="http://schemas.microsoft.com/office/drawing/2014/main" val="9187862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ED5EFF4-962D-4BE4-87E4-D9450FF0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96875"/>
            <a:ext cx="16624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Направления воспитания по ФГОС – конкретизация в рабочей программе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4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1482</Words>
  <Application>Microsoft Office PowerPoint</Application>
  <PresentationFormat>Произвольный</PresentationFormat>
  <Paragraphs>325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Open Sans Condensed Light</vt:lpstr>
      <vt:lpstr>Calibri</vt:lpstr>
      <vt:lpstr>Arial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92</cp:revision>
  <dcterms:created xsi:type="dcterms:W3CDTF">2023-01-13T17:17:54Z</dcterms:created>
  <dcterms:modified xsi:type="dcterms:W3CDTF">2023-09-13T06:50:12Z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