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71" r:id="rId6"/>
    <p:sldId id="272" r:id="rId7"/>
    <p:sldId id="273" r:id="rId8"/>
    <p:sldId id="259" r:id="rId9"/>
    <p:sldId id="274" r:id="rId10"/>
    <p:sldId id="275" r:id="rId11"/>
    <p:sldId id="276" r:id="rId12"/>
    <p:sldId id="277" r:id="rId13"/>
    <p:sldId id="261" r:id="rId14"/>
    <p:sldId id="278" r:id="rId15"/>
    <p:sldId id="279" r:id="rId16"/>
    <p:sldId id="260" r:id="rId17"/>
    <p:sldId id="280" r:id="rId18"/>
    <p:sldId id="263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AF1"/>
    <a:srgbClr val="8EB4E3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44D3-BB18-4CF8-ACFF-1D0487401153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C06E-263E-46DD-ABC1-F762334B4B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44D3-BB18-4CF8-ACFF-1D0487401153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C06E-263E-46DD-ABC1-F762334B4B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44D3-BB18-4CF8-ACFF-1D0487401153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C06E-263E-46DD-ABC1-F762334B4B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44D3-BB18-4CF8-ACFF-1D0487401153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C06E-263E-46DD-ABC1-F762334B4B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44D3-BB18-4CF8-ACFF-1D0487401153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C06E-263E-46DD-ABC1-F762334B4B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44D3-BB18-4CF8-ACFF-1D0487401153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C06E-263E-46DD-ABC1-F762334B4B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44D3-BB18-4CF8-ACFF-1D0487401153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C06E-263E-46DD-ABC1-F762334B4B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44D3-BB18-4CF8-ACFF-1D0487401153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C06E-263E-46DD-ABC1-F762334B4B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44D3-BB18-4CF8-ACFF-1D0487401153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C06E-263E-46DD-ABC1-F762334B4B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44D3-BB18-4CF8-ACFF-1D0487401153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C06E-263E-46DD-ABC1-F762334B4B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44D3-BB18-4CF8-ACFF-1D0487401153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C06E-263E-46DD-ABC1-F762334B4B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844D3-BB18-4CF8-ACFF-1D0487401153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C06E-263E-46DD-ABC1-F762334B4B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28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g"/><Relationship Id="rId5" Type="http://schemas.openxmlformats.org/officeDocument/2006/relationships/image" Target="../media/image28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пространство как инструмент учителя в работе с обучающимися с нарушением интеллекта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033854"/>
            <a:ext cx="6400800" cy="132397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Артамонова Л.Ф.,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«С(К)ОШ №72 г. Челябинска»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6000768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Челябинск 2021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77" y="116632"/>
            <a:ext cx="2924175" cy="7048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6963334" cy="33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12976"/>
            <a:ext cx="5172620" cy="34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8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186" y="188640"/>
            <a:ext cx="3012966" cy="6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213" y="908720"/>
            <a:ext cx="85689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Диск – это сервис хранения, редактирования и синхронизации файлов.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61" y="1412776"/>
            <a:ext cx="574675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6632"/>
            <a:ext cx="3190875" cy="6286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t="1050" r="52193" b="1300"/>
          <a:stretch/>
        </p:blipFill>
        <p:spPr>
          <a:xfrm>
            <a:off x="323528" y="1052736"/>
            <a:ext cx="2448272" cy="50597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6" t="649" r="2194" b="9051"/>
          <a:stretch/>
        </p:blipFill>
        <p:spPr>
          <a:xfrm>
            <a:off x="3089751" y="1052736"/>
            <a:ext cx="2706385" cy="5059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3" t="5603" r="44248"/>
          <a:stretch/>
        </p:blipFill>
        <p:spPr>
          <a:xfrm>
            <a:off x="6156176" y="1046467"/>
            <a:ext cx="2644145" cy="505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0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6632"/>
            <a:ext cx="3190875" cy="628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61745"/>
            <a:ext cx="3054699" cy="5559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961745"/>
            <a:ext cx="2811548" cy="55499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61745"/>
            <a:ext cx="2535936" cy="5559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6632"/>
            <a:ext cx="3190875" cy="6286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5901"/>
          <a:stretch/>
        </p:blipFill>
        <p:spPr>
          <a:xfrm>
            <a:off x="3099847" y="908720"/>
            <a:ext cx="2912313" cy="57080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5901"/>
          <a:stretch/>
        </p:blipFill>
        <p:spPr>
          <a:xfrm>
            <a:off x="107504" y="908720"/>
            <a:ext cx="2912313" cy="5708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5901"/>
          <a:stretch/>
        </p:blipFill>
        <p:spPr>
          <a:xfrm>
            <a:off x="6084168" y="908720"/>
            <a:ext cx="2912313" cy="57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6632"/>
            <a:ext cx="3190875" cy="628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09" y="11841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Технические характеристики устройства для отображения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моделей: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1" y="3136392"/>
            <a:ext cx="2126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Операционная система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Android 7.0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0567" y="3134953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Операционная система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IOS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11.0 или выше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1" t="28008" r="15980" b="28009"/>
          <a:stretch/>
        </p:blipFill>
        <p:spPr>
          <a:xfrm>
            <a:off x="5745608" y="1786868"/>
            <a:ext cx="866182" cy="10660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6" t="4710" r="26466" b="5454"/>
          <a:stretch/>
        </p:blipFill>
        <p:spPr>
          <a:xfrm>
            <a:off x="2258650" y="1772300"/>
            <a:ext cx="848529" cy="10086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19671" y="4264795"/>
            <a:ext cx="2126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оддержка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ARCore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взаимодействия с 3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-контентом в дополненной реальности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39500" r="8367" b="39500"/>
          <a:stretch/>
        </p:blipFill>
        <p:spPr>
          <a:xfrm>
            <a:off x="251520" y="296652"/>
            <a:ext cx="1296144" cy="324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95" y="174538"/>
            <a:ext cx="2149657" cy="5181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4506"/>
            <a:ext cx="1944216" cy="418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71121"/>
            <a:ext cx="2281892" cy="4495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4"/>
          <a:stretch/>
        </p:blipFill>
        <p:spPr>
          <a:xfrm>
            <a:off x="35497" y="1124513"/>
            <a:ext cx="9064354" cy="4935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39500" r="8367" b="39500"/>
          <a:stretch/>
        </p:blipFill>
        <p:spPr>
          <a:xfrm>
            <a:off x="251520" y="296652"/>
            <a:ext cx="1296144" cy="324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95" y="174538"/>
            <a:ext cx="2149657" cy="5181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4506"/>
            <a:ext cx="1944216" cy="418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71121"/>
            <a:ext cx="2281892" cy="449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t="1755" r="1755" b="1755"/>
          <a:stretch/>
        </p:blipFill>
        <p:spPr>
          <a:xfrm>
            <a:off x="2627784" y="1484784"/>
            <a:ext cx="39604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537"/>
            <a:ext cx="5184575" cy="8921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5" b="5901"/>
          <a:stretch/>
        </p:blipFill>
        <p:spPr>
          <a:xfrm rot="16200000">
            <a:off x="2264726" y="-960473"/>
            <a:ext cx="4608514" cy="9066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пространство как инструмент учителя в работе с обучающимися с нарушением интеллекта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033854"/>
            <a:ext cx="6400800" cy="132397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Артамонова Л.Ф.,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«С(К)ОШ №72 г. Челябинска»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6000768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Челябинск 2021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918402" y="260648"/>
            <a:ext cx="7200800" cy="1999694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проект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«Образование»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02478" y="3031246"/>
            <a:ext cx="5832648" cy="143674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Федеральный проект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«Цифровая образовательная среда»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322558" y="5238890"/>
            <a:ext cx="4392488" cy="107043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цифровых сервисов и контента для образовательной деятельности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>
            <a:stCxn id="7" idx="4"/>
            <a:endCxn id="8" idx="0"/>
          </p:cNvCxnSpPr>
          <p:nvPr/>
        </p:nvCxnSpPr>
        <p:spPr>
          <a:xfrm>
            <a:off x="4518802" y="2260342"/>
            <a:ext cx="0" cy="77090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8" idx="4"/>
            <a:endCxn id="9" idx="0"/>
          </p:cNvCxnSpPr>
          <p:nvPr/>
        </p:nvCxnSpPr>
        <p:spPr>
          <a:xfrm>
            <a:off x="4518802" y="4467986"/>
            <a:ext cx="0" cy="77090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571472" y="1857364"/>
            <a:ext cx="7786742" cy="29289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1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user\Desktop\yt_1200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86" t="38617" r="6864" b="40938"/>
          <a:stretch>
            <a:fillRect/>
          </a:stretch>
        </p:blipFill>
        <p:spPr bwMode="auto">
          <a:xfrm>
            <a:off x="1928794" y="1000108"/>
            <a:ext cx="2159015" cy="525166"/>
          </a:xfrm>
          <a:prstGeom prst="rect">
            <a:avLst/>
          </a:prstGeom>
          <a:noFill/>
        </p:spPr>
      </p:pic>
      <p:pic>
        <p:nvPicPr>
          <p:cNvPr id="1032" name="Picture 8" descr="C:\Users\user\Desktop\images (2).png"/>
          <p:cNvPicPr>
            <a:picLocks noChangeAspect="1" noChangeArrowheads="1"/>
          </p:cNvPicPr>
          <p:nvPr/>
        </p:nvPicPr>
        <p:blipFill>
          <a:blip r:embed="rId3"/>
          <a:srcRect l="1896" t="25940" r="70335" b="25095"/>
          <a:stretch>
            <a:fillRect/>
          </a:stretch>
        </p:blipFill>
        <p:spPr bwMode="auto">
          <a:xfrm>
            <a:off x="6357950" y="5500702"/>
            <a:ext cx="785818" cy="785818"/>
          </a:xfrm>
          <a:prstGeom prst="roundRect">
            <a:avLst>
              <a:gd name="adj" fmla="val 23136"/>
            </a:avLst>
          </a:prstGeom>
          <a:noFill/>
        </p:spPr>
      </p:pic>
      <p:pic>
        <p:nvPicPr>
          <p:cNvPr id="1035" name="Picture 11" descr="C:\Users\user\Desktop\images (3)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44"/>
            <a:ext cx="1214414" cy="1214414"/>
          </a:xfrm>
          <a:prstGeom prst="rect">
            <a:avLst/>
          </a:prstGeom>
          <a:noFill/>
        </p:spPr>
      </p:pic>
      <p:pic>
        <p:nvPicPr>
          <p:cNvPr id="1036" name="Picture 12" descr="C:\Users\user\Desktop\images (2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584" t="18100"/>
          <a:stretch>
            <a:fillRect/>
          </a:stretch>
        </p:blipFill>
        <p:spPr bwMode="auto">
          <a:xfrm>
            <a:off x="2214546" y="5572140"/>
            <a:ext cx="928694" cy="942584"/>
          </a:xfrm>
          <a:prstGeom prst="rect">
            <a:avLst/>
          </a:prstGeom>
          <a:noFill/>
        </p:spPr>
      </p:pic>
      <p:pic>
        <p:nvPicPr>
          <p:cNvPr id="1037" name="Picture 13" descr="C:\Users\user\Desktop\wyiwwh8m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84" t="21586" r="29772" b="21752"/>
          <a:stretch>
            <a:fillRect/>
          </a:stretch>
        </p:blipFill>
        <p:spPr bwMode="auto">
          <a:xfrm>
            <a:off x="7715272" y="928670"/>
            <a:ext cx="1010337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14" descr="C:\Users\user\Desktop\Без названия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85728"/>
            <a:ext cx="714380" cy="957417"/>
          </a:xfrm>
          <a:prstGeom prst="rect">
            <a:avLst/>
          </a:prstGeom>
          <a:noFill/>
        </p:spPr>
      </p:pic>
      <p:pic>
        <p:nvPicPr>
          <p:cNvPr id="1039" name="Picture 15" descr="C:\Users\user\Desktop\images 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5143512"/>
            <a:ext cx="1285884" cy="1285884"/>
          </a:xfrm>
          <a:prstGeom prst="roundRect">
            <a:avLst>
              <a:gd name="adj" fmla="val 18720"/>
            </a:avLst>
          </a:prstGeom>
          <a:noFill/>
        </p:spPr>
      </p:pic>
      <p:pic>
        <p:nvPicPr>
          <p:cNvPr id="1040" name="Picture 16" descr="C:\Users\user\Desktop\unnamed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58" t="16176" r="14183" b="17647"/>
          <a:stretch>
            <a:fillRect/>
          </a:stretch>
        </p:blipFill>
        <p:spPr bwMode="auto">
          <a:xfrm>
            <a:off x="214282" y="642918"/>
            <a:ext cx="1000132" cy="918488"/>
          </a:xfrm>
          <a:prstGeom prst="rect">
            <a:avLst/>
          </a:prstGeom>
          <a:noFill/>
        </p:spPr>
      </p:pic>
      <p:cxnSp>
        <p:nvCxnSpPr>
          <p:cNvPr id="19" name="Прямая со стрелкой 18"/>
          <p:cNvCxnSpPr>
            <a:stCxn id="17" idx="1"/>
            <a:endCxn id="1040" idx="2"/>
          </p:cNvCxnSpPr>
          <p:nvPr/>
        </p:nvCxnSpPr>
        <p:spPr>
          <a:xfrm rot="16200000" flipV="1">
            <a:off x="850635" y="1425119"/>
            <a:ext cx="724894" cy="9974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028" idx="2"/>
          </p:cNvCxnSpPr>
          <p:nvPr/>
        </p:nvCxnSpPr>
        <p:spPr>
          <a:xfrm flipH="1" flipV="1">
            <a:off x="3008302" y="1525274"/>
            <a:ext cx="267554" cy="3985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038" idx="2"/>
          </p:cNvCxnSpPr>
          <p:nvPr/>
        </p:nvCxnSpPr>
        <p:spPr>
          <a:xfrm flipV="1">
            <a:off x="5929322" y="1243145"/>
            <a:ext cx="785818" cy="7143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037" idx="2"/>
          </p:cNvCxnSpPr>
          <p:nvPr/>
        </p:nvCxnSpPr>
        <p:spPr>
          <a:xfrm flipV="1">
            <a:off x="7643834" y="1714488"/>
            <a:ext cx="576607" cy="7784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1000101" y="4429132"/>
            <a:ext cx="1071569" cy="1143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036" idx="0"/>
          </p:cNvCxnSpPr>
          <p:nvPr/>
        </p:nvCxnSpPr>
        <p:spPr>
          <a:xfrm flipH="1">
            <a:off x="2678893" y="4714885"/>
            <a:ext cx="508996" cy="8572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032" idx="0"/>
          </p:cNvCxnSpPr>
          <p:nvPr/>
        </p:nvCxnSpPr>
        <p:spPr>
          <a:xfrm rot="16200000" flipH="1">
            <a:off x="6054338" y="4804181"/>
            <a:ext cx="857256" cy="5357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039" idx="0"/>
          </p:cNvCxnSpPr>
          <p:nvPr/>
        </p:nvCxnSpPr>
        <p:spPr>
          <a:xfrm>
            <a:off x="7524328" y="4221088"/>
            <a:ext cx="691010" cy="9224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endCxn id="1041" idx="2"/>
          </p:cNvCxnSpPr>
          <p:nvPr/>
        </p:nvCxnSpPr>
        <p:spPr>
          <a:xfrm flipV="1">
            <a:off x="4730751" y="1376782"/>
            <a:ext cx="269877" cy="4797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endCxn id="1042" idx="0"/>
          </p:cNvCxnSpPr>
          <p:nvPr/>
        </p:nvCxnSpPr>
        <p:spPr>
          <a:xfrm rot="5400000">
            <a:off x="4537075" y="5036355"/>
            <a:ext cx="499272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1" name="Picture 17" descr="C:\Users\user\Downloads\Screenshot_2021-12-10-13-15-03-673_com.android.chrome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00" t="40566" r="46399" b="46278"/>
          <a:stretch>
            <a:fillRect/>
          </a:stretch>
        </p:blipFill>
        <p:spPr bwMode="auto">
          <a:xfrm>
            <a:off x="4500562" y="285728"/>
            <a:ext cx="1000132" cy="1091054"/>
          </a:xfrm>
          <a:prstGeom prst="rect">
            <a:avLst/>
          </a:prstGeom>
          <a:noFill/>
        </p:spPr>
      </p:pic>
      <p:pic>
        <p:nvPicPr>
          <p:cNvPr id="1042" name="Picture 18" descr="C:\Users\user\Desktop\images (3).jpg"/>
          <p:cNvPicPr>
            <a:picLocks noChangeAspect="1" noChangeArrowheads="1"/>
          </p:cNvPicPr>
          <p:nvPr/>
        </p:nvPicPr>
        <p:blipFill>
          <a:blip r:embed="rId11"/>
          <a:srcRect l="14611" t="9203" r="17207" b="3374"/>
          <a:stretch>
            <a:fillRect/>
          </a:stretch>
        </p:blipFill>
        <p:spPr bwMode="auto">
          <a:xfrm>
            <a:off x="3786182" y="5286388"/>
            <a:ext cx="2000264" cy="1357322"/>
          </a:xfrm>
          <a:prstGeom prst="roundRect">
            <a:avLst>
              <a:gd name="adj" fmla="val 21694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39500" r="8367" b="39500"/>
          <a:stretch/>
        </p:blipFill>
        <p:spPr>
          <a:xfrm>
            <a:off x="3491880" y="62626"/>
            <a:ext cx="2232248" cy="558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" y="692696"/>
            <a:ext cx="5003703" cy="3580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68" y="1700808"/>
            <a:ext cx="5006136" cy="338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40968"/>
            <a:ext cx="5027069" cy="3600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39500" r="8367" b="39500"/>
          <a:stretch/>
        </p:blipFill>
        <p:spPr>
          <a:xfrm>
            <a:off x="3491880" y="62626"/>
            <a:ext cx="2232248" cy="5580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92696"/>
            <a:ext cx="4780013" cy="3450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22405"/>
            <a:ext cx="4820122" cy="34508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01008"/>
            <a:ext cx="476719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39500" r="8367" b="39500"/>
          <a:stretch/>
        </p:blipFill>
        <p:spPr>
          <a:xfrm>
            <a:off x="3491880" y="62626"/>
            <a:ext cx="2232248" cy="558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13889" r="5455" b="27777"/>
          <a:stretch/>
        </p:blipFill>
        <p:spPr>
          <a:xfrm>
            <a:off x="251520" y="692696"/>
            <a:ext cx="4104455" cy="1596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96808"/>
            <a:ext cx="4848833" cy="3828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103299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бесплатно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1663502"/>
            <a:ext cx="3287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интуитивно понятный интерфейс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1330925"/>
            <a:ext cx="2422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меню на русском языке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198884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свободный доступ в сети Интернет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232913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4 Мб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" t="1186" r="1848" b="4941"/>
          <a:stretch/>
        </p:blipFill>
        <p:spPr>
          <a:xfrm>
            <a:off x="280322" y="2276872"/>
            <a:ext cx="357159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0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39500" r="8367" b="39500"/>
          <a:stretch/>
        </p:blipFill>
        <p:spPr>
          <a:xfrm>
            <a:off x="3491880" y="62626"/>
            <a:ext cx="2232248" cy="558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13139"/>
            <a:ext cx="5616624" cy="3479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4176464" cy="302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7158" y="29084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и техническая реализация сайта и (или) страницы сайта педагога могут учитывать: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158" y="124959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«Об образовании в Российской Федерации» от 29.12.2012г. №273-ФЗ (ред. от 02.07.2021г.). Статья 28, Часть 3, пункт 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158" y="196967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«Об информации, информационных технологиях и о защите информации» от 27.07.2006г. №149-ФЗ (ред. от 02.07.2021г.). Статья 7, часть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158" y="2691497"/>
            <a:ext cx="77768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созданию и ведению сайтов и (или) страниц сайтов педагогических работников сети «Интернет», подготовленные Временной комиссией Совета Федерации по развитию информационного общества на основе рекомендаций парламентских слушаний «Актуальные вопросы обеспечения безопасности и развития детей в информационном пространстве»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158" y="4059069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организации, утверждённые постановлением Правительство Российской Федерации от 10.07.2013г. №582 (ред. от 11.07.2020г.)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158" y="5211197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к структуре официального сайта образовательной организации в информационно-телекоммуникационной сети «Интернет» и формату представления на нём информации, утверждённых приказом Федеральной службы по надзору в сфере образования и науки от 14.08.2020г. №831 (ред. от 07.05.2021г.)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77" y="116632"/>
            <a:ext cx="2924175" cy="704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124744"/>
            <a:ext cx="8964488" cy="483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333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Тема Office</vt:lpstr>
      <vt:lpstr>Google пространство как инструмент учителя в работе с обучающимися с нарушением интеллекта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Google пространство как инструмент учителя в работе с обучающимися с нарушением интеллекта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59</cp:revision>
  <dcterms:created xsi:type="dcterms:W3CDTF">2021-12-10T05:04:05Z</dcterms:created>
  <dcterms:modified xsi:type="dcterms:W3CDTF">2021-12-12T18:32:42Z</dcterms:modified>
</cp:coreProperties>
</file>