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78" r:id="rId3"/>
    <p:sldId id="270" r:id="rId4"/>
    <p:sldId id="272" r:id="rId5"/>
    <p:sldId id="273" r:id="rId6"/>
    <p:sldId id="274" r:id="rId7"/>
    <p:sldId id="275" r:id="rId8"/>
    <p:sldId id="276" r:id="rId9"/>
    <p:sldId id="277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929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373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037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5720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552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025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657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196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77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049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25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910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188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661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383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321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170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53000"/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470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6424" y="257577"/>
            <a:ext cx="8791575" cy="3252386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>
                <a:solidFill>
                  <a:schemeClr val="bg1"/>
                </a:solidFill>
              </a:rPr>
              <a:t>МБОУ «С(КО)ш №127 </a:t>
            </a:r>
            <a:r>
              <a:rPr lang="ru-RU" sz="2400" u="sng" dirty="0" err="1">
                <a:solidFill>
                  <a:schemeClr val="bg1"/>
                </a:solidFill>
              </a:rPr>
              <a:t>г.Челябинска</a:t>
            </a:r>
            <a:r>
              <a:rPr lang="ru-RU" sz="2400" u="sng" dirty="0">
                <a:solidFill>
                  <a:schemeClr val="bg1"/>
                </a:solidFill>
              </a:rPr>
              <a:t>»/МБУ «ДО ЦВР «Истоки»</a:t>
            </a:r>
            <a:br>
              <a:rPr lang="ru-RU" sz="2400" u="sng" dirty="0">
                <a:solidFill>
                  <a:schemeClr val="bg1"/>
                </a:solidFill>
              </a:rPr>
            </a:br>
            <a:r>
              <a:rPr lang="ru-RU" sz="2400" u="sng" dirty="0" smtClean="0">
                <a:solidFill>
                  <a:schemeClr val="bg1"/>
                </a:solidFill>
              </a:rPr>
              <a:t/>
            </a:r>
            <a:br>
              <a:rPr lang="ru-RU" sz="2400" u="sng" dirty="0" smtClean="0">
                <a:solidFill>
                  <a:schemeClr val="bg1"/>
                </a:solidFill>
              </a:rPr>
            </a:br>
            <a:r>
              <a:rPr lang="ru-RU" sz="2400" u="sng" dirty="0">
                <a:solidFill>
                  <a:schemeClr val="bg1"/>
                </a:solidFill>
              </a:rPr>
              <a:t/>
            </a:r>
            <a:br>
              <a:rPr lang="ru-RU" sz="2400" u="sng" dirty="0">
                <a:solidFill>
                  <a:schemeClr val="bg1"/>
                </a:solidFill>
              </a:rPr>
            </a:br>
            <a:r>
              <a:rPr lang="ru-RU" sz="2400" u="sng" dirty="0" smtClean="0">
                <a:solidFill>
                  <a:schemeClr val="bg1"/>
                </a:solidFill>
              </a:rPr>
              <a:t/>
            </a:r>
            <a:br>
              <a:rPr lang="ru-RU" sz="2400" u="sng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Тема: </a:t>
            </a:r>
            <a:r>
              <a:rPr lang="ru-RU" sz="2400" u="sng" dirty="0" smtClean="0">
                <a:solidFill>
                  <a:schemeClr val="bg1"/>
                </a:solidFill>
              </a:rPr>
              <a:t/>
            </a:r>
            <a:br>
              <a:rPr lang="ru-RU" sz="2400" u="sng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  <a:cs typeface="Aharoni" panose="02010803020104030203" pitchFamily="2" charset="-79"/>
              </a:rPr>
              <a:t>«Технологии подготовки детей с нарушением зрения к творческим конкурсам, как условие успешной социализации детей с ОВЗ»</a:t>
            </a:r>
            <a:endParaRPr lang="ru-RU" sz="2800" dirty="0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2657094"/>
          </a:xfrm>
        </p:spPr>
        <p:txBody>
          <a:bodyPr>
            <a:noAutofit/>
          </a:bodyPr>
          <a:lstStyle/>
          <a:p>
            <a:endParaRPr lang="ru-RU" sz="2400" dirty="0" smtClean="0">
              <a:solidFill>
                <a:schemeClr val="bg1"/>
              </a:solidFill>
            </a:endParaRPr>
          </a:p>
          <a:p>
            <a:pPr algn="r"/>
            <a:r>
              <a:rPr lang="ru-RU" dirty="0" smtClean="0">
                <a:solidFill>
                  <a:schemeClr val="bg1"/>
                </a:solidFill>
              </a:rPr>
              <a:t>Автор: Макарова Татьяна Николаевна –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</a:rPr>
              <a:t> учитель музыки, 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</a:rPr>
              <a:t>педагог дополнительного </a:t>
            </a:r>
            <a:r>
              <a:rPr lang="ru-RU" dirty="0" smtClean="0">
                <a:solidFill>
                  <a:schemeClr val="bg1"/>
                </a:solidFill>
              </a:rPr>
              <a:t>образования</a:t>
            </a:r>
          </a:p>
          <a:p>
            <a:pPr algn="r"/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smtClean="0">
                <a:solidFill>
                  <a:schemeClr val="bg1"/>
                </a:solidFill>
              </a:rPr>
              <a:t>Высшая категория</a:t>
            </a:r>
            <a:r>
              <a:rPr lang="ru-RU" smtClean="0">
                <a:solidFill>
                  <a:schemeClr val="bg1"/>
                </a:solidFill>
              </a:rPr>
              <a:t>.</a:t>
            </a:r>
          </a:p>
          <a:p>
            <a:pPr algn="r"/>
            <a:endParaRPr lang="ru-RU" dirty="0" smtClean="0">
              <a:solidFill>
                <a:schemeClr val="bg1"/>
              </a:solidFill>
            </a:endParaRPr>
          </a:p>
          <a:p>
            <a:pPr algn="r"/>
            <a:endParaRPr lang="ru-RU" dirty="0" smtClean="0">
              <a:solidFill>
                <a:schemeClr val="bg1"/>
              </a:solidFill>
            </a:endParaRPr>
          </a:p>
          <a:p>
            <a:pPr algn="r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77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09146" y="121807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Г</a:t>
            </a:r>
            <a:r>
              <a:rPr lang="ru-RU" sz="2400" dirty="0" smtClean="0">
                <a:solidFill>
                  <a:schemeClr val="bg1"/>
                </a:solidFill>
              </a:rPr>
              <a:t>АЛА-КОНЦЕРТ Лауреатов Международного </a:t>
            </a:r>
            <a:r>
              <a:rPr lang="ru-RU" sz="2400" dirty="0">
                <a:solidFill>
                  <a:schemeClr val="bg1"/>
                </a:solidFill>
              </a:rPr>
              <a:t>фестиваля  детского творчества «Белая </a:t>
            </a:r>
            <a:r>
              <a:rPr lang="ru-RU" sz="2400" dirty="0" smtClean="0">
                <a:solidFill>
                  <a:schemeClr val="bg1"/>
                </a:solidFill>
              </a:rPr>
              <a:t>трость» 2019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3" y="1568825"/>
            <a:ext cx="5643232" cy="4470732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831" y="1568825"/>
            <a:ext cx="3767365" cy="4452800"/>
          </a:xfrm>
        </p:spPr>
      </p:pic>
    </p:spTree>
    <p:extLst>
      <p:ext uri="{BB962C8B-B14F-4D97-AF65-F5344CB8AC3E}">
        <p14:creationId xmlns:p14="http://schemas.microsoft.com/office/powerpoint/2010/main" val="30852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464" y="225777"/>
            <a:ext cx="9346935" cy="6141155"/>
          </a:xfrm>
        </p:spPr>
      </p:pic>
    </p:spTree>
    <p:extLst>
      <p:ext uri="{BB962C8B-B14F-4D97-AF65-F5344CB8AC3E}">
        <p14:creationId xmlns:p14="http://schemas.microsoft.com/office/powerpoint/2010/main" val="221845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0" r="2638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410" y="609601"/>
            <a:ext cx="5934511" cy="5181599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</a:rPr>
              <a:t>Одним из условий  успешной социализации детей с нарушениями зрения является занятие любимым видом искусства, в котором ребенок может почувствовать себя личностью и  почувствовать свою значимость, быть наравне с другими ….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</a:rPr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630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" r="2819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410" y="609601"/>
            <a:ext cx="5934511" cy="6010140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chemeClr val="bg1"/>
                </a:solidFill>
              </a:rPr>
              <a:t>По </a:t>
            </a:r>
            <a:r>
              <a:rPr lang="ru-RU" sz="2000" dirty="0">
                <a:solidFill>
                  <a:schemeClr val="bg1"/>
                </a:solidFill>
              </a:rPr>
              <a:t>своему определению «педагогическая технология» - это взаимосвязанная деятельность педагога и ученика при обеспечении образовательных потребностей каждого ученика в соответствии с его индивидуальными </a:t>
            </a:r>
            <a:r>
              <a:rPr lang="ru-RU" sz="2000" dirty="0" smtClean="0">
                <a:solidFill>
                  <a:schemeClr val="bg1"/>
                </a:solidFill>
              </a:rPr>
              <a:t>особенностями. В </a:t>
            </a:r>
            <a:r>
              <a:rPr lang="ru-RU" sz="2000" dirty="0">
                <a:solidFill>
                  <a:schemeClr val="bg1"/>
                </a:solidFill>
              </a:rPr>
              <a:t>своей деятельности мы используем личностно- ориентированные  педагогические технологии </a:t>
            </a:r>
            <a:r>
              <a:rPr lang="ru-RU" sz="2000" dirty="0" smtClean="0">
                <a:solidFill>
                  <a:schemeClr val="bg1"/>
                </a:solidFill>
              </a:rPr>
              <a:t>:</a:t>
            </a:r>
          </a:p>
          <a:p>
            <a:pPr algn="just"/>
            <a:r>
              <a:rPr lang="ru-RU" sz="2000" b="1" dirty="0" smtClean="0">
                <a:solidFill>
                  <a:schemeClr val="bg1"/>
                </a:solidFill>
              </a:rPr>
              <a:t>- эвристические </a:t>
            </a:r>
            <a:r>
              <a:rPr lang="ru-RU" sz="2000" b="1" dirty="0">
                <a:solidFill>
                  <a:schemeClr val="bg1"/>
                </a:solidFill>
              </a:rPr>
              <a:t>(развивают творческие способности учащихся);</a:t>
            </a:r>
            <a:endParaRPr lang="ru-RU" sz="2000" dirty="0">
              <a:solidFill>
                <a:schemeClr val="bg1"/>
              </a:solidFill>
            </a:endParaRPr>
          </a:p>
          <a:p>
            <a:pPr algn="just"/>
            <a:r>
              <a:rPr lang="ru-RU" sz="2000" b="1" dirty="0" smtClean="0">
                <a:solidFill>
                  <a:schemeClr val="bg1"/>
                </a:solidFill>
              </a:rPr>
              <a:t>-  прикладные </a:t>
            </a:r>
            <a:r>
              <a:rPr lang="ru-RU" sz="2000" b="1" dirty="0">
                <a:solidFill>
                  <a:schemeClr val="bg1"/>
                </a:solidFill>
              </a:rPr>
              <a:t>(обеспечивают формирование действенно-практической сферы личности).</a:t>
            </a:r>
            <a:endParaRPr lang="ru-RU" sz="2000" dirty="0">
              <a:solidFill>
                <a:schemeClr val="bg1"/>
              </a:solidFill>
            </a:endParaRPr>
          </a:p>
          <a:p>
            <a:pPr algn="just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5888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5" r="30095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410" y="609601"/>
            <a:ext cx="5934511" cy="580407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2900" dirty="0">
                <a:solidFill>
                  <a:schemeClr val="bg1"/>
                </a:solidFill>
              </a:rPr>
              <a:t> </a:t>
            </a:r>
            <a:r>
              <a:rPr lang="ru-RU" sz="4200" dirty="0">
                <a:solidFill>
                  <a:schemeClr val="bg1"/>
                </a:solidFill>
              </a:rPr>
              <a:t>Музыкальное искусство - один из самых мощных инструментов данных человечеству. Известно, что музыка управляет эмоциями, разумом, настроением, здоровьем</a:t>
            </a:r>
            <a:r>
              <a:rPr lang="ru-RU" sz="4200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ru-RU" sz="4200" dirty="0">
                <a:solidFill>
                  <a:schemeClr val="bg1"/>
                </a:solidFill>
              </a:rPr>
              <a:t>«Музыкальное воспитание – это не  воспитание музыканта, а прежде всего, воспитание человека»,- так писал выдающийся педагог </a:t>
            </a:r>
            <a:r>
              <a:rPr lang="ru-RU" sz="4200" dirty="0" err="1">
                <a:solidFill>
                  <a:schemeClr val="bg1"/>
                </a:solidFill>
              </a:rPr>
              <a:t>В.А.Сухомлинский</a:t>
            </a:r>
            <a:r>
              <a:rPr lang="ru-RU" sz="4200" dirty="0">
                <a:solidFill>
                  <a:schemeClr val="bg1"/>
                </a:solidFill>
              </a:rPr>
              <a:t>.       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0" r="2346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410" y="609601"/>
            <a:ext cx="5934511" cy="5181599"/>
          </a:xfrm>
        </p:spPr>
        <p:txBody>
          <a:bodyPr>
            <a:normAutofit/>
          </a:bodyPr>
          <a:lstStyle/>
          <a:p>
            <a:pPr algn="ctr"/>
            <a:r>
              <a:rPr lang="ru-RU" sz="2400" b="1" u="sng" dirty="0" smtClean="0">
                <a:solidFill>
                  <a:schemeClr val="bg1"/>
                </a:solidFill>
              </a:rPr>
              <a:t>1этап</a:t>
            </a:r>
            <a:r>
              <a:rPr lang="ru-RU" sz="2400" b="1" u="sng" dirty="0">
                <a:solidFill>
                  <a:schemeClr val="bg1"/>
                </a:solidFill>
              </a:rPr>
              <a:t>. Выбор музыкального произведения. </a:t>
            </a:r>
          </a:p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Песня </a:t>
            </a:r>
            <a:r>
              <a:rPr lang="ru-RU" sz="2400" dirty="0">
                <a:solidFill>
                  <a:schemeClr val="bg1"/>
                </a:solidFill>
              </a:rPr>
              <a:t>должна  соответствовать возрасту исполнителя, вокальным способностям, навыкам и умениям. Важна актуальность и тематика предложенных произведений, (например, использование  мотивации:  подготовка к празднику, к конкурсу, фестивалю). 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6299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" r="2819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410" y="609601"/>
            <a:ext cx="5934511" cy="5855593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400" b="1" u="sng" dirty="0">
                <a:solidFill>
                  <a:schemeClr val="bg1"/>
                </a:solidFill>
              </a:rPr>
              <a:t>2 этап. Работа над музыкальным произведением.</a:t>
            </a:r>
            <a:endParaRPr lang="ru-RU" sz="2400" b="1" dirty="0">
              <a:solidFill>
                <a:schemeClr val="bg1"/>
              </a:solidFill>
            </a:endParaRPr>
          </a:p>
          <a:p>
            <a:pPr algn="just"/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Работа базируется на традиционных, классических методах вокала: постановка дыхания, интонационная работа, становление певческой дикции и артикуляции. </a:t>
            </a:r>
            <a:r>
              <a:rPr lang="ru-RU" sz="2400" dirty="0" smtClean="0">
                <a:solidFill>
                  <a:schemeClr val="bg1"/>
                </a:solidFill>
              </a:rPr>
              <a:t>Среди слабовидящих и незрячих детей очень большой процент имеющих от природы чистую интонацию, абсолютный слух.</a:t>
            </a:r>
          </a:p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Вследствие этого, работа будет протекать более успешно при опоре на систему компенсаторных факторов. 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1492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0" r="2346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410" y="609601"/>
            <a:ext cx="5934511" cy="6248399"/>
          </a:xfrm>
        </p:spPr>
        <p:txBody>
          <a:bodyPr>
            <a:noAutofit/>
          </a:bodyPr>
          <a:lstStyle/>
          <a:p>
            <a:pPr algn="ctr"/>
            <a:r>
              <a:rPr lang="ru-RU" sz="2400" b="1" u="sng" dirty="0" smtClean="0">
                <a:solidFill>
                  <a:schemeClr val="bg1"/>
                </a:solidFill>
              </a:rPr>
              <a:t>3этап</a:t>
            </a:r>
            <a:r>
              <a:rPr lang="ru-RU" sz="2400" b="1" u="sng" dirty="0">
                <a:solidFill>
                  <a:schemeClr val="bg1"/>
                </a:solidFill>
              </a:rPr>
              <a:t>. Разучивание пластических движений, создание образа произведения.</a:t>
            </a:r>
          </a:p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Движение </a:t>
            </a:r>
            <a:r>
              <a:rPr lang="ru-RU" sz="2400" dirty="0">
                <a:solidFill>
                  <a:schemeClr val="bg1"/>
                </a:solidFill>
              </a:rPr>
              <a:t>под музыку (ритмика) для незрячих учащихся должна быть представлена в характере  забавной игры, где учащихся будут интересовать угадывание и выполнение движений, подсказываемых ритмом музыки,  иллюстративное оформление музыкально-словесного содержания песен игрой и ритмическими движениями. 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</a:rPr>
              <a:t> 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24312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body" sz="half" idx="2"/>
          </p:nvPr>
        </p:nvSpPr>
        <p:spPr>
          <a:xfrm>
            <a:off x="1219200" y="609600"/>
            <a:ext cx="5934075" cy="5649913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Участвуя </a:t>
            </a:r>
            <a:r>
              <a:rPr lang="ru-RU" sz="2400" dirty="0">
                <a:solidFill>
                  <a:schemeClr val="bg1"/>
                </a:solidFill>
              </a:rPr>
              <a:t>в конкурсах вместе </a:t>
            </a:r>
            <a:r>
              <a:rPr lang="ru-RU" sz="2400" dirty="0" smtClean="0">
                <a:solidFill>
                  <a:schemeClr val="bg1"/>
                </a:solidFill>
              </a:rPr>
              <a:t>со </a:t>
            </a:r>
            <a:r>
              <a:rPr lang="ru-RU" sz="2400" dirty="0">
                <a:solidFill>
                  <a:schemeClr val="bg1"/>
                </a:solidFill>
              </a:rPr>
              <a:t>здоровыми детьми и занимая призовые места, незрячие и слабовидящие артисты интегрируются в социум, творчески реализуя себя, повышают собственную самооценку,  веру в собственные силы. </a:t>
            </a: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8" r="79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880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410" y="609601"/>
            <a:ext cx="5934511" cy="5636653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 smtClean="0"/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Ежегодно учащиеся принимают участие в фестивалях и конкурсах творческой направленности: 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</a:rPr>
              <a:t>- Участники гала-концерта лауреатов международного фестиваля «Белая трость» Москва, 2019г.                                           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</a:rPr>
              <a:t>- Стали  финалистами городского фестиваля </a:t>
            </a:r>
            <a:r>
              <a:rPr lang="ru-RU" sz="2000" dirty="0">
                <a:solidFill>
                  <a:schemeClr val="bg1"/>
                </a:solidFill>
              </a:rPr>
              <a:t>детского художественного творчества  «Хрустальная капель», </a:t>
            </a:r>
            <a:r>
              <a:rPr lang="ru-RU" sz="2000" dirty="0" smtClean="0">
                <a:solidFill>
                  <a:schemeClr val="bg1"/>
                </a:solidFill>
              </a:rPr>
              <a:t>областного фестиваля </a:t>
            </a:r>
            <a:r>
              <a:rPr lang="ru-RU" sz="2000" dirty="0">
                <a:solidFill>
                  <a:schemeClr val="bg1"/>
                </a:solidFill>
              </a:rPr>
              <a:t>творчества детей-инвалидов «Искорки надежды</a:t>
            </a:r>
            <a:r>
              <a:rPr lang="ru-RU" sz="2000" dirty="0" smtClean="0">
                <a:solidFill>
                  <a:schemeClr val="bg1"/>
                </a:solidFill>
              </a:rPr>
              <a:t>». Стали лауреатами Международного фестиваля  детского творчества «Вместе», Областного конкурса детского творчества «На крыльях мечты», лауреаты открытого регионального фестиваля – конкурса талантливой молодежи «Артишок», заняли 1место в открытом фестивале- конкурсе патриотической песни «Опалённые сердца».</a:t>
            </a:r>
            <a:r>
              <a:rPr lang="ru-RU" sz="2000" dirty="0">
                <a:solidFill>
                  <a:schemeClr val="bg1"/>
                </a:solidFill>
              </a:rPr>
              <a:t> 2020-2021гг.</a:t>
            </a:r>
          </a:p>
          <a:p>
            <a:pPr algn="just"/>
            <a:endParaRPr lang="ru-RU" sz="2000" dirty="0" smtClean="0">
              <a:solidFill>
                <a:schemeClr val="bg1"/>
              </a:solidFill>
            </a:endParaRPr>
          </a:p>
          <a:p>
            <a:pPr algn="just"/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r="28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232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806</TotalTime>
  <Words>435</Words>
  <Application>Microsoft Office PowerPoint</Application>
  <PresentationFormat>Широкоэкранный</PresentationFormat>
  <Paragraphs>27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Aharoni</vt:lpstr>
      <vt:lpstr>Arial</vt:lpstr>
      <vt:lpstr>Trebuchet MS</vt:lpstr>
      <vt:lpstr>Tw Cen MT</vt:lpstr>
      <vt:lpstr>Контур</vt:lpstr>
      <vt:lpstr>МБОУ «С(КО)ш №127 г.Челябинска»/МБУ «ДО ЦВР «Истоки»    Тема:  «Технологии подготовки детей с нарушением зрения к творческим конкурсам, как условие успешной социализации детей с ОВЗ»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ГАЛА-КОНЦЕРТ Лауреатов Международного фестиваля  детского творчества «Белая трость» 2019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64</cp:revision>
  <dcterms:created xsi:type="dcterms:W3CDTF">2021-04-16T03:17:34Z</dcterms:created>
  <dcterms:modified xsi:type="dcterms:W3CDTF">2021-11-30T08:06:06Z</dcterms:modified>
</cp:coreProperties>
</file>