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3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5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29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8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9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0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2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2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6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8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AECC-5AC4-4C73-B562-A572C62D849A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2CC0-F57C-4CCF-B68B-310C55B6A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5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ch127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056" y="653141"/>
            <a:ext cx="10624457" cy="356789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Взаимодействие </a:t>
            </a:r>
            <a:r>
              <a:rPr lang="ru-RU" sz="4700" dirty="0" smtClean="0"/>
              <a:t>ОО</a:t>
            </a:r>
            <a:r>
              <a:rPr lang="ru-RU" sz="4000" b="1" dirty="0" smtClean="0"/>
              <a:t> </a:t>
            </a:r>
            <a:r>
              <a:rPr lang="ru-RU" sz="4000" b="1" dirty="0"/>
              <a:t>с социальными партнерами по профессиональной ориентации выпускников с целью их дальнейшего самоопределения и успешной социализации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8970" y="4221040"/>
            <a:ext cx="6008915" cy="1525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500" dirty="0" err="1">
                <a:solidFill>
                  <a:schemeClr val="tx1"/>
                </a:solidFill>
              </a:rPr>
              <a:t>Максютова</a:t>
            </a:r>
            <a:r>
              <a:rPr lang="ru-RU" sz="2500" dirty="0">
                <a:solidFill>
                  <a:schemeClr val="tx1"/>
                </a:solidFill>
              </a:rPr>
              <a:t> Анастасия </a:t>
            </a:r>
            <a:r>
              <a:rPr lang="ru-RU" sz="2500" dirty="0" smtClean="0">
                <a:solidFill>
                  <a:schemeClr val="tx1"/>
                </a:solidFill>
              </a:rPr>
              <a:t>Сергеевна,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социальный педагог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</a:rPr>
              <a:t> МБОУ «С(К)ОШ № 127 г. Челябинска</a:t>
            </a:r>
          </a:p>
        </p:txBody>
      </p:sp>
    </p:spTree>
    <p:extLst>
      <p:ext uri="{BB962C8B-B14F-4D97-AF65-F5344CB8AC3E}">
        <p14:creationId xmlns:p14="http://schemas.microsoft.com/office/powerpoint/2010/main" val="288936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Анализ поступления и трудоустройства выпускников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741805"/>
              </p:ext>
            </p:extLst>
          </p:nvPr>
        </p:nvGraphicFramePr>
        <p:xfrm>
          <a:off x="595088" y="2322059"/>
          <a:ext cx="11248568" cy="39319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06071">
                  <a:extLst>
                    <a:ext uri="{9D8B030D-6E8A-4147-A177-3AD203B41FA5}">
                      <a16:colId xmlns:a16="http://schemas.microsoft.com/office/drawing/2014/main" val="391858123"/>
                    </a:ext>
                  </a:extLst>
                </a:gridCol>
                <a:gridCol w="974269">
                  <a:extLst>
                    <a:ext uri="{9D8B030D-6E8A-4147-A177-3AD203B41FA5}">
                      <a16:colId xmlns:a16="http://schemas.microsoft.com/office/drawing/2014/main" val="2651046952"/>
                    </a:ext>
                  </a:extLst>
                </a:gridCol>
                <a:gridCol w="1837873">
                  <a:extLst>
                    <a:ext uri="{9D8B030D-6E8A-4147-A177-3AD203B41FA5}">
                      <a16:colId xmlns:a16="http://schemas.microsoft.com/office/drawing/2014/main" val="2188626708"/>
                    </a:ext>
                  </a:extLst>
                </a:gridCol>
                <a:gridCol w="1406071">
                  <a:extLst>
                    <a:ext uri="{9D8B030D-6E8A-4147-A177-3AD203B41FA5}">
                      <a16:colId xmlns:a16="http://schemas.microsoft.com/office/drawing/2014/main" val="3557839364"/>
                    </a:ext>
                  </a:extLst>
                </a:gridCol>
                <a:gridCol w="1342570">
                  <a:extLst>
                    <a:ext uri="{9D8B030D-6E8A-4147-A177-3AD203B41FA5}">
                      <a16:colId xmlns:a16="http://schemas.microsoft.com/office/drawing/2014/main" val="877467471"/>
                    </a:ext>
                  </a:extLst>
                </a:gridCol>
                <a:gridCol w="1469572">
                  <a:extLst>
                    <a:ext uri="{9D8B030D-6E8A-4147-A177-3AD203B41FA5}">
                      <a16:colId xmlns:a16="http://schemas.microsoft.com/office/drawing/2014/main" val="2271561841"/>
                    </a:ext>
                  </a:extLst>
                </a:gridCol>
                <a:gridCol w="1406071">
                  <a:extLst>
                    <a:ext uri="{9D8B030D-6E8A-4147-A177-3AD203B41FA5}">
                      <a16:colId xmlns:a16="http://schemas.microsoft.com/office/drawing/2014/main" val="2917022087"/>
                    </a:ext>
                  </a:extLst>
                </a:gridCol>
                <a:gridCol w="1406071">
                  <a:extLst>
                    <a:ext uri="{9D8B030D-6E8A-4147-A177-3AD203B41FA5}">
                      <a16:colId xmlns:a16="http://schemas.microsoft.com/office/drawing/2014/main" val="1315408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Выпущено</a:t>
                      </a:r>
                      <a:r>
                        <a:rPr lang="ru-RU" baseline="0" dirty="0" smtClean="0"/>
                        <a:t> из ОО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Обучаются</a:t>
                      </a:r>
                      <a:r>
                        <a:rPr lang="ru-RU" baseline="0" dirty="0" smtClean="0"/>
                        <a:t> в другом ОУ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Поступили</a:t>
                      </a:r>
                      <a:r>
                        <a:rPr lang="ru-RU" baseline="0" dirty="0" smtClean="0"/>
                        <a:t> в ВУЗы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Поступили в учреждения</a:t>
                      </a:r>
                      <a:r>
                        <a:rPr lang="ru-RU" baseline="0" dirty="0" smtClean="0"/>
                        <a:t> СПО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Трудоуст</a:t>
                      </a:r>
                      <a:r>
                        <a:rPr lang="ru-RU" dirty="0" smtClean="0"/>
                        <a:t>-роены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</a:t>
                      </a:r>
                      <a:r>
                        <a:rPr lang="ru-RU" dirty="0" err="1" smtClean="0"/>
                        <a:t>трудоуст</a:t>
                      </a:r>
                      <a:r>
                        <a:rPr lang="ru-RU" dirty="0" smtClean="0"/>
                        <a:t>-роены</a:t>
                      </a:r>
                      <a:r>
                        <a:rPr lang="ru-RU" baseline="0" dirty="0" smtClean="0"/>
                        <a:t> и не обучаются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51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2020-2021 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192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(50%)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(30%)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96773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2019-2020 учебный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(90%)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686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(50%)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(50%)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639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2018-2019 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(10%)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(90%)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952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(100%)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(60%)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(40%)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19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7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45886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/>
              <a:t>Перспективы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97088"/>
            <a:ext cx="10237788" cy="45214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 smtClean="0"/>
              <a:t>Разработка и организация в 11-12 классах курсов по выбору обучающихся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Создание индивидуальных учебных планов для каждого старшеклассника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Использование возможностей ИКТ, сетевое взаимодействие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Заключение договоров с факультетами </a:t>
            </a:r>
            <a:r>
              <a:rPr lang="ru-RU" sz="2800" dirty="0" err="1" smtClean="0"/>
              <a:t>довузовского</a:t>
            </a:r>
            <a:r>
              <a:rPr lang="ru-RU" sz="2800" dirty="0" smtClean="0"/>
              <a:t> образования и профориентации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3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356" y="400803"/>
            <a:ext cx="9905998" cy="1086910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155" y="1487713"/>
            <a:ext cx="6333445" cy="4876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Информация:</a:t>
            </a:r>
          </a:p>
          <a:p>
            <a:pPr marL="0" indent="0">
              <a:buNone/>
            </a:pPr>
            <a:r>
              <a:rPr lang="ru-RU" dirty="0" smtClean="0"/>
              <a:t>МБОУ «С(К)ОШ № 127 г. Челябинска»</a:t>
            </a:r>
          </a:p>
          <a:p>
            <a:pPr marL="0" indent="0">
              <a:buNone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sch127@mail.ru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тел. 263-11-56, 265-81-25</a:t>
            </a:r>
          </a:p>
          <a:p>
            <a:pPr marL="0" indent="0">
              <a:buNone/>
            </a:pPr>
            <a:r>
              <a:rPr lang="ru-RU" dirty="0" smtClean="0"/>
              <a:t>Т.Н. </a:t>
            </a:r>
            <a:r>
              <a:rPr lang="ru-RU" dirty="0" err="1" smtClean="0"/>
              <a:t>Телелюева</a:t>
            </a:r>
            <a:r>
              <a:rPr lang="ru-RU" dirty="0" smtClean="0"/>
              <a:t>, директор ОО</a:t>
            </a:r>
          </a:p>
          <a:p>
            <a:pPr marL="0" indent="0">
              <a:buNone/>
            </a:pPr>
            <a:r>
              <a:rPr lang="ru-RU" dirty="0" smtClean="0"/>
              <a:t>Т.И. Строкова, заместитель директора по УВР</a:t>
            </a:r>
          </a:p>
          <a:p>
            <a:pPr marL="0" indent="0">
              <a:buNone/>
            </a:pPr>
            <a:r>
              <a:rPr lang="ru-RU" dirty="0" smtClean="0"/>
              <a:t>А.С. </a:t>
            </a:r>
            <a:r>
              <a:rPr lang="ru-RU" dirty="0" err="1" smtClean="0"/>
              <a:t>Максютова</a:t>
            </a:r>
            <a:r>
              <a:rPr lang="ru-RU" dirty="0" smtClean="0"/>
              <a:t>, социальный педагог</a:t>
            </a:r>
          </a:p>
          <a:p>
            <a:pPr marL="0" indent="0">
              <a:buNone/>
            </a:pPr>
            <a:r>
              <a:rPr lang="ru-RU" dirty="0" smtClean="0"/>
              <a:t>О.Е. </a:t>
            </a:r>
            <a:r>
              <a:rPr lang="ru-RU" dirty="0" err="1" smtClean="0"/>
              <a:t>Костюченкова</a:t>
            </a:r>
            <a:r>
              <a:rPr lang="ru-RU" dirty="0" smtClean="0"/>
              <a:t>, педагог-психолог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23069" r="25397" b="8995"/>
          <a:stretch/>
        </p:blipFill>
        <p:spPr>
          <a:xfrm>
            <a:off x="7105763" y="1453770"/>
            <a:ext cx="4708866" cy="51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41" y="356678"/>
            <a:ext cx="8940799" cy="254776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Получение </a:t>
            </a:r>
            <a:r>
              <a:rPr lang="ru-RU" b="1" dirty="0" err="1" smtClean="0"/>
              <a:t>послешкольного</a:t>
            </a:r>
            <a:r>
              <a:rPr lang="ru-RU" b="1" dirty="0" smtClean="0"/>
              <a:t> образования – одно из главных условий успешной социализации выпускников с ОВЗ</a:t>
            </a:r>
            <a:endParaRPr lang="ru-RU" b="1" dirty="0"/>
          </a:p>
        </p:txBody>
      </p:sp>
      <p:pic>
        <p:nvPicPr>
          <p:cNvPr id="1026" name="Picture 2" descr="https://i03.fotocdn.net/s111/2add10e74ff9ea9c/public_pin_l/248843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1" y="2789917"/>
            <a:ext cx="3835854" cy="38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2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20915"/>
            <a:ext cx="9637486" cy="18868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Основные направления</a:t>
            </a:r>
            <a:br>
              <a:rPr lang="ru-RU" b="1" dirty="0" smtClean="0"/>
            </a:br>
            <a:r>
              <a:rPr lang="ru-RU" b="1" dirty="0" smtClean="0"/>
              <a:t>профориентационной </a:t>
            </a:r>
            <a:r>
              <a:rPr lang="ru-RU" b="1" dirty="0"/>
              <a:t>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детьми </a:t>
            </a:r>
            <a:r>
              <a:rPr lang="ru-RU" b="1" dirty="0" smtClean="0"/>
              <a:t>с </a:t>
            </a:r>
            <a:r>
              <a:rPr lang="ru-RU" b="1" dirty="0"/>
              <a:t>нарушением зрения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МБОУ «С(К)ОШ № 127 </a:t>
            </a:r>
            <a:r>
              <a:rPr lang="ru-RU" b="1" dirty="0" smtClean="0"/>
              <a:t>г.</a:t>
            </a:r>
            <a:r>
              <a:rPr lang="ru-RU" b="1" dirty="0"/>
              <a:t> Челябинска</a:t>
            </a:r>
            <a:r>
              <a:rPr lang="ru-RU" b="1" dirty="0" smtClean="0"/>
              <a:t>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2510970"/>
            <a:ext cx="10160000" cy="4347029"/>
          </a:xfrm>
        </p:spPr>
        <p:txBody>
          <a:bodyPr>
            <a:noAutofit/>
          </a:bodyPr>
          <a:lstStyle/>
          <a:p>
            <a:r>
              <a:rPr lang="ru-RU" sz="3000" dirty="0" err="1" smtClean="0"/>
              <a:t>профориентационное</a:t>
            </a:r>
            <a:r>
              <a:rPr lang="ru-RU" sz="3000" dirty="0" smtClean="0"/>
              <a:t> информирование</a:t>
            </a:r>
          </a:p>
          <a:p>
            <a:r>
              <a:rPr lang="ru-RU" sz="3000" dirty="0" smtClean="0"/>
              <a:t>профессиональное просвещение</a:t>
            </a:r>
          </a:p>
          <a:p>
            <a:r>
              <a:rPr lang="ru-RU" sz="3000" dirty="0" err="1" smtClean="0"/>
              <a:t>профориентационная</a:t>
            </a:r>
            <a:r>
              <a:rPr lang="ru-RU" sz="3000" dirty="0" smtClean="0"/>
              <a:t> </a:t>
            </a:r>
            <a:r>
              <a:rPr lang="ru-RU" sz="3000" dirty="0"/>
              <a:t>диагностика </a:t>
            </a:r>
            <a:r>
              <a:rPr lang="ru-RU" sz="3000" dirty="0" smtClean="0"/>
              <a:t>педагогом-психологом</a:t>
            </a:r>
          </a:p>
          <a:p>
            <a:r>
              <a:rPr lang="ru-RU" sz="3000" dirty="0" err="1" smtClean="0"/>
              <a:t>профориентационная</a:t>
            </a:r>
            <a:r>
              <a:rPr lang="ru-RU" sz="3000" dirty="0" smtClean="0"/>
              <a:t> консультация</a:t>
            </a:r>
          </a:p>
          <a:p>
            <a:r>
              <a:rPr lang="ru-RU" sz="3000" dirty="0" smtClean="0"/>
              <a:t>индивидуальное </a:t>
            </a:r>
            <a:r>
              <a:rPr lang="ru-RU" sz="3000" dirty="0"/>
              <a:t>и групповое психологическое </a:t>
            </a:r>
            <a:r>
              <a:rPr lang="ru-RU" sz="3000" dirty="0" smtClean="0"/>
              <a:t>консультирование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5960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6" y="957943"/>
            <a:ext cx="5849257" cy="51235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Взаимодействие школы с социальными партнерами 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новое </a:t>
            </a:r>
            <a:r>
              <a:rPr lang="ru-RU" b="1" dirty="0" smtClean="0"/>
              <a:t>условие профориентационной работы</a:t>
            </a:r>
            <a:endParaRPr lang="ru-RU" b="1" dirty="0"/>
          </a:p>
        </p:txBody>
      </p:sp>
      <p:pic>
        <p:nvPicPr>
          <p:cNvPr id="2052" name="Picture 4" descr="https://www.pinclipart.com/picdir/big/137-1370020_contact-chris-engel-about-this-page-lecture-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1611085"/>
            <a:ext cx="5174137" cy="38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343" y="493485"/>
            <a:ext cx="8708571" cy="148575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Сотрудничество с высшими образовательными учреждениями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343" y="1843314"/>
            <a:ext cx="8955314" cy="4775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1. ФГБОУ ВО «Южно-Уральский государственный гуманитарно-педагогический университет</a:t>
            </a:r>
            <a:r>
              <a:rPr lang="ru-RU" sz="2600" dirty="0" smtClean="0"/>
              <a:t>»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2. ФГБОУ ВО «Челябинский государственный университет» (Региональный учебно-научный центр инклюзивного образования</a:t>
            </a:r>
            <a:r>
              <a:rPr lang="ru-RU" sz="2600" dirty="0" smtClean="0"/>
              <a:t>)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3. ФГБОУ ВО «Уральский государственный университет физической культуры</a:t>
            </a:r>
            <a:r>
              <a:rPr lang="ru-RU" sz="2600" dirty="0" smtClean="0"/>
              <a:t>»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4. ФГАОУ ВО «Южно-Уральский государственный университет» (кафедра «Общей психологии, психодиагностики и психологического консультирования</a:t>
            </a:r>
            <a:r>
              <a:rPr lang="ru-RU" sz="2600" dirty="0" smtClean="0"/>
              <a:t>»)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0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4" y="711200"/>
            <a:ext cx="8665029" cy="1442212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Сотрудничество со средними профессиональными учреждениями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371" y="2365829"/>
            <a:ext cx="8403772" cy="4354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ГБПОУ «Челябинский профессиональный колледж</a:t>
            </a:r>
            <a:r>
              <a:rPr lang="ru-RU" sz="2400" dirty="0" smtClean="0"/>
              <a:t>»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2. АНН ПОО «Челябинский колледж «Комитент</a:t>
            </a:r>
            <a:r>
              <a:rPr lang="ru-RU" sz="2400" dirty="0" smtClean="0"/>
              <a:t>»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3. ГБПОУ «Челябинский государственный промышленно-гуманитарный техникум имени А.В. </a:t>
            </a:r>
            <a:r>
              <a:rPr lang="ru-RU" sz="2400" dirty="0" smtClean="0"/>
              <a:t>Яковлева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4. ГБПОУ Свердловский областной медицинский </a:t>
            </a:r>
            <a:r>
              <a:rPr lang="ru-RU" sz="2400" dirty="0" smtClean="0"/>
              <a:t>колледж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5. ГБПОУ «Челябинский педагогический колледж № 1</a:t>
            </a:r>
            <a:r>
              <a:rPr lang="ru-RU" sz="2400" dirty="0" smtClean="0"/>
              <a:t>»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6. ГБПОУ «Челябинский педагогический колледж № 2</a:t>
            </a:r>
            <a:r>
              <a:rPr lang="ru-RU" sz="2400" dirty="0" smtClean="0"/>
              <a:t>»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774" y="841827"/>
            <a:ext cx="8853712" cy="1465943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Сотрудничество с образовательными организациями по </a:t>
            </a:r>
            <a:r>
              <a:rPr lang="ru-RU" b="1" dirty="0" smtClean="0"/>
              <a:t>предпрофессиональной </a:t>
            </a:r>
            <a:r>
              <a:rPr lang="ru-RU" b="1" dirty="0"/>
              <a:t>подготовке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2793770"/>
            <a:ext cx="10421258" cy="391182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500" dirty="0" smtClean="0"/>
              <a:t>МБОУ </a:t>
            </a:r>
            <a:r>
              <a:rPr lang="ru-RU" sz="3500" dirty="0"/>
              <a:t>«С(К)ОУ № 83 </a:t>
            </a:r>
            <a:r>
              <a:rPr lang="ru-RU" sz="3500" dirty="0" smtClean="0"/>
              <a:t>г</a:t>
            </a:r>
            <a:r>
              <a:rPr lang="ru-RU" sz="3500" dirty="0"/>
              <a:t>. Челябинска</a:t>
            </a:r>
            <a:r>
              <a:rPr lang="ru-RU" sz="3500" dirty="0" smtClean="0"/>
              <a:t>»</a:t>
            </a:r>
          </a:p>
          <a:p>
            <a:pPr marL="0" indent="0">
              <a:buNone/>
            </a:pPr>
            <a:r>
              <a:rPr lang="ru-RU" sz="3500" dirty="0" smtClean="0"/>
              <a:t>2</a:t>
            </a:r>
            <a:r>
              <a:rPr lang="ru-RU" sz="3500" dirty="0"/>
              <a:t>. МБУ ДО «Детская школа искусств» (№4, 7, 9</a:t>
            </a:r>
            <a:r>
              <a:rPr lang="ru-RU" sz="3500" dirty="0" smtClean="0"/>
              <a:t>)</a:t>
            </a:r>
            <a:endParaRPr lang="ru-RU" sz="3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01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508" y="529264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Социальные партнеры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627" y="1717984"/>
            <a:ext cx="10276115" cy="49731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/>
              <a:t>1. Челябинская областная организация «Всероссийское общество слепых»</a:t>
            </a:r>
          </a:p>
          <a:p>
            <a:pPr marL="0" indent="0">
              <a:buNone/>
            </a:pPr>
            <a:r>
              <a:rPr lang="ru-RU" sz="2600" dirty="0"/>
              <a:t>2. ЧРО ООФСО «Федерация спорта слепых»</a:t>
            </a:r>
          </a:p>
          <a:p>
            <a:pPr marL="0" indent="0">
              <a:buNone/>
            </a:pPr>
            <a:r>
              <a:rPr lang="ru-RU" sz="2600" dirty="0"/>
              <a:t>3. МБУ СШ по адаптивным видам спорта г. </a:t>
            </a:r>
            <a:r>
              <a:rPr lang="ru-RU" sz="2600" dirty="0" smtClean="0"/>
              <a:t>Челябинска</a:t>
            </a:r>
          </a:p>
          <a:p>
            <a:pPr marL="0" indent="0">
              <a:buNone/>
            </a:pPr>
            <a:r>
              <a:rPr lang="ru-RU" sz="2600" dirty="0" smtClean="0"/>
              <a:t>4</a:t>
            </a:r>
            <a:r>
              <a:rPr lang="ru-RU" sz="2600" dirty="0"/>
              <a:t>. ГКУК «Челябинская областная специальная библиотека для слабовидящих и слепых»</a:t>
            </a:r>
          </a:p>
          <a:p>
            <a:pPr marL="0" indent="0">
              <a:buNone/>
            </a:pPr>
            <a:r>
              <a:rPr lang="ru-RU" sz="2600" dirty="0"/>
              <a:t>5. Региональный центр развития движения «</a:t>
            </a:r>
            <a:r>
              <a:rPr lang="ru-RU" sz="2600" dirty="0" err="1" smtClean="0"/>
              <a:t>Абилимпикс</a:t>
            </a:r>
            <a:r>
              <a:rPr lang="ru-RU" sz="2600" dirty="0"/>
              <a:t>-</a:t>
            </a:r>
            <a:r>
              <a:rPr lang="ru-RU" sz="2600" dirty="0" smtClean="0"/>
              <a:t>Челябинск»</a:t>
            </a:r>
          </a:p>
          <a:p>
            <a:pPr marL="0" indent="0">
              <a:buNone/>
            </a:pPr>
            <a:r>
              <a:rPr lang="ru-RU" sz="2600" dirty="0" smtClean="0"/>
              <a:t>6</a:t>
            </a:r>
            <a:r>
              <a:rPr lang="ru-RU" sz="2600" dirty="0"/>
              <a:t>. ГБНОУ Образовательный комплекс «Смена»</a:t>
            </a:r>
          </a:p>
          <a:p>
            <a:pPr marL="0" indent="0">
              <a:buNone/>
            </a:pPr>
            <a:r>
              <a:rPr lang="ru-RU" sz="2600" dirty="0"/>
              <a:t>7. Челябинский областной Реабилитационный культурно-спортивный Центр Общероссийской общественной организации инвалидов </a:t>
            </a:r>
            <a:r>
              <a:rPr lang="ru-RU" sz="2600" dirty="0" smtClean="0"/>
              <a:t>ВОС</a:t>
            </a:r>
          </a:p>
          <a:p>
            <a:pPr marL="0" indent="0">
              <a:buNone/>
            </a:pPr>
            <a:r>
              <a:rPr lang="ru-RU" sz="2600" dirty="0" smtClean="0"/>
              <a:t>8</a:t>
            </a:r>
            <a:r>
              <a:rPr lang="ru-RU" sz="2600" dirty="0"/>
              <a:t>. </a:t>
            </a:r>
            <a:r>
              <a:rPr lang="ru-RU" sz="2600" dirty="0" smtClean="0"/>
              <a:t>РЦ спортивной подготовки по адаптивным видам спорта Челябинской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5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460246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Формы взаимодействия с социальными партнерами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3" y="1648966"/>
            <a:ext cx="5646057" cy="5214698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/>
              <a:t>экскурсии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/>
              <a:t>практические </a:t>
            </a:r>
            <a:r>
              <a:rPr lang="ru-RU" sz="2600" dirty="0"/>
              <a:t>занятия студентов на базе школы, </a:t>
            </a:r>
            <a:r>
              <a:rPr lang="ru-RU" sz="2600" dirty="0" smtClean="0"/>
              <a:t>мастер-классы</a:t>
            </a:r>
            <a:endParaRPr lang="ru-RU" sz="26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/>
              <a:t>дни </a:t>
            </a:r>
            <a:r>
              <a:rPr lang="ru-RU" sz="2600" dirty="0"/>
              <a:t>открытых </a:t>
            </a:r>
            <a:r>
              <a:rPr lang="ru-RU" sz="2600" dirty="0" smtClean="0"/>
              <a:t>дверей</a:t>
            </a:r>
            <a:endParaRPr lang="ru-RU" sz="2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/>
              <a:t>совместные уроки по профориентации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/>
              <a:t>групповое </a:t>
            </a:r>
            <a:r>
              <a:rPr lang="ru-RU" sz="2600" dirty="0"/>
              <a:t>и индивидуальное </a:t>
            </a:r>
            <a:r>
              <a:rPr lang="ru-RU" sz="2600" dirty="0" err="1" smtClean="0"/>
              <a:t>профконсультирование</a:t>
            </a:r>
            <a:endParaRPr lang="ru-RU" sz="2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/>
              <a:t>с</a:t>
            </a:r>
            <a:r>
              <a:rPr lang="ru-RU" sz="2600" dirty="0" smtClean="0"/>
              <a:t>овместные </a:t>
            </a:r>
            <a:r>
              <a:rPr lang="ru-RU" sz="2600" dirty="0"/>
              <a:t>спортивные </a:t>
            </a:r>
            <a:r>
              <a:rPr lang="ru-RU" sz="2600" dirty="0" smtClean="0"/>
              <a:t>мероприятия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/>
              <a:t>подготовка </a:t>
            </a:r>
            <a:r>
              <a:rPr lang="ru-RU" sz="2600" dirty="0"/>
              <a:t>спортсменов с ОВЗ для участия в </a:t>
            </a:r>
            <a:r>
              <a:rPr lang="ru-RU" sz="2600" dirty="0" err="1" smtClean="0"/>
              <a:t>паралимпийском</a:t>
            </a:r>
            <a:r>
              <a:rPr lang="ru-RU" sz="2600" dirty="0" smtClean="0"/>
              <a:t> движении</a:t>
            </a:r>
          </a:p>
          <a:p>
            <a:pPr lvl="0"/>
            <a:endParaRPr lang="ru-RU" sz="2600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81486" y="1648966"/>
            <a:ext cx="6096000" cy="5156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chemeClr val="tx1"/>
                </a:solidFill>
              </a:rPr>
              <a:t>совместные методические семинары, родительские собрания и </a:t>
            </a:r>
            <a:r>
              <a:rPr lang="ru-RU" sz="2600" dirty="0" smtClean="0">
                <a:solidFill>
                  <a:schemeClr val="tx1"/>
                </a:solidFill>
              </a:rPr>
              <a:t>конференции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совместная </a:t>
            </a:r>
            <a:r>
              <a:rPr lang="ru-RU" sz="2600" dirty="0">
                <a:solidFill>
                  <a:schemeClr val="tx1"/>
                </a:solidFill>
              </a:rPr>
              <a:t>работа по созданию </a:t>
            </a:r>
            <a:r>
              <a:rPr lang="ru-RU" sz="2600" dirty="0" smtClean="0">
                <a:solidFill>
                  <a:schemeClr val="tx1"/>
                </a:solidFill>
              </a:rPr>
              <a:t>проектов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подготовка </a:t>
            </a:r>
            <a:r>
              <a:rPr lang="ru-RU" sz="2600" dirty="0">
                <a:solidFill>
                  <a:schemeClr val="tx1"/>
                </a:solidFill>
              </a:rPr>
              <a:t>участников творческих </a:t>
            </a:r>
            <a:r>
              <a:rPr lang="ru-RU" sz="2600" dirty="0" smtClean="0">
                <a:solidFill>
                  <a:schemeClr val="tx1"/>
                </a:solidFill>
              </a:rPr>
              <a:t>конкурсов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тестирование </a:t>
            </a:r>
            <a:r>
              <a:rPr lang="ru-RU" sz="2600" dirty="0">
                <a:solidFill>
                  <a:schemeClr val="tx1"/>
                </a:solidFill>
              </a:rPr>
              <a:t>и анкетирование обучающихся 12-х классов с целью выявления </a:t>
            </a:r>
            <a:r>
              <a:rPr lang="ru-RU" sz="2600" dirty="0" err="1" smtClean="0">
                <a:solidFill>
                  <a:schemeClr val="tx1"/>
                </a:solidFill>
              </a:rPr>
              <a:t>профнаправленности</a:t>
            </a:r>
            <a:endParaRPr lang="ru-RU" sz="2600" dirty="0" smtClean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участие </a:t>
            </a:r>
            <a:r>
              <a:rPr lang="ru-RU" sz="2600" dirty="0">
                <a:solidFill>
                  <a:schemeClr val="tx1"/>
                </a:solidFill>
              </a:rPr>
              <a:t>в международном конкурсе для инвалидов «</a:t>
            </a:r>
            <a:r>
              <a:rPr lang="ru-RU" sz="2600" dirty="0" err="1">
                <a:solidFill>
                  <a:schemeClr val="tx1"/>
                </a:solidFill>
              </a:rPr>
              <a:t>Абилимпикс</a:t>
            </a:r>
            <a:r>
              <a:rPr lang="ru-RU" sz="2600" dirty="0">
                <a:solidFill>
                  <a:schemeClr val="tx1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417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135</TotalTime>
  <Words>533</Words>
  <Application>Microsoft Office PowerPoint</Application>
  <PresentationFormat>Широкоэкранный</PresentationFormat>
  <Paragraphs>117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Tw Cen MT</vt:lpstr>
      <vt:lpstr>Wingdings</vt:lpstr>
      <vt:lpstr>Контур</vt:lpstr>
      <vt:lpstr>Взаимодействие ОО с социальными партнерами по профессиональной ориентации выпускников с целью их дальнейшего самоопределения и успешной социализации </vt:lpstr>
      <vt:lpstr>Получение послешкольного образования – одно из главных условий успешной социализации выпускников с ОВЗ</vt:lpstr>
      <vt:lpstr>Основные направления профориентационной работы  с детьми с нарушением зрения  в МБОУ «С(К)ОШ № 127 г. Челябинска» </vt:lpstr>
      <vt:lpstr>Взаимодействие школы с социальными партнерами –  новое условие профориентационной работы</vt:lpstr>
      <vt:lpstr>Сотрудничество с высшими образовательными учреждениями</vt:lpstr>
      <vt:lpstr>Сотрудничество со средними профессиональными учреждениями</vt:lpstr>
      <vt:lpstr>Сотрудничество с образовательными организациями по предпрофессиональной подготовке</vt:lpstr>
      <vt:lpstr>Социальные партнеры</vt:lpstr>
      <vt:lpstr>Формы взаимодействия с социальными партнерами</vt:lpstr>
      <vt:lpstr>Анализ поступления и трудоустройства выпускников</vt:lpstr>
      <vt:lpstr>Перспективы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ОО с социальными партнерами по профессиональной ориентации выпускников с целью их дальнейшего самоопределения и успешной социализации </dc:title>
  <dc:creator>User</dc:creator>
  <cp:lastModifiedBy>User</cp:lastModifiedBy>
  <cp:revision>14</cp:revision>
  <dcterms:created xsi:type="dcterms:W3CDTF">2022-01-25T09:53:53Z</dcterms:created>
  <dcterms:modified xsi:type="dcterms:W3CDTF">2022-01-26T11:03:14Z</dcterms:modified>
</cp:coreProperties>
</file>