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</p:sldMasterIdLst>
  <p:notesMasterIdLst>
    <p:notesMasterId r:id="rId9"/>
  </p:notesMasterIdLst>
  <p:sldIdLst>
    <p:sldId id="278" r:id="rId3"/>
    <p:sldId id="289" r:id="rId4"/>
    <p:sldId id="301" r:id="rId5"/>
    <p:sldId id="302" r:id="rId6"/>
    <p:sldId id="303" r:id="rId7"/>
    <p:sldId id="305" r:id="rId8"/>
  </p:sldIdLst>
  <p:sldSz cx="20104100" cy="11309350"/>
  <p:notesSz cx="20104100" cy="1130935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7"/>
    <a:srgbClr val="4C3D2A"/>
    <a:srgbClr val="1364A8"/>
    <a:srgbClr val="205B9C"/>
    <a:srgbClr val="0071BC"/>
    <a:srgbClr val="E2D6C4"/>
    <a:srgbClr val="FFFFFF"/>
    <a:srgbClr val="E5DACA"/>
    <a:srgbClr val="F3EFE2"/>
    <a:srgbClr val="F3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4643"/>
  </p:normalViewPr>
  <p:slideViewPr>
    <p:cSldViewPr>
      <p:cViewPr varScale="1">
        <p:scale>
          <a:sx n="45" d="100"/>
          <a:sy n="45" d="100"/>
        </p:scale>
        <p:origin x="69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94FC-C71A-4ACB-B667-C7A3302D8303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CA36-1E01-4740-A058-C81BDD00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9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0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1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1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92037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3400" y="779401"/>
            <a:ext cx="1492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специального и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61765" y="4463504"/>
            <a:ext cx="1272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ru-RU" sz="3600" b="1" dirty="0" smtClean="0">
                <a:solidFill>
                  <a:srgbClr val="0070C0"/>
                </a:solidFill>
                <a:ea typeface="Open Sans Condensed Light" panose="020B0306030504020204" pitchFamily="34" charset="0"/>
                <a:cs typeface="Arial" panose="020B0604020202020204" pitchFamily="34" charset="0"/>
              </a:rPr>
              <a:t>НАСТАВНИЧЕСТВО КАК ИНСТРУМЕНТ ФОРМИРОВАНИЯ ПРОФЕССИОНАЛЬНЫХ КОМПЕТЕНЦИЙ МОЛОДЫХ СПЕЦИАЛИСТОВ</a:t>
            </a:r>
            <a:endParaRPr lang="ru-RU" sz="3600" b="1" dirty="0">
              <a:solidFill>
                <a:srgbClr val="0070C0"/>
              </a:solidFill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1449" y="7987299"/>
            <a:ext cx="75526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i="1" dirty="0" err="1" smtClean="0">
                <a:solidFill>
                  <a:srgbClr val="4C3D2A"/>
                </a:solidFill>
              </a:rPr>
              <a:t>Синицина</a:t>
            </a:r>
            <a:r>
              <a:rPr lang="ru-RU" sz="2600" b="1" i="1" dirty="0" smtClean="0">
                <a:solidFill>
                  <a:srgbClr val="4C3D2A"/>
                </a:solidFill>
              </a:rPr>
              <a:t> Юлия Сергеевна,</a:t>
            </a:r>
            <a:endParaRPr lang="ru-RU" sz="2600" b="1" i="1" dirty="0">
              <a:solidFill>
                <a:srgbClr val="4C3D2A"/>
              </a:solidFill>
            </a:endParaRPr>
          </a:p>
          <a:p>
            <a:pPr algn="r"/>
            <a:r>
              <a:rPr lang="ru-RU" sz="2600" i="1" dirty="0">
                <a:solidFill>
                  <a:srgbClr val="4C3D2A"/>
                </a:solidFill>
              </a:rPr>
              <a:t>У</a:t>
            </a:r>
            <a:r>
              <a:rPr lang="ru-RU" sz="2600" i="1" dirty="0" smtClean="0">
                <a:solidFill>
                  <a:srgbClr val="4C3D2A"/>
                </a:solidFill>
              </a:rPr>
              <a:t>читель-дефектолог,  </a:t>
            </a:r>
            <a:endParaRPr lang="ru-RU" sz="2600" i="1" dirty="0" smtClean="0">
              <a:solidFill>
                <a:srgbClr val="4C3D2A"/>
              </a:solidFill>
            </a:endParaRPr>
          </a:p>
          <a:p>
            <a:pPr algn="r"/>
            <a:r>
              <a:rPr lang="ru-RU" sz="2600" i="1" dirty="0" smtClean="0">
                <a:solidFill>
                  <a:srgbClr val="4C3D2A"/>
                </a:solidFill>
              </a:rPr>
              <a:t>МБОУ «СОШ №131 г. Челябинска», </a:t>
            </a:r>
            <a:endParaRPr lang="ru-RU" sz="2600" i="1" dirty="0" smtClean="0">
              <a:solidFill>
                <a:srgbClr val="4C3D2A"/>
              </a:solidFill>
            </a:endParaRPr>
          </a:p>
          <a:p>
            <a:pPr algn="r"/>
            <a:r>
              <a:rPr lang="ru-RU" sz="2600" i="1" dirty="0" smtClean="0">
                <a:solidFill>
                  <a:srgbClr val="4C3D2A"/>
                </a:solidFill>
              </a:rPr>
              <a:t>член ГМО ССИО «Школа молодого специалиста»</a:t>
            </a:r>
            <a:r>
              <a:rPr lang="en-US" sz="2600" i="1" dirty="0">
                <a:solidFill>
                  <a:srgbClr val="4C3D2A"/>
                </a:solidFill>
              </a:rPr>
              <a:t/>
            </a:r>
            <a:br>
              <a:rPr lang="en-US" sz="2600" i="1" dirty="0">
                <a:solidFill>
                  <a:srgbClr val="4C3D2A"/>
                </a:solidFill>
              </a:rPr>
            </a:br>
            <a:endParaRPr lang="ru-RU" sz="2600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2050" y="1201923"/>
            <a:ext cx="1226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Наставничество-это инвестиция в долгосрочное развитие организации, в её «здоровье»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Дэвид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Майстер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5273675"/>
            <a:ext cx="3676207" cy="23898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3250" y="5345209"/>
            <a:ext cx="10128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27 июня 2022 года Президент России Владимир Владимирович  Путин подписал  указ о том, что 2023 год объявлен «Годом педагога и наставника».</a:t>
            </a:r>
          </a:p>
          <a:p>
            <a:pPr lvl="0" algn="just"/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            Год педагога и наставника проводится с целью признания особого статуса представителей профессии.</a:t>
            </a:r>
            <a:endParaRPr lang="ru-RU" sz="28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0" y="1717313"/>
            <a:ext cx="3962743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9250" y="1311275"/>
            <a:ext cx="10052050" cy="31454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algn="just"/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Целью внедрения наставничества является максимально полное раскрытие потенциала личности наставляемого, необходимого для успешной личной профессиональной самореализации в современных условиях.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3650" y="4816475"/>
            <a:ext cx="1005205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Способствовать развития молодых специалистов в профессиональной деятельности;</a:t>
            </a:r>
          </a:p>
          <a:p>
            <a:pPr lvl="0" indent="342900"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Организовать  </a:t>
            </a:r>
            <a:r>
              <a:rPr lang="ru-RU" sz="3200" b="1" dirty="0" err="1">
                <a:solidFill>
                  <a:srgbClr val="F79646">
                    <a:lumMod val="50000"/>
                  </a:srgbClr>
                </a:solidFill>
                <a:latin typeface="Calibri"/>
              </a:rPr>
              <a:t>экологичную</a:t>
            </a: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среду для развития и повышения квалификации молодых специалистов;</a:t>
            </a:r>
          </a:p>
          <a:p>
            <a:pPr lvl="0" indent="342900"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Увеличивать число закрепившихся в профессии педагогических кадров;</a:t>
            </a:r>
          </a:p>
          <a:p>
            <a:pPr lvl="0" indent="342900"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Формировать открытое и эффективное сообщество внутри городского методического объединения специалистов специального и инклюзивного образования, способное на комплексную поддержку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8276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e92771ec76dcfe35d5ec0d8bd1a4cfef.jpeg"/>
          <p:cNvPicPr>
            <a:picLocks noChangeAspect="1" noChangeArrowheads="1"/>
          </p:cNvPicPr>
          <p:nvPr/>
        </p:nvPicPr>
        <p:blipFill>
          <a:blip r:embed="rId2" cstate="print"/>
          <a:srcRect l="9525" t="32186" r="2032" b="4753"/>
          <a:stretch>
            <a:fillRect/>
          </a:stretch>
        </p:blipFill>
        <p:spPr bwMode="auto">
          <a:xfrm>
            <a:off x="8528050" y="2759075"/>
            <a:ext cx="9984987" cy="5867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99650" y="1539875"/>
            <a:ext cx="9302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Критерии наставника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DNS\Desktop\0d5c7c83-5ff7-4296-844d-247238f6543a.jpeg"/>
          <p:cNvPicPr>
            <a:picLocks noChangeAspect="1" noChangeArrowheads="1"/>
          </p:cNvPicPr>
          <p:nvPr/>
        </p:nvPicPr>
        <p:blipFill>
          <a:blip r:embed="rId3" cstate="print"/>
          <a:srcRect l="42124" t="19200" r="2751" b="15001"/>
          <a:stretch>
            <a:fillRect/>
          </a:stretch>
        </p:blipFill>
        <p:spPr bwMode="auto">
          <a:xfrm>
            <a:off x="1212850" y="4664075"/>
            <a:ext cx="7284386" cy="3877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06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3650" y="1920875"/>
            <a:ext cx="141732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u="sng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Консультации и сопровождение:  </a:t>
            </a:r>
            <a:endParaRPr lang="ru-RU" sz="3600" u="sng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3600" u="sng" dirty="0" smtClean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нормативно-правовое обеспечение 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деятельности учителей-логопедов,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учителей-дефектологов;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программно-методическое оснащение;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документация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учителей-логопедов, учителей-дефектологов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диагностический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инструментарий, методики, пакет документов на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обучающегося;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методические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рекомендации по направлениям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деятельности;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информационно-коммуникативные 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технологии в работе специалиста.</a:t>
            </a:r>
          </a:p>
          <a:p>
            <a:pPr indent="457200" algn="just">
              <a:buFontTx/>
              <a:buAutoNum type="arabicPeriod" startAt="4"/>
            </a:pPr>
            <a:endParaRPr lang="ru-RU" sz="3200" dirty="0" smtClean="0">
              <a:solidFill>
                <a:prstClr val="black"/>
              </a:solidFill>
              <a:latin typeface="Calibri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prstClr val="black"/>
              </a:solidFill>
              <a:latin typeface="Calibri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2850" y="476023"/>
            <a:ext cx="1280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Направления деятельности Школы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молодого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специалиста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201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92037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3400" y="779401"/>
            <a:ext cx="1492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специалистов специального 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61765" y="4463504"/>
            <a:ext cx="1272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Open Sans Condensed Light" panose="020B0306030504020204" pitchFamily="34" charset="0"/>
                <a:cs typeface="Arial" panose="020B0604020202020204" pitchFamily="34" charset="0"/>
              </a:rPr>
              <a:t>НАСТАВНИЧЕСТВО КАК ИНСТРУМЕНТ ФОРМИРОВАНИЯ ПРОФЕССИОНАЛЬНЫХ КОМПЕТЕНЦИЙ МОЛОДЫХ СПЕЦИАЛИСТОВ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1449" y="7987299"/>
            <a:ext cx="75526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Синицина</a:t>
            </a: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Юлия Сергеевна,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rgbClr val="4C3D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читель-дефектолог,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МБОУ «СОШ №131 г. Челябинска»,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член ГМО ССИО «Школа молодого специалиста»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4C3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rgbClr val="4C3D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215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Open Sans Condensed Light</vt:lpstr>
      <vt:lpstr>Arial</vt:lpstr>
      <vt:lpstr>Calibri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Педагог</cp:lastModifiedBy>
  <cp:revision>67</cp:revision>
  <dcterms:created xsi:type="dcterms:W3CDTF">2023-01-13T17:17:54Z</dcterms:created>
  <dcterms:modified xsi:type="dcterms:W3CDTF">2023-09-12T07:36:59Z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