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Творческий эксперимент, как базовый уровень обучения детей с ограниченными возможностями здоровья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</a:t>
            </a:r>
            <a:r>
              <a:rPr lang="ru-RU" dirty="0"/>
              <a:t>«Школа-интернат №10 г. Челябинска» </a:t>
            </a:r>
          </a:p>
        </p:txBody>
      </p:sp>
    </p:spTree>
    <p:extLst>
      <p:ext uri="{BB962C8B-B14F-4D97-AF65-F5344CB8AC3E}">
        <p14:creationId xmlns:p14="http://schemas.microsoft.com/office/powerpoint/2010/main" val="243428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Fira Sans Condensed SemiBold" panose="020B0603050000020004" pitchFamily="34" charset="0"/>
              </a:rPr>
              <a:t>«Развитие </a:t>
            </a:r>
            <a:r>
              <a:rPr lang="ru-RU" sz="2400" dirty="0">
                <a:latin typeface="Fira Sans Condensed SemiBold" panose="020B0603050000020004" pitchFamily="34" charset="0"/>
              </a:rPr>
              <a:t>творческого потенциала обучающихся в создании художественных проектов, возможно только с применением базовых знаний и умений технологического </a:t>
            </a:r>
            <a:r>
              <a:rPr lang="ru-RU" sz="2400" dirty="0" smtClean="0">
                <a:latin typeface="Fira Sans Condensed SemiBold" panose="020B0603050000020004" pitchFamily="34" charset="0"/>
              </a:rPr>
              <a:t>цикла»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Fira Sans Condensed SemiBold" panose="020B0603050000020004" pitchFamily="34" charset="0"/>
              </a:rPr>
              <a:t>В программу заложен принцип интеграции со смежными </a:t>
            </a:r>
            <a:r>
              <a:rPr lang="ru-RU" sz="2400" b="1" dirty="0" smtClean="0">
                <a:latin typeface="Fira Sans Condensed SemiBold" panose="020B0603050000020004" pitchFamily="34" charset="0"/>
              </a:rPr>
              <a:t>дисциплинами</a:t>
            </a:r>
            <a:endParaRPr lang="ru-RU" sz="2400" b="1" dirty="0">
              <a:latin typeface="Fira Sans Condensed SemiBold" panose="020B0603050000020004" pitchFamily="34" charset="0"/>
            </a:endParaRPr>
          </a:p>
          <a:p>
            <a:r>
              <a:rPr lang="ru-RU" dirty="0" smtClean="0">
                <a:latin typeface="Fira Sans Condensed SemiBold" panose="020B0603050000020004" pitchFamily="34" charset="0"/>
              </a:rPr>
              <a:t>«Умелые </a:t>
            </a:r>
            <a:r>
              <a:rPr lang="ru-RU" dirty="0">
                <a:latin typeface="Fira Sans Condensed SemiBold" panose="020B0603050000020004" pitchFamily="34" charset="0"/>
              </a:rPr>
              <a:t>руки» </a:t>
            </a:r>
            <a:r>
              <a:rPr lang="ru-RU" dirty="0" smtClean="0">
                <a:latin typeface="Fira Sans Condensed SemiBold" panose="020B0603050000020004" pitchFamily="34" charset="0"/>
              </a:rPr>
              <a:t>- столярное мастерство</a:t>
            </a:r>
          </a:p>
          <a:p>
            <a:r>
              <a:rPr lang="ru-RU" dirty="0" smtClean="0">
                <a:latin typeface="Fira Sans Condensed SemiBold" panose="020B0603050000020004" pitchFamily="34" charset="0"/>
              </a:rPr>
              <a:t>«Комплимент</a:t>
            </a:r>
            <a:r>
              <a:rPr lang="ru-RU" dirty="0">
                <a:latin typeface="Fira Sans Condensed SemiBold" panose="020B0603050000020004" pitchFamily="34" charset="0"/>
              </a:rPr>
              <a:t>» </a:t>
            </a:r>
            <a:r>
              <a:rPr lang="ru-RU" dirty="0" smtClean="0">
                <a:latin typeface="Fira Sans Condensed SemiBold" panose="020B0603050000020004" pitchFamily="34" charset="0"/>
              </a:rPr>
              <a:t>- хореография</a:t>
            </a:r>
          </a:p>
          <a:p>
            <a:r>
              <a:rPr lang="ru-RU" dirty="0" smtClean="0">
                <a:latin typeface="Fira Sans Condensed SemiBold" panose="020B0603050000020004" pitchFamily="34" charset="0"/>
              </a:rPr>
              <a:t>«Сказка</a:t>
            </a:r>
            <a:r>
              <a:rPr lang="ru-RU" dirty="0">
                <a:latin typeface="Fira Sans Condensed SemiBold" panose="020B0603050000020004" pitchFamily="34" charset="0"/>
              </a:rPr>
              <a:t>» </a:t>
            </a:r>
            <a:r>
              <a:rPr lang="ru-RU" dirty="0" smtClean="0">
                <a:latin typeface="Fira Sans Condensed SemiBold" panose="020B0603050000020004" pitchFamily="34" charset="0"/>
              </a:rPr>
              <a:t>- школьный театр</a:t>
            </a:r>
          </a:p>
          <a:p>
            <a:r>
              <a:rPr lang="ru-RU" dirty="0" smtClean="0">
                <a:latin typeface="Fira Sans Condensed SemiBold" panose="020B0603050000020004" pitchFamily="34" charset="0"/>
              </a:rPr>
              <a:t>«</a:t>
            </a:r>
            <a:r>
              <a:rPr lang="ru-RU" dirty="0">
                <a:latin typeface="Fira Sans Condensed SemiBold" panose="020B0603050000020004" pitchFamily="34" charset="0"/>
              </a:rPr>
              <a:t>Поющие </a:t>
            </a:r>
            <a:r>
              <a:rPr lang="ru-RU" dirty="0" smtClean="0">
                <a:latin typeface="Fira Sans Condensed SemiBold" panose="020B0603050000020004" pitchFamily="34" charset="0"/>
              </a:rPr>
              <a:t>руки» - жестовое пение</a:t>
            </a:r>
            <a:endParaRPr lang="ru-RU" dirty="0">
              <a:latin typeface="Fira Sans Condensed SemiBold" panose="020B0603050000020004" pitchFamily="34" charset="0"/>
            </a:endParaRPr>
          </a:p>
          <a:p>
            <a:endParaRPr lang="ru-RU" dirty="0"/>
          </a:p>
        </p:txBody>
      </p:sp>
      <p:pic>
        <p:nvPicPr>
          <p:cNvPr id="5" name="Объект 4" descr="C:\Users\Spark\Desktop\юбилей 70\DSCF6845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03" y="2063750"/>
            <a:ext cx="4412943" cy="33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53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Fira Sans Condensed SemiBold" panose="020B0603050000020004" pitchFamily="34" charset="0"/>
              </a:rPr>
              <a:t>Деятельность объединения «Радуга» реализуется по Адаптированной общеразвивающей программе дополнительного образования художественной направленности, которая дает возможность освоить опыт творческой деятельности и раскрыть креативные способности глухих и слабослышащих учащихся. </a:t>
            </a:r>
            <a:br>
              <a:rPr lang="ru-RU" sz="2000" dirty="0">
                <a:latin typeface="Fira Sans Condensed SemiBold" panose="020B0603050000020004" pitchFamily="34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b="1" dirty="0">
                <a:latin typeface="Fira Sans Condensed SemiBold" panose="020B0603050000020004" pitchFamily="34" charset="0"/>
              </a:rPr>
              <a:t>Срок реализации программы 6 лет.</a:t>
            </a:r>
            <a:endParaRPr lang="ru-RU" sz="2100" dirty="0">
              <a:latin typeface="Fira Sans Condensed SemiBold" panose="020B0603050000020004" pitchFamily="34" charset="0"/>
            </a:endParaRPr>
          </a:p>
          <a:p>
            <a:r>
              <a:rPr lang="ru-RU" sz="2100" dirty="0">
                <a:latin typeface="Fira Sans Condensed SemiBold" panose="020B0603050000020004" pitchFamily="34" charset="0"/>
              </a:rPr>
              <a:t>Три уровня освоения: </a:t>
            </a:r>
          </a:p>
          <a:p>
            <a:pPr marL="0" indent="0">
              <a:buNone/>
            </a:pPr>
            <a:r>
              <a:rPr lang="ru-RU" sz="2100" b="1" dirty="0" smtClean="0">
                <a:latin typeface="Fira Sans Condensed SemiBold" panose="020B0603050000020004" pitchFamily="34" charset="0"/>
              </a:rPr>
              <a:t>- стартовый </a:t>
            </a:r>
            <a:r>
              <a:rPr lang="ru-RU" sz="2100" b="1" dirty="0">
                <a:latin typeface="Fira Sans Condensed SemiBold" panose="020B0603050000020004" pitchFamily="34" charset="0"/>
              </a:rPr>
              <a:t>уровень (2года обучения)  6-7 классы</a:t>
            </a:r>
            <a:endParaRPr lang="ru-RU" sz="2100" dirty="0">
              <a:latin typeface="Fira Sans Condensed SemiBold" panose="020B0603050000020004" pitchFamily="34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Fira Sans Condensed SemiBold" panose="020B0603050000020004" pitchFamily="34" charset="0"/>
              </a:rPr>
              <a:t>- базовый </a:t>
            </a:r>
            <a:r>
              <a:rPr lang="ru-RU" sz="2100" b="1" dirty="0">
                <a:latin typeface="Fira Sans Condensed SemiBold" panose="020B0603050000020004" pitchFamily="34" charset="0"/>
              </a:rPr>
              <a:t>уровень (2 года обучения) 8 – 9 классы</a:t>
            </a:r>
            <a:endParaRPr lang="ru-RU" sz="2100" dirty="0">
              <a:latin typeface="Fira Sans Condensed SemiBold" panose="020B0603050000020004" pitchFamily="34" charset="0"/>
            </a:endParaRPr>
          </a:p>
          <a:p>
            <a:pPr marL="0" indent="0">
              <a:buNone/>
            </a:pPr>
            <a:r>
              <a:rPr lang="ru-RU" sz="2100" b="1" dirty="0" smtClean="0">
                <a:latin typeface="Fira Sans Condensed SemiBold" panose="020B0603050000020004" pitchFamily="34" charset="0"/>
              </a:rPr>
              <a:t>- продвинутый </a:t>
            </a:r>
            <a:r>
              <a:rPr lang="ru-RU" sz="2100" b="1" dirty="0">
                <a:latin typeface="Fira Sans Condensed SemiBold" panose="020B0603050000020004" pitchFamily="34" charset="0"/>
              </a:rPr>
              <a:t>уровень (2 года обучения) 10 – 11 классы</a:t>
            </a:r>
            <a:endParaRPr lang="ru-RU" sz="2100" dirty="0">
              <a:latin typeface="Fira Sans Condensed SemiBold" panose="020B0603050000020004" pitchFamily="34" charset="0"/>
            </a:endParaRPr>
          </a:p>
          <a:p>
            <a:r>
              <a:rPr lang="ru-RU" sz="2100" dirty="0">
                <a:latin typeface="Fira Sans Condensed SemiBold" panose="020B0603050000020004" pitchFamily="34" charset="0"/>
              </a:rPr>
              <a:t>Возраст учащихся 12 – 19 лет </a:t>
            </a:r>
          </a:p>
          <a:p>
            <a:endParaRPr lang="ru-RU" dirty="0"/>
          </a:p>
        </p:txBody>
      </p:sp>
      <p:pic>
        <p:nvPicPr>
          <p:cNvPr id="5" name="Объект 4" descr="C:\Users\Spark\Desktop\юбилей 70\100_6200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39" y="2063750"/>
            <a:ext cx="4418459" cy="33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39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96123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/>
              <a:t>цель творческого эксперимента –</a:t>
            </a:r>
            <a:r>
              <a:rPr lang="ru-RU" sz="4000" dirty="0"/>
              <a:t> приобщение учащихся с ОВЗ к общечеловеческим и культурным ценностям</a:t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задачи: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- </a:t>
            </a:r>
            <a:r>
              <a:rPr lang="ru-RU" sz="4000" dirty="0"/>
              <a:t>сформировать жизненные ценности и здоровый образ </a:t>
            </a:r>
            <a:r>
              <a:rPr lang="ru-RU" sz="4000" dirty="0" smtClean="0"/>
              <a:t>жизни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- воспитать трудовую </a:t>
            </a:r>
            <a:r>
              <a:rPr lang="ru-RU" sz="4000" dirty="0" smtClean="0"/>
              <a:t>культуру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1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308920"/>
            <a:ext cx="4126860" cy="1383956"/>
          </a:xfrm>
        </p:spPr>
        <p:txBody>
          <a:bodyPr/>
          <a:lstStyle/>
          <a:p>
            <a:r>
              <a:rPr lang="ru-RU" dirty="0" smtClean="0"/>
              <a:t>СТАРТОВЫЙ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1804086"/>
            <a:ext cx="4126861" cy="35705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Fira Sans Condensed SemiBold" panose="020B0603050000020004" pitchFamily="34" charset="0"/>
              </a:rPr>
              <a:t>учитывая </a:t>
            </a:r>
            <a:r>
              <a:rPr lang="ru-RU" dirty="0">
                <a:latin typeface="Fira Sans Condensed SemiBold" panose="020B0603050000020004" pitchFamily="34" charset="0"/>
              </a:rPr>
              <a:t>возраст детей в обучение заложен принцип повторяемости процесса. В таком возрасте детям важен быстрый результат. Задание подбирается таким образом, чтобы  в конце занятия получилась завершенная работа, например аппликация, из бумаги или продублированных лоскутков ткани, по </a:t>
            </a:r>
            <a:r>
              <a:rPr lang="ru-RU" dirty="0" smtClean="0">
                <a:latin typeface="Fira Sans Condensed SemiBold" panose="020B0603050000020004" pitchFamily="34" charset="0"/>
              </a:rPr>
              <a:t>шаблону, но </a:t>
            </a:r>
            <a:r>
              <a:rPr lang="ru-RU" dirty="0">
                <a:latin typeface="Fira Sans Condensed SemiBold" panose="020B0603050000020004" pitchFamily="34" charset="0"/>
              </a:rPr>
              <a:t>разного цветового </a:t>
            </a:r>
            <a:r>
              <a:rPr lang="ru-RU" dirty="0" smtClean="0">
                <a:latin typeface="Fira Sans Condensed SemiBold" panose="020B0603050000020004" pitchFamily="34" charset="0"/>
              </a:rPr>
              <a:t>решения</a:t>
            </a:r>
            <a:endParaRPr lang="ru-RU" dirty="0">
              <a:latin typeface="Fira Sans Condensed SemiBold" panose="020B0603050000020004" pitchFamily="34" charset="0"/>
            </a:endParaRPr>
          </a:p>
          <a:p>
            <a:endParaRPr lang="ru-RU" sz="1600" dirty="0"/>
          </a:p>
        </p:txBody>
      </p:sp>
      <p:pic>
        <p:nvPicPr>
          <p:cNvPr id="5" name="Объект 4" descr="C:\Users\Spark\Desktop\фото лоскуток\IMG_2034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51" y="685800"/>
            <a:ext cx="3519110" cy="468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67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685801"/>
            <a:ext cx="4126860" cy="883508"/>
          </a:xfrm>
        </p:spPr>
        <p:txBody>
          <a:bodyPr/>
          <a:lstStyle/>
          <a:p>
            <a:r>
              <a:rPr lang="ru-RU" dirty="0" smtClean="0"/>
              <a:t>БАЗОВЫЙ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642" y="2051222"/>
            <a:ext cx="4126861" cy="33233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Fira Sans Condensed SemiBold" panose="020B0603050000020004" pitchFamily="34" charset="0"/>
              </a:rPr>
              <a:t>текстильная </a:t>
            </a:r>
            <a:r>
              <a:rPr lang="ru-RU" dirty="0">
                <a:latin typeface="Fira Sans Condensed SemiBold" panose="020B0603050000020004" pitchFamily="34" charset="0"/>
              </a:rPr>
              <a:t>кукла. Долгий трудоемкий процесс от создания деталей тела куклы, до ее вариантов и </a:t>
            </a:r>
            <a:r>
              <a:rPr lang="ru-RU" dirty="0" smtClean="0">
                <a:latin typeface="Fira Sans Condensed SemiBold" panose="020B0603050000020004" pitchFamily="34" charset="0"/>
              </a:rPr>
              <a:t>образа. совместный </a:t>
            </a:r>
            <a:r>
              <a:rPr lang="ru-RU" dirty="0">
                <a:latin typeface="Fira Sans Condensed SemiBold" panose="020B0603050000020004" pitchFamily="34" charset="0"/>
              </a:rPr>
              <a:t>проект с творческим объединением «Умелые руки» </a:t>
            </a:r>
            <a:r>
              <a:rPr lang="ru-RU" dirty="0" smtClean="0">
                <a:latin typeface="Fira Sans Condensed SemiBold" panose="020B0603050000020004" pitchFamily="34" charset="0"/>
              </a:rPr>
              <a:t>где происходит обучение </a:t>
            </a:r>
            <a:r>
              <a:rPr lang="ru-RU" dirty="0">
                <a:latin typeface="Fira Sans Condensed SemiBold" panose="020B0603050000020004" pitchFamily="34" charset="0"/>
              </a:rPr>
              <a:t>столярному </a:t>
            </a:r>
            <a:r>
              <a:rPr lang="ru-RU" dirty="0" smtClean="0">
                <a:latin typeface="Fira Sans Condensed SemiBold" panose="020B0603050000020004" pitchFamily="34" charset="0"/>
              </a:rPr>
              <a:t>мастерству</a:t>
            </a:r>
            <a:endParaRPr lang="ru-RU" sz="1600" dirty="0"/>
          </a:p>
        </p:txBody>
      </p:sp>
      <p:pic>
        <p:nvPicPr>
          <p:cNvPr id="7" name="Рисунок 6" descr="D:\1\IMG_20201015_1009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35" y="1025611"/>
            <a:ext cx="3259905" cy="389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C:\Users\Spark\Desktop\Мудряков\175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54" y="1025611"/>
            <a:ext cx="3221262" cy="389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34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2" y="543697"/>
            <a:ext cx="4533265" cy="8526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Продвинутый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82811"/>
            <a:ext cx="5128054" cy="38917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Fira Sans Condensed SemiBold" panose="020B0603050000020004" pitchFamily="34" charset="0"/>
              </a:rPr>
              <a:t>формируется профессиональная ориентация учащихся. </a:t>
            </a:r>
            <a:r>
              <a:rPr lang="ru-RU" dirty="0">
                <a:latin typeface="Fira Sans Condensed SemiBold" panose="020B0603050000020004" pitchFamily="34" charset="0"/>
              </a:rPr>
              <a:t>Создаются творческие </a:t>
            </a:r>
            <a:r>
              <a:rPr lang="ru-RU" dirty="0" smtClean="0">
                <a:latin typeface="Fira Sans Condensed SemiBold" panose="020B0603050000020004" pitchFamily="34" charset="0"/>
              </a:rPr>
              <a:t>проекты,  </a:t>
            </a:r>
            <a:r>
              <a:rPr lang="ru-RU" dirty="0">
                <a:latin typeface="Fira Sans Condensed SemiBold" panose="020B0603050000020004" pitchFamily="34" charset="0"/>
              </a:rPr>
              <a:t>которые реализуются в течении учебного года от выбора темы, до создания образа, изготовления одежды, аксессуаров, реквизита, музыкальной фонограммы, декораций и представления зрителям. Эти проекты невозможно реализовать в рамках одного объединения. Требуется  большая коллективная работа с участием хореографа, звукорежиссера, постановщика </a:t>
            </a:r>
            <a:r>
              <a:rPr lang="ru-RU" dirty="0" smtClean="0">
                <a:latin typeface="Fira Sans Condensed SemiBold" panose="020B0603050000020004" pitchFamily="34" charset="0"/>
              </a:rPr>
              <a:t>жестов</a:t>
            </a:r>
            <a:endParaRPr lang="ru-RU" dirty="0">
              <a:latin typeface="Fira Sans Condensed SemiBold" panose="020B0603050000020004" pitchFamily="34" charset="0"/>
            </a:endParaRPr>
          </a:p>
        </p:txBody>
      </p:sp>
      <p:pic>
        <p:nvPicPr>
          <p:cNvPr id="8" name="Объект 7" descr="C:\Users\Spark\Desktop\лоскуток\200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69" y="543697"/>
            <a:ext cx="4782065" cy="47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54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97359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Воспитание </a:t>
            </a:r>
            <a:r>
              <a:rPr lang="ru-RU" sz="4400" dirty="0"/>
              <a:t>трудовой культуры состоит в самом процессе создания изделия, которое в конечном результате соответствует своему функциональному назначению, обладает всеми эстетическими, потребительскими и товарными </a:t>
            </a:r>
            <a:r>
              <a:rPr lang="ru-RU" sz="4400" dirty="0" smtClean="0"/>
              <a:t>показателями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3377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Кондакова</a:t>
            </a:r>
            <a:r>
              <a:rPr lang="ru-RU" dirty="0"/>
              <a:t> Наталья Сергеевна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>
                <a:latin typeface="Fira Sans Condensed SemiBold" panose="020B0603050000020004" pitchFamily="34" charset="0"/>
              </a:rPr>
              <a:t>педагог </a:t>
            </a:r>
            <a:r>
              <a:rPr lang="ru-RU" sz="8000" dirty="0">
                <a:latin typeface="Fira Sans Condensed SemiBold" panose="020B0603050000020004" pitchFamily="34" charset="0"/>
              </a:rPr>
              <a:t>дополнительного </a:t>
            </a:r>
            <a:r>
              <a:rPr lang="ru-RU" sz="8000" dirty="0" smtClean="0">
                <a:latin typeface="Fira Sans Condensed SemiBold" panose="020B0603050000020004" pitchFamily="34" charset="0"/>
              </a:rPr>
              <a:t>образования, руководитель объединения «Радуга»</a:t>
            </a:r>
            <a:endParaRPr lang="ru-RU" sz="8000" dirty="0">
              <a:latin typeface="Fira Sans Condensed SemiBold" panose="020B0603050000020004" pitchFamily="34" charset="0"/>
            </a:endParaRPr>
          </a:p>
          <a:p>
            <a:pPr algn="ctr"/>
            <a:r>
              <a:rPr lang="ru-RU" sz="8000" dirty="0">
                <a:latin typeface="Fira Sans Condensed SemiBold" panose="020B0603050000020004" pitchFamily="34" charset="0"/>
              </a:rPr>
              <a:t>МБОУ «Школа-интернат №10 г. Челябинска»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" b="285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92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68</TotalTime>
  <Words>383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Fira Sans Condensed SemiBold</vt:lpstr>
      <vt:lpstr>Impact</vt:lpstr>
      <vt:lpstr>Главное мероприятие</vt:lpstr>
      <vt:lpstr>Творческий эксперимент, как базовый уровень обучения детей с ограниченными возможностями здоровья</vt:lpstr>
      <vt:lpstr>«Развитие творческого потенциала обучающихся в создании художественных проектов, возможно только с применением базовых знаний и умений технологического цикла» </vt:lpstr>
      <vt:lpstr>Деятельность объединения «Радуга» реализуется по Адаптированной общеразвивающей программе дополнительного образования художественной направленности, которая дает возможность освоить опыт творческой деятельности и раскрыть креативные способности глухих и слабослышащих учащихся.  </vt:lpstr>
      <vt:lpstr>цель творческого эксперимента – приобщение учащихся с ОВЗ к общечеловеческим и культурным ценностям  задачи: - сформировать жизненные ценности и здоровый образ жизни - воспитать трудовую культуру </vt:lpstr>
      <vt:lpstr>СТАРТОВЫЙ УРОВЕНЬ</vt:lpstr>
      <vt:lpstr>БАЗОВЫЙ УРОВЕНЬ</vt:lpstr>
      <vt:lpstr>Продвинутый УРОВЕНЬ</vt:lpstr>
      <vt:lpstr>Воспитание трудовой культуры состоит в самом процессе создания изделия, которое в конечном результате соответствует своему функциональному назначению, обладает всеми эстетическими, потребительскими и товарными показателями </vt:lpstr>
      <vt:lpstr>Кондакова Наталья Сергеевна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эксперимент, как базовый уровень обучения детей с ограниченными возможностями здоровья</dc:title>
  <dc:creator>RePack by Diakov</dc:creator>
  <cp:lastModifiedBy>RePack by Diakov</cp:lastModifiedBy>
  <cp:revision>9</cp:revision>
  <dcterms:created xsi:type="dcterms:W3CDTF">2021-12-06T07:34:20Z</dcterms:created>
  <dcterms:modified xsi:type="dcterms:W3CDTF">2021-12-06T08:42:36Z</dcterms:modified>
</cp:coreProperties>
</file>