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43"/>
  </p:notesMasterIdLst>
  <p:handoutMasterIdLst>
    <p:handoutMasterId r:id="rId44"/>
  </p:handoutMasterIdLst>
  <p:sldIdLst>
    <p:sldId id="997" r:id="rId2"/>
    <p:sldId id="978" r:id="rId3"/>
    <p:sldId id="979" r:id="rId4"/>
    <p:sldId id="980" r:id="rId5"/>
    <p:sldId id="982" r:id="rId6"/>
    <p:sldId id="1002" r:id="rId7"/>
    <p:sldId id="981" r:id="rId8"/>
    <p:sldId id="983" r:id="rId9"/>
    <p:sldId id="984" r:id="rId10"/>
    <p:sldId id="988" r:id="rId11"/>
    <p:sldId id="991" r:id="rId12"/>
    <p:sldId id="990" r:id="rId13"/>
    <p:sldId id="998" r:id="rId14"/>
    <p:sldId id="999" r:id="rId15"/>
    <p:sldId id="1000" r:id="rId16"/>
    <p:sldId id="1001" r:id="rId17"/>
    <p:sldId id="1011" r:id="rId18"/>
    <p:sldId id="1009" r:id="rId19"/>
    <p:sldId id="1010" r:id="rId20"/>
    <p:sldId id="1003" r:id="rId21"/>
    <p:sldId id="1004" r:id="rId22"/>
    <p:sldId id="1005" r:id="rId23"/>
    <p:sldId id="1006" r:id="rId24"/>
    <p:sldId id="1007" r:id="rId25"/>
    <p:sldId id="1008" r:id="rId26"/>
    <p:sldId id="970" r:id="rId27"/>
    <p:sldId id="1012" r:id="rId28"/>
    <p:sldId id="969" r:id="rId29"/>
    <p:sldId id="966" r:id="rId30"/>
    <p:sldId id="967" r:id="rId31"/>
    <p:sldId id="972" r:id="rId32"/>
    <p:sldId id="1013" r:id="rId33"/>
    <p:sldId id="973" r:id="rId34"/>
    <p:sldId id="971" r:id="rId35"/>
    <p:sldId id="1014" r:id="rId36"/>
    <p:sldId id="975" r:id="rId37"/>
    <p:sldId id="1015" r:id="rId38"/>
    <p:sldId id="974" r:id="rId39"/>
    <p:sldId id="977" r:id="rId40"/>
    <p:sldId id="1016" r:id="rId41"/>
    <p:sldId id="976" r:id="rId42"/>
  </p:sldIdLst>
  <p:sldSz cx="12192000" cy="6858000"/>
  <p:notesSz cx="6797675" cy="9798050"/>
  <p:custDataLst>
    <p:tags r:id="rId45"/>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3" userDrawn="1">
          <p15:clr>
            <a:srgbClr val="A4A3A4"/>
          </p15:clr>
        </p15:guide>
        <p15:guide id="2" pos="2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494"/>
    <a:srgbClr val="EB2049"/>
    <a:srgbClr val="ACC1DF"/>
    <a:srgbClr val="D1E7F6"/>
    <a:srgbClr val="2F3696"/>
    <a:srgbClr val="408671"/>
    <a:srgbClr val="A84A20"/>
    <a:srgbClr val="853A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613" autoAdjust="0"/>
    <p:restoredTop sz="94762" autoAdjust="0"/>
  </p:normalViewPr>
  <p:slideViewPr>
    <p:cSldViewPr snapToGrid="0" showGuides="1">
      <p:cViewPr varScale="1">
        <p:scale>
          <a:sx n="85" d="100"/>
          <a:sy n="85" d="100"/>
        </p:scale>
        <p:origin x="-691" y="-77"/>
      </p:cViewPr>
      <p:guideLst>
        <p:guide orient="horz" pos="73"/>
        <p:guide pos="211"/>
      </p:guideLst>
    </p:cSldViewPr>
  </p:slid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2944958" cy="491939"/>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3851098" y="6"/>
            <a:ext cx="2944958" cy="491939"/>
          </a:xfrm>
          <a:prstGeom prst="rect">
            <a:avLst/>
          </a:prstGeom>
        </p:spPr>
        <p:txBody>
          <a:bodyPr vert="horz" lIns="91440" tIns="45720" rIns="91440" bIns="45720" rtlCol="0"/>
          <a:lstStyle>
            <a:lvl1pPr algn="r">
              <a:defRPr sz="1200"/>
            </a:lvl1pPr>
          </a:lstStyle>
          <a:p>
            <a:fld id="{67FAE2B7-847C-436E-B842-CCE949DEAD1B}" type="datetimeFigureOut">
              <a:rPr lang="ru-RU" smtClean="0"/>
              <a:pPr/>
              <a:t>28.10.2020</a:t>
            </a:fld>
            <a:endParaRPr lang="ru-RU"/>
          </a:p>
        </p:txBody>
      </p:sp>
      <p:sp>
        <p:nvSpPr>
          <p:cNvPr id="4" name="Footer Placeholder 3"/>
          <p:cNvSpPr>
            <a:spLocks noGrp="1"/>
          </p:cNvSpPr>
          <p:nvPr>
            <p:ph type="ftr" sz="quarter" idx="2"/>
          </p:nvPr>
        </p:nvSpPr>
        <p:spPr>
          <a:xfrm>
            <a:off x="0" y="9306116"/>
            <a:ext cx="2944958" cy="491939"/>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3851098" y="9306116"/>
            <a:ext cx="2944958" cy="491939"/>
          </a:xfrm>
          <a:prstGeom prst="rect">
            <a:avLst/>
          </a:prstGeom>
        </p:spPr>
        <p:txBody>
          <a:bodyPr vert="horz" lIns="91440" tIns="45720" rIns="91440" bIns="45720" rtlCol="0" anchor="b"/>
          <a:lstStyle>
            <a:lvl1pPr algn="r">
              <a:defRPr sz="1200"/>
            </a:lvl1pPr>
          </a:lstStyle>
          <a:p>
            <a:fld id="{533470D6-A7D1-4BA7-BEF6-5D40279B2C4E}" type="slidenum">
              <a:rPr lang="ru-RU" smtClean="0"/>
              <a:pPr/>
              <a:t>‹#›</a:t>
            </a:fld>
            <a:endParaRPr lang="ru-RU"/>
          </a:p>
        </p:txBody>
      </p:sp>
    </p:spTree>
    <p:extLst>
      <p:ext uri="{BB962C8B-B14F-4D97-AF65-F5344CB8AC3E}">
        <p14:creationId xmlns:p14="http://schemas.microsoft.com/office/powerpoint/2010/main" val="2186766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160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50443" y="0"/>
            <a:ext cx="2945659" cy="491604"/>
          </a:xfrm>
          <a:prstGeom prst="rect">
            <a:avLst/>
          </a:prstGeom>
        </p:spPr>
        <p:txBody>
          <a:bodyPr vert="horz" lIns="91440" tIns="45720" rIns="91440" bIns="45720" rtlCol="0"/>
          <a:lstStyle>
            <a:lvl1pPr algn="r">
              <a:defRPr sz="1200"/>
            </a:lvl1pPr>
          </a:lstStyle>
          <a:p>
            <a:fld id="{654B29EE-4036-4DBD-AC34-D813A099D36A}" type="datetimeFigureOut">
              <a:rPr lang="ru-RU" smtClean="0"/>
              <a:pPr/>
              <a:t>28.10.2020</a:t>
            </a:fld>
            <a:endParaRPr lang="ru-RU"/>
          </a:p>
        </p:txBody>
      </p:sp>
      <p:sp>
        <p:nvSpPr>
          <p:cNvPr id="4" name="Slide Image Placeholder 3"/>
          <p:cNvSpPr>
            <a:spLocks noGrp="1" noRot="1" noChangeAspect="1"/>
          </p:cNvSpPr>
          <p:nvPr>
            <p:ph type="sldImg" idx="2"/>
          </p:nvPr>
        </p:nvSpPr>
        <p:spPr>
          <a:xfrm>
            <a:off x="461963" y="1225550"/>
            <a:ext cx="5873750" cy="3305175"/>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79768" y="4715317"/>
            <a:ext cx="5438140" cy="385798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9306447"/>
            <a:ext cx="2945659" cy="491603"/>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50443" y="9306447"/>
            <a:ext cx="2945659" cy="491603"/>
          </a:xfrm>
          <a:prstGeom prst="rect">
            <a:avLst/>
          </a:prstGeom>
        </p:spPr>
        <p:txBody>
          <a:bodyPr vert="horz" lIns="91440" tIns="45720" rIns="91440" bIns="45720" rtlCol="0" anchor="b"/>
          <a:lstStyle>
            <a:lvl1pPr algn="r">
              <a:defRPr sz="1200"/>
            </a:lvl1pPr>
          </a:lstStyle>
          <a:p>
            <a:fld id="{476D8710-C1F7-456F-ACD4-57F616EF493D}" type="slidenum">
              <a:rPr lang="ru-RU" smtClean="0"/>
              <a:pPr/>
              <a:t>‹#›</a:t>
            </a:fld>
            <a:endParaRPr lang="ru-RU"/>
          </a:p>
        </p:txBody>
      </p:sp>
    </p:spTree>
    <p:extLst>
      <p:ext uri="{BB962C8B-B14F-4D97-AF65-F5344CB8AC3E}">
        <p14:creationId xmlns:p14="http://schemas.microsoft.com/office/powerpoint/2010/main" val="160155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6CD0A87D-A611-4407-9F4B-965663F77899}" type="slidenum">
              <a:rPr lang="ru-RU" smtClean="0"/>
              <a:t>1</a:t>
            </a:fld>
            <a:endParaRPr lang="ru-RU"/>
          </a:p>
        </p:txBody>
      </p:sp>
    </p:spTree>
    <p:extLst>
      <p:ext uri="{BB962C8B-B14F-4D97-AF65-F5344CB8AC3E}">
        <p14:creationId xmlns:p14="http://schemas.microsoft.com/office/powerpoint/2010/main" val="299307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BC4957-3E6D-44F6-80D1-E054D6E6E008}" type="slidenum">
              <a:rPr lang="ru-RU" smtClean="0"/>
              <a:t>40</a:t>
            </a:fld>
            <a:endParaRPr lang="ru-RU" dirty="0"/>
          </a:p>
        </p:txBody>
      </p:sp>
    </p:spTree>
    <p:extLst>
      <p:ext uri="{BB962C8B-B14F-4D97-AF65-F5344CB8AC3E}">
        <p14:creationId xmlns:p14="http://schemas.microsoft.com/office/powerpoint/2010/main" val="61756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400" dirty="0"/>
          </a:p>
        </p:txBody>
      </p:sp>
      <p:sp>
        <p:nvSpPr>
          <p:cNvPr id="5" name="Верхний колонтитул 4"/>
          <p:cNvSpPr>
            <a:spLocks noGrp="1"/>
          </p:cNvSpPr>
          <p:nvPr>
            <p:ph type="hdr" sz="quarter" idx="11"/>
          </p:nvPr>
        </p:nvSpPr>
        <p:spPr>
          <a:xfrm>
            <a:off x="0" y="0"/>
            <a:ext cx="2949575" cy="496888"/>
          </a:xfrm>
          <a:prstGeom prst="rect">
            <a:avLst/>
          </a:prstGeom>
        </p:spPr>
        <p:txBody>
          <a:bodyPr/>
          <a:lstStyle/>
          <a:p>
            <a:r>
              <a:rPr lang="ru-RU" dirty="0"/>
              <a:t>1</a:t>
            </a:r>
          </a:p>
        </p:txBody>
      </p:sp>
      <p:sp>
        <p:nvSpPr>
          <p:cNvPr id="6" name="Дата 5"/>
          <p:cNvSpPr>
            <a:spLocks noGrp="1"/>
          </p:cNvSpPr>
          <p:nvPr>
            <p:ph type="dt" idx="12"/>
          </p:nvPr>
        </p:nvSpPr>
        <p:spPr>
          <a:xfrm>
            <a:off x="3854450" y="0"/>
            <a:ext cx="2949575" cy="496888"/>
          </a:xfrm>
          <a:prstGeom prst="rect">
            <a:avLst/>
          </a:prstGeom>
        </p:spPr>
        <p:txBody>
          <a:bodyPr/>
          <a:lstStyle/>
          <a:p>
            <a:fld id="{F834F1D5-33B3-480A-A4E8-311841A67364}" type="datetime1">
              <a:rPr lang="ru-RU" smtClean="0"/>
              <a:t>28.10.2020</a:t>
            </a:fld>
            <a:endParaRPr lang="ru-RU" dirty="0"/>
          </a:p>
        </p:txBody>
      </p:sp>
    </p:spTree>
    <p:extLst>
      <p:ext uri="{BB962C8B-B14F-4D97-AF65-F5344CB8AC3E}">
        <p14:creationId xmlns:p14="http://schemas.microsoft.com/office/powerpoint/2010/main" val="1043693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6.v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oleObject" Target="../embeddings/oleObject5.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Текстовый слайд">
    <p:spTree>
      <p:nvGrpSpPr>
        <p:cNvPr id="1" name=""/>
        <p:cNvGrpSpPr/>
        <p:nvPr/>
      </p:nvGrpSpPr>
      <p:grpSpPr>
        <a:xfrm>
          <a:off x="0" y="0"/>
          <a:ext cx="0" cy="0"/>
          <a:chOff x="0" y="0"/>
          <a:chExt cx="0" cy="0"/>
        </a:xfrm>
      </p:grpSpPr>
      <p:graphicFrame>
        <p:nvGraphicFramePr>
          <p:cNvPr id="3" name="Объект 2" hidden="1"/>
          <p:cNvGraphicFramePr>
            <a:graphicFrameLocks noChangeAspect="1"/>
          </p:cNvGraphicFramePr>
          <p:nvPr userDrawn="1">
            <p:custDataLst>
              <p:tags r:id="rId2"/>
            </p:custDataLst>
            <p:extLst>
              <p:ext uri="{D42A27DB-BD31-4B8C-83A1-F6EECF244321}">
                <p14:modId xmlns:p14="http://schemas.microsoft.com/office/powerpoint/2010/main" val="3679775504"/>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92953" name="Слайд think-cell" r:id="rId4" imgW="360" imgH="360" progId="TCLayout.ActiveDocument.1">
                  <p:embed/>
                </p:oleObj>
              </mc:Choice>
              <mc:Fallback>
                <p:oleObj name="Слайд think-cell" r:id="rId4" imgW="360" imgH="360" progId="TCLayout.ActiveDocument.1">
                  <p:embed/>
                  <p:pic>
                    <p:nvPicPr>
                      <p:cNvPr id="0" name="Picture 7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1"/>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Прямоугольник 11"/>
          <p:cNvSpPr/>
          <p:nvPr userDrawn="1"/>
        </p:nvSpPr>
        <p:spPr>
          <a:xfrm rot="16200000">
            <a:off x="2136226" y="-1133614"/>
            <a:ext cx="45719" cy="4320000"/>
          </a:xfrm>
          <a:prstGeom prst="rect">
            <a:avLst/>
          </a:prstGeom>
          <a:solidFill>
            <a:srgbClr val="EB204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a:solidFill>
                <a:srgbClr val="EB2049"/>
              </a:solidFill>
            </a:endParaRPr>
          </a:p>
        </p:txBody>
      </p:sp>
      <p:sp>
        <p:nvSpPr>
          <p:cNvPr id="13" name="Прямоугольник 12"/>
          <p:cNvSpPr/>
          <p:nvPr userDrawn="1"/>
        </p:nvSpPr>
        <p:spPr>
          <a:xfrm rot="16200000">
            <a:off x="2132999" y="-1147987"/>
            <a:ext cx="54000" cy="4320000"/>
          </a:xfrm>
          <a:prstGeom prst="rect">
            <a:avLst/>
          </a:prstGeom>
          <a:solidFill>
            <a:srgbClr val="2D349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a:solidFill>
                <a:schemeClr val="bg1"/>
              </a:solidFill>
            </a:endParaRPr>
          </a:p>
        </p:txBody>
      </p:sp>
      <p:pic>
        <p:nvPicPr>
          <p:cNvPr id="7" name="Рисунок 6"/>
          <p:cNvPicPr>
            <a:picLocks noChangeAspect="1"/>
          </p:cNvPicPr>
          <p:nvPr userDrawn="1"/>
        </p:nvPicPr>
        <p:blipFill>
          <a:blip r:embed="rId6" cstate="print"/>
          <a:stretch>
            <a:fillRect/>
          </a:stretch>
        </p:blipFill>
        <p:spPr>
          <a:xfrm>
            <a:off x="8688289" y="6208300"/>
            <a:ext cx="2034923" cy="489452"/>
          </a:xfrm>
          <a:prstGeom prst="rect">
            <a:avLst/>
          </a:prstGeom>
        </p:spPr>
      </p:pic>
      <p:pic>
        <p:nvPicPr>
          <p:cNvPr id="8" name="Picture 2" descr="D:\Masha\черная пятница\!Фирменные стили и логотипы\!Российский учебник\презентация\для перезентации РУ\для-перезентации-РУ.png"/>
          <p:cNvPicPr>
            <a:picLocks noChangeAspect="1" noChangeArrowheads="1"/>
          </p:cNvPicPr>
          <p:nvPr userDrawn="1"/>
        </p:nvPicPr>
        <p:blipFill rotWithShape="1">
          <a:blip r:embed="rId7" cstate="print"/>
          <a:srcRect l="72206"/>
          <a:stretch/>
        </p:blipFill>
        <p:spPr bwMode="auto">
          <a:xfrm>
            <a:off x="10951373" y="6204539"/>
            <a:ext cx="905267" cy="493215"/>
          </a:xfrm>
          <a:prstGeom prst="rect">
            <a:avLst/>
          </a:prstGeom>
          <a:noFill/>
        </p:spPr>
      </p:pic>
      <p:sp>
        <p:nvSpPr>
          <p:cNvPr id="9" name="Заголовок 1"/>
          <p:cNvSpPr>
            <a:spLocks noGrp="1"/>
          </p:cNvSpPr>
          <p:nvPr>
            <p:ph type="title" hasCustomPrompt="1"/>
          </p:nvPr>
        </p:nvSpPr>
        <p:spPr>
          <a:xfrm>
            <a:off x="334434" y="129440"/>
            <a:ext cx="11519999" cy="648642"/>
          </a:xfrm>
          <a:prstGeom prst="rect">
            <a:avLst/>
          </a:prstGeom>
        </p:spPr>
        <p:txBody>
          <a:bodyPr vert="horz" lIns="91440" tIns="45720" rIns="91440" bIns="45720" rtlCol="0" anchor="t">
            <a:noAutofit/>
          </a:bodyPr>
          <a:lstStyle>
            <a:lvl1pPr>
              <a:lnSpc>
                <a:spcPct val="100000"/>
              </a:lnSpc>
              <a:defRPr sz="2400" b="1">
                <a:solidFill>
                  <a:srgbClr val="2D3494"/>
                </a:solidFill>
                <a:latin typeface="Calibri" panose="020F0502020204030204" pitchFamily="34" charset="0"/>
              </a:defRPr>
            </a:lvl1pPr>
          </a:lstStyle>
          <a:p>
            <a:r>
              <a:rPr lang="ru-RU" dirty="0"/>
              <a:t>ЗАГОЛОВОК</a:t>
            </a:r>
            <a:br>
              <a:rPr lang="ru-RU" dirty="0"/>
            </a:br>
            <a:r>
              <a:rPr lang="ru-RU" dirty="0" err="1"/>
              <a:t>ЗАГОЛОВОК</a:t>
            </a:r>
            <a:endParaRPr lang="ru-RU" dirty="0"/>
          </a:p>
        </p:txBody>
      </p:sp>
    </p:spTree>
    <p:extLst>
      <p:ext uri="{BB962C8B-B14F-4D97-AF65-F5344CB8AC3E}">
        <p14:creationId xmlns:p14="http://schemas.microsoft.com/office/powerpoint/2010/main" val="168199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Текстовый слайд">
    <p:spTree>
      <p:nvGrpSpPr>
        <p:cNvPr id="1" name=""/>
        <p:cNvGrpSpPr/>
        <p:nvPr/>
      </p:nvGrpSpPr>
      <p:grpSpPr>
        <a:xfrm>
          <a:off x="0" y="0"/>
          <a:ext cx="0" cy="0"/>
          <a:chOff x="0" y="0"/>
          <a:chExt cx="0" cy="0"/>
        </a:xfrm>
      </p:grpSpPr>
      <p:graphicFrame>
        <p:nvGraphicFramePr>
          <p:cNvPr id="3" name="Объект 2" hidden="1"/>
          <p:cNvGraphicFramePr>
            <a:graphicFrameLocks noChangeAspect="1"/>
          </p:cNvGraphicFramePr>
          <p:nvPr userDrawn="1">
            <p:custDataLst>
              <p:tags r:id="rId2"/>
            </p:custDataLst>
            <p:extLst>
              <p:ext uri="{D42A27DB-BD31-4B8C-83A1-F6EECF244321}">
                <p14:modId xmlns:p14="http://schemas.microsoft.com/office/powerpoint/2010/main" val="2074113337"/>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1292292" name="Слайд think-cell" r:id="rId4" imgW="360" imgH="360" progId="TCLayout.ActiveDocument.1">
                  <p:embed/>
                </p:oleObj>
              </mc:Choice>
              <mc:Fallback>
                <p:oleObj name="Слайд think-cell"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1"/>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Прямоугольник 11"/>
          <p:cNvSpPr/>
          <p:nvPr userDrawn="1"/>
        </p:nvSpPr>
        <p:spPr>
          <a:xfrm rot="16200000">
            <a:off x="2136226" y="-1133614"/>
            <a:ext cx="45719" cy="4320000"/>
          </a:xfrm>
          <a:prstGeom prst="rect">
            <a:avLst/>
          </a:prstGeom>
          <a:solidFill>
            <a:srgbClr val="EB204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a:solidFill>
                <a:srgbClr val="EB2049"/>
              </a:solidFill>
            </a:endParaRPr>
          </a:p>
        </p:txBody>
      </p:sp>
      <p:sp>
        <p:nvSpPr>
          <p:cNvPr id="13" name="Прямоугольник 12"/>
          <p:cNvSpPr/>
          <p:nvPr userDrawn="1"/>
        </p:nvSpPr>
        <p:spPr>
          <a:xfrm rot="16200000">
            <a:off x="2132999" y="-1147987"/>
            <a:ext cx="54000" cy="4320000"/>
          </a:xfrm>
          <a:prstGeom prst="rect">
            <a:avLst/>
          </a:prstGeom>
          <a:solidFill>
            <a:srgbClr val="2D349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a:solidFill>
                <a:schemeClr val="bg1"/>
              </a:solidFill>
            </a:endParaRPr>
          </a:p>
        </p:txBody>
      </p:sp>
      <p:sp>
        <p:nvSpPr>
          <p:cNvPr id="9" name="Заголовок 1"/>
          <p:cNvSpPr>
            <a:spLocks noGrp="1"/>
          </p:cNvSpPr>
          <p:nvPr>
            <p:ph type="title" hasCustomPrompt="1"/>
          </p:nvPr>
        </p:nvSpPr>
        <p:spPr>
          <a:xfrm>
            <a:off x="334434" y="129440"/>
            <a:ext cx="11519999" cy="648642"/>
          </a:xfrm>
          <a:prstGeom prst="rect">
            <a:avLst/>
          </a:prstGeom>
        </p:spPr>
        <p:txBody>
          <a:bodyPr vert="horz" lIns="91440" tIns="45720" rIns="91440" bIns="45720" rtlCol="0" anchor="t">
            <a:noAutofit/>
          </a:bodyPr>
          <a:lstStyle>
            <a:lvl1pPr>
              <a:lnSpc>
                <a:spcPct val="100000"/>
              </a:lnSpc>
              <a:defRPr sz="2400" b="1">
                <a:solidFill>
                  <a:srgbClr val="2D3494"/>
                </a:solidFill>
                <a:latin typeface="Calibri" panose="020F0502020204030204" pitchFamily="34" charset="0"/>
              </a:defRPr>
            </a:lvl1pPr>
          </a:lstStyle>
          <a:p>
            <a:r>
              <a:rPr lang="ru-RU" dirty="0"/>
              <a:t>ЗАГОЛОВОК</a:t>
            </a:r>
            <a:br>
              <a:rPr lang="ru-RU" dirty="0"/>
            </a:br>
            <a:r>
              <a:rPr lang="ru-RU" dirty="0" err="1"/>
              <a:t>ЗАГОЛОВОК</a:t>
            </a:r>
            <a:endParaRPr lang="ru-RU" dirty="0"/>
          </a:p>
        </p:txBody>
      </p:sp>
    </p:spTree>
    <p:extLst>
      <p:ext uri="{BB962C8B-B14F-4D97-AF65-F5344CB8AC3E}">
        <p14:creationId xmlns:p14="http://schemas.microsoft.com/office/powerpoint/2010/main" val="352837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Текстовый слайд">
    <p:spTree>
      <p:nvGrpSpPr>
        <p:cNvPr id="1" name=""/>
        <p:cNvGrpSpPr/>
        <p:nvPr/>
      </p:nvGrpSpPr>
      <p:grpSpPr>
        <a:xfrm>
          <a:off x="0" y="0"/>
          <a:ext cx="0" cy="0"/>
          <a:chOff x="0" y="0"/>
          <a:chExt cx="0" cy="0"/>
        </a:xfrm>
      </p:grpSpPr>
      <p:graphicFrame>
        <p:nvGraphicFramePr>
          <p:cNvPr id="3" name="Объект 2" hidden="1"/>
          <p:cNvGraphicFramePr>
            <a:graphicFrameLocks noChangeAspect="1"/>
          </p:cNvGraphicFramePr>
          <p:nvPr userDrawn="1">
            <p:custDataLst>
              <p:tags r:id="rId2"/>
            </p:custDataLst>
            <p:extLst>
              <p:ext uri="{D42A27DB-BD31-4B8C-83A1-F6EECF244321}">
                <p14:modId xmlns:p14="http://schemas.microsoft.com/office/powerpoint/2010/main" val="2074490850"/>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405644" name="Слайд think-cell" r:id="rId4" imgW="360" imgH="360" progId="TCLayout.ActiveDocument.1">
                  <p:embed/>
                </p:oleObj>
              </mc:Choice>
              <mc:Fallback>
                <p:oleObj name="Слайд think-cell" r:id="rId4" imgW="360" imgH="360" progId="TCLayout.ActiveDocument.1">
                  <p:embed/>
                  <p:pic>
                    <p:nvPicPr>
                      <p:cNvPr id="0" name="Picture 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1"/>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Прямоугольник 11"/>
          <p:cNvSpPr/>
          <p:nvPr userDrawn="1"/>
        </p:nvSpPr>
        <p:spPr>
          <a:xfrm rot="16200000">
            <a:off x="2136226" y="-1133614"/>
            <a:ext cx="45719" cy="4320000"/>
          </a:xfrm>
          <a:prstGeom prst="rect">
            <a:avLst/>
          </a:prstGeom>
          <a:solidFill>
            <a:srgbClr val="EB204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a:solidFill>
                <a:srgbClr val="EB2049"/>
              </a:solidFill>
            </a:endParaRPr>
          </a:p>
        </p:txBody>
      </p:sp>
      <p:sp>
        <p:nvSpPr>
          <p:cNvPr id="13" name="Прямоугольник 12"/>
          <p:cNvSpPr/>
          <p:nvPr userDrawn="1"/>
        </p:nvSpPr>
        <p:spPr>
          <a:xfrm rot="16200000">
            <a:off x="2132999" y="-1147987"/>
            <a:ext cx="54000" cy="4320000"/>
          </a:xfrm>
          <a:prstGeom prst="rect">
            <a:avLst/>
          </a:prstGeom>
          <a:solidFill>
            <a:srgbClr val="2D349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a:solidFill>
                <a:schemeClr val="bg1"/>
              </a:solidFill>
            </a:endParaRPr>
          </a:p>
        </p:txBody>
      </p:sp>
      <p:sp>
        <p:nvSpPr>
          <p:cNvPr id="9" name="Заголовок 1"/>
          <p:cNvSpPr>
            <a:spLocks noGrp="1"/>
          </p:cNvSpPr>
          <p:nvPr>
            <p:ph type="title" hasCustomPrompt="1"/>
          </p:nvPr>
        </p:nvSpPr>
        <p:spPr>
          <a:xfrm>
            <a:off x="334434" y="129440"/>
            <a:ext cx="11519999" cy="648642"/>
          </a:xfrm>
          <a:prstGeom prst="rect">
            <a:avLst/>
          </a:prstGeom>
        </p:spPr>
        <p:txBody>
          <a:bodyPr vert="horz" lIns="91440" tIns="45720" rIns="91440" bIns="45720" rtlCol="0" anchor="t">
            <a:noAutofit/>
          </a:bodyPr>
          <a:lstStyle>
            <a:lvl1pPr>
              <a:lnSpc>
                <a:spcPct val="100000"/>
              </a:lnSpc>
              <a:defRPr sz="2400" b="1">
                <a:solidFill>
                  <a:srgbClr val="2D3494"/>
                </a:solidFill>
                <a:latin typeface="Calibri" panose="020F0502020204030204" pitchFamily="34" charset="0"/>
              </a:defRPr>
            </a:lvl1pPr>
          </a:lstStyle>
          <a:p>
            <a:r>
              <a:rPr lang="ru-RU" dirty="0"/>
              <a:t>ЗАГОЛОВОК</a:t>
            </a:r>
            <a:br>
              <a:rPr lang="ru-RU" dirty="0"/>
            </a:br>
            <a:r>
              <a:rPr lang="ru-RU" dirty="0" err="1"/>
              <a:t>ЗАГОЛОВОК</a:t>
            </a:r>
            <a:endParaRPr lang="ru-RU" dirty="0"/>
          </a:p>
        </p:txBody>
      </p:sp>
    </p:spTree>
    <p:extLst>
      <p:ext uri="{BB962C8B-B14F-4D97-AF65-F5344CB8AC3E}">
        <p14:creationId xmlns:p14="http://schemas.microsoft.com/office/powerpoint/2010/main" val="234410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Базовый слайд">
    <p:spTree>
      <p:nvGrpSpPr>
        <p:cNvPr id="1" name=""/>
        <p:cNvGrpSpPr/>
        <p:nvPr/>
      </p:nvGrpSpPr>
      <p:grpSpPr>
        <a:xfrm>
          <a:off x="0" y="0"/>
          <a:ext cx="0" cy="0"/>
          <a:chOff x="0" y="0"/>
          <a:chExt cx="0" cy="0"/>
        </a:xfrm>
      </p:grpSpPr>
      <p:graphicFrame>
        <p:nvGraphicFramePr>
          <p:cNvPr id="2" name="Object 1024" hidden="1"/>
          <p:cNvGraphicFramePr>
            <a:graphicFrameLocks noChangeAspect="1"/>
          </p:cNvGraphicFramePr>
          <p:nvPr>
            <p:extLst>
              <p:ext uri="{D42A27DB-BD31-4B8C-83A1-F6EECF244321}">
                <p14:modId xmlns:p14="http://schemas.microsoft.com/office/powerpoint/2010/main" val="3879456317"/>
              </p:ext>
            </p:extLst>
          </p:nvPr>
        </p:nvGraphicFramePr>
        <p:xfrm>
          <a:off x="1590" y="1590"/>
          <a:ext cx="3175" cy="1587"/>
        </p:xfrm>
        <a:graphic>
          <a:graphicData uri="http://schemas.openxmlformats.org/presentationml/2006/ole">
            <mc:AlternateContent xmlns:mc="http://schemas.openxmlformats.org/markup-compatibility/2006">
              <mc:Choice xmlns:v="urn:schemas-microsoft-com:vml" Requires="v">
                <p:oleObj spid="_x0000_s404621" name="Слайд think-cell" r:id="rId4" imgW="360" imgH="360" progId="TCLayout.ActiveDocument.1">
                  <p:embed/>
                </p:oleObj>
              </mc:Choice>
              <mc:Fallback>
                <p:oleObj name="Слайд think-cell" r:id="rId4" imgW="360" imgH="360" progId="TCLayout.ActiveDocument.1">
                  <p:embed/>
                  <p:pic>
                    <p:nvPicPr>
                      <p:cNvPr id="0"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90"/>
                        <a:ext cx="317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Прямоугольник 3" hidden="1"/>
          <p:cNvSpPr/>
          <p:nvPr userDrawn="1">
            <p:custDataLst>
              <p:tags r:id="rId2"/>
            </p:custDataLst>
          </p:nvPr>
        </p:nvSpPr>
        <p:spPr>
          <a:xfrm>
            <a:off x="1" y="0"/>
            <a:ext cx="158751"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ru-RU" sz="2200" b="1" i="0" baseline="0" dirty="0" err="1">
              <a:solidFill>
                <a:schemeClr val="bg1"/>
              </a:solidFill>
              <a:latin typeface="Calibri" panose="020F0502020204030204" pitchFamily="34" charset="0"/>
              <a:ea typeface="+mn-ea"/>
              <a:cs typeface="+mn-cs"/>
              <a:sym typeface="Calibri" panose="020F0502020204030204" pitchFamily="34" charset="0"/>
            </a:endParaRPr>
          </a:p>
        </p:txBody>
      </p:sp>
      <p:sp>
        <p:nvSpPr>
          <p:cNvPr id="7" name="Заголовок 1"/>
          <p:cNvSpPr>
            <a:spLocks noGrp="1"/>
          </p:cNvSpPr>
          <p:nvPr>
            <p:ph type="title" hasCustomPrompt="1"/>
          </p:nvPr>
        </p:nvSpPr>
        <p:spPr>
          <a:xfrm>
            <a:off x="334434" y="129440"/>
            <a:ext cx="11519999" cy="648642"/>
          </a:xfrm>
          <a:prstGeom prst="rect">
            <a:avLst/>
          </a:prstGeom>
        </p:spPr>
        <p:txBody>
          <a:bodyPr vert="horz" lIns="91440" tIns="45720" rIns="91440" bIns="45720" rtlCol="0" anchor="t">
            <a:noAutofit/>
          </a:bodyPr>
          <a:lstStyle>
            <a:lvl1pPr>
              <a:lnSpc>
                <a:spcPct val="100000"/>
              </a:lnSpc>
              <a:defRPr sz="2400" b="1">
                <a:solidFill>
                  <a:srgbClr val="2D3494"/>
                </a:solidFill>
                <a:latin typeface="Calibri" panose="020F0502020204030204" pitchFamily="34" charset="0"/>
              </a:defRPr>
            </a:lvl1pPr>
          </a:lstStyle>
          <a:p>
            <a:r>
              <a:rPr lang="ru-RU" dirty="0"/>
              <a:t>ЗАГОЛОВОК</a:t>
            </a:r>
            <a:br>
              <a:rPr lang="ru-RU" dirty="0"/>
            </a:br>
            <a:r>
              <a:rPr lang="ru-RU" dirty="0" err="1"/>
              <a:t>ЗАГОЛОВОК</a:t>
            </a:r>
            <a:endParaRPr lang="ru-RU" dirty="0"/>
          </a:p>
        </p:txBody>
      </p:sp>
    </p:spTree>
    <p:extLst>
      <p:ext uri="{BB962C8B-B14F-4D97-AF65-F5344CB8AC3E}">
        <p14:creationId xmlns:p14="http://schemas.microsoft.com/office/powerpoint/2010/main" val="390915958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Белый слайд с лого и объектом">
    <p:spTree>
      <p:nvGrpSpPr>
        <p:cNvPr id="1" name=""/>
        <p:cNvGrpSpPr/>
        <p:nvPr/>
      </p:nvGrpSpPr>
      <p:grpSpPr>
        <a:xfrm>
          <a:off x="0" y="0"/>
          <a:ext cx="0" cy="0"/>
          <a:chOff x="0" y="0"/>
          <a:chExt cx="0" cy="0"/>
        </a:xfrm>
      </p:grpSpPr>
      <p:sp>
        <p:nvSpPr>
          <p:cNvPr id="4" name="Прямоугольник 3"/>
          <p:cNvSpPr/>
          <p:nvPr userDrawn="1"/>
        </p:nvSpPr>
        <p:spPr>
          <a:xfrm>
            <a:off x="381000" y="6143628"/>
            <a:ext cx="4191000" cy="500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 name="Прямоугольник 4"/>
          <p:cNvSpPr/>
          <p:nvPr userDrawn="1"/>
        </p:nvSpPr>
        <p:spPr>
          <a:xfrm>
            <a:off x="0" y="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6" name="Picture 2"/>
          <p:cNvPicPr>
            <a:picLocks noChangeAspect="1" noChangeArrowheads="1"/>
          </p:cNvPicPr>
          <p:nvPr userDrawn="1"/>
        </p:nvPicPr>
        <p:blipFill>
          <a:blip r:embed="rId2" cstate="print"/>
          <a:srcRect/>
          <a:stretch>
            <a:fillRect/>
          </a:stretch>
        </p:blipFill>
        <p:spPr bwMode="auto">
          <a:xfrm>
            <a:off x="1761068" y="1214441"/>
            <a:ext cx="8669867" cy="1571625"/>
          </a:xfrm>
          <a:prstGeom prst="rect">
            <a:avLst/>
          </a:prstGeom>
          <a:noFill/>
          <a:ln w="9525">
            <a:noFill/>
            <a:miter lim="800000"/>
            <a:headEnd/>
            <a:tailEnd/>
          </a:ln>
        </p:spPr>
      </p:pic>
      <p:sp>
        <p:nvSpPr>
          <p:cNvPr id="3" name="Содержимое 2"/>
          <p:cNvSpPr>
            <a:spLocks noGrp="1"/>
          </p:cNvSpPr>
          <p:nvPr>
            <p:ph idx="1"/>
          </p:nvPr>
        </p:nvSpPr>
        <p:spPr>
          <a:xfrm>
            <a:off x="609600" y="3714755"/>
            <a:ext cx="10972800" cy="2411411"/>
          </a:xfrm>
        </p:spPr>
        <p:txBody>
          <a:bodyPr/>
          <a:lstStyle>
            <a:lvl1pPr algn="ctr">
              <a:buNone/>
              <a:defRPr/>
            </a:lvl1pPr>
            <a:lvl2pPr algn="ctr">
              <a:buNone/>
              <a:defRPr/>
            </a:lvl2pPr>
            <a:lvl3pPr algn="ctr">
              <a:buNone/>
              <a:defRPr/>
            </a:lvl3pPr>
            <a:lvl4pPr algn="ctr">
              <a:buNone/>
              <a:defRPr/>
            </a:lvl4pPr>
            <a:lvl5pPr algn="ctr">
              <a:buNone/>
              <a:defRPr/>
            </a:lvl5pPr>
          </a:lstStyle>
          <a:p>
            <a:pPr lvl="0"/>
            <a:r>
              <a:rPr lang="ru-RU"/>
              <a:t>Образец текста</a:t>
            </a:r>
          </a:p>
        </p:txBody>
      </p:sp>
      <p:sp>
        <p:nvSpPr>
          <p:cNvPr id="7" name="Дата 3"/>
          <p:cNvSpPr>
            <a:spLocks noGrp="1"/>
          </p:cNvSpPr>
          <p:nvPr>
            <p:ph type="dt" sz="half" idx="10"/>
          </p:nvPr>
        </p:nvSpPr>
        <p:spPr>
          <a:xfrm>
            <a:off x="609600" y="6356353"/>
            <a:ext cx="2844800" cy="365125"/>
          </a:xfrm>
          <a:prstGeom prst="rect">
            <a:avLst/>
          </a:prstGeom>
        </p:spPr>
        <p:txBody>
          <a:bodyPr/>
          <a:lstStyle>
            <a:lvl1pPr>
              <a:defRPr/>
            </a:lvl1pPr>
          </a:lstStyle>
          <a:p>
            <a:pPr>
              <a:defRPr/>
            </a:pPr>
            <a:fld id="{A649EAD6-705D-4ABA-B5BF-B3A7BBD787F4}" type="datetimeFigureOut">
              <a:rPr lang="ru-RU"/>
              <a:pPr>
                <a:defRPr/>
              </a:pPr>
              <a:t>28.10.2020</a:t>
            </a:fld>
            <a:endParaRPr lang="ru-RU"/>
          </a:p>
        </p:txBody>
      </p:sp>
      <p:sp>
        <p:nvSpPr>
          <p:cNvPr id="8" name="Нижний колонтитул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ru-RU"/>
          </a:p>
        </p:txBody>
      </p:sp>
      <p:sp>
        <p:nvSpPr>
          <p:cNvPr id="9" name="Номер слайда 5"/>
          <p:cNvSpPr>
            <a:spLocks noGrp="1"/>
          </p:cNvSpPr>
          <p:nvPr>
            <p:ph type="sldNum" sz="quarter" idx="12"/>
          </p:nvPr>
        </p:nvSpPr>
        <p:spPr>
          <a:xfrm>
            <a:off x="8737600" y="6356353"/>
            <a:ext cx="2844800" cy="365125"/>
          </a:xfrm>
          <a:prstGeom prst="rect">
            <a:avLst/>
          </a:prstGeom>
        </p:spPr>
        <p:txBody>
          <a:bodyPr/>
          <a:lstStyle>
            <a:lvl1pPr>
              <a:defRPr/>
            </a:lvl1pPr>
          </a:lstStyle>
          <a:p>
            <a:fld id="{8A515B28-8E61-4FFF-A14E-EF4D8FF2940D}" type="slidenum">
              <a:rPr lang="ru-RU" altLang="ru-RU"/>
              <a:pPr/>
              <a:t>‹#›</a:t>
            </a:fld>
            <a:endParaRPr lang="ru-RU" altLang="ru-RU"/>
          </a:p>
        </p:txBody>
      </p:sp>
    </p:spTree>
    <p:extLst>
      <p:ext uri="{BB962C8B-B14F-4D97-AF65-F5344CB8AC3E}">
        <p14:creationId xmlns:p14="http://schemas.microsoft.com/office/powerpoint/2010/main" val="408129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5" name="Текст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7" name="Дата 3"/>
          <p:cNvSpPr>
            <a:spLocks noGrp="1"/>
          </p:cNvSpPr>
          <p:nvPr>
            <p:ph type="dt" sz="half" idx="10"/>
          </p:nvPr>
        </p:nvSpPr>
        <p:spPr>
          <a:xfrm>
            <a:off x="609600" y="6356351"/>
            <a:ext cx="2844800" cy="365125"/>
          </a:xfrm>
          <a:prstGeom prst="rect">
            <a:avLst/>
          </a:prstGeom>
        </p:spPr>
        <p:txBody>
          <a:bodyPr/>
          <a:lstStyle>
            <a:lvl1pPr>
              <a:defRPr/>
            </a:lvl1pPr>
          </a:lstStyle>
          <a:p>
            <a:pPr>
              <a:defRPr/>
            </a:pPr>
            <a:fld id="{6E185573-D224-4314-B6A3-F24E5020FF1C}" type="datetimeFigureOut">
              <a:rPr lang="ru-RU"/>
              <a:pPr>
                <a:defRPr/>
              </a:pPr>
              <a:t>28.10.2020</a:t>
            </a:fld>
            <a:endParaRPr lang="ru-RU"/>
          </a:p>
        </p:txBody>
      </p:sp>
      <p:sp>
        <p:nvSpPr>
          <p:cNvPr id="8" name="Нижний колонтитул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ru-RU"/>
          </a:p>
        </p:txBody>
      </p:sp>
      <p:sp>
        <p:nvSpPr>
          <p:cNvPr id="9" name="Номер слайда 5"/>
          <p:cNvSpPr>
            <a:spLocks noGrp="1"/>
          </p:cNvSpPr>
          <p:nvPr>
            <p:ph type="sldNum" sz="quarter" idx="12"/>
          </p:nvPr>
        </p:nvSpPr>
        <p:spPr>
          <a:xfrm>
            <a:off x="8737600" y="6356351"/>
            <a:ext cx="2844800" cy="365125"/>
          </a:xfrm>
          <a:prstGeom prst="rect">
            <a:avLst/>
          </a:prstGeom>
        </p:spPr>
        <p:txBody>
          <a:bodyPr/>
          <a:lstStyle>
            <a:lvl1pPr>
              <a:defRPr/>
            </a:lvl1pPr>
          </a:lstStyle>
          <a:p>
            <a:fld id="{D928B26B-51EF-4783-A6D6-4F69A3BE065F}" type="slidenum">
              <a:rPr lang="ru-RU" altLang="ru-RU"/>
              <a:pPr/>
              <a:t>‹#›</a:t>
            </a:fld>
            <a:endParaRPr lang="ru-RU" altLang="ru-RU"/>
          </a:p>
        </p:txBody>
      </p:sp>
    </p:spTree>
    <p:extLst>
      <p:ext uri="{BB962C8B-B14F-4D97-AF65-F5344CB8AC3E}">
        <p14:creationId xmlns:p14="http://schemas.microsoft.com/office/powerpoint/2010/main" val="272809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a:xfrm>
            <a:off x="609600" y="6356351"/>
            <a:ext cx="2844800" cy="365125"/>
          </a:xfrm>
          <a:prstGeom prst="rect">
            <a:avLst/>
          </a:prstGeom>
        </p:spPr>
        <p:txBody>
          <a:bodyPr/>
          <a:lstStyle/>
          <a:p>
            <a:fld id="{E88EC27D-D910-439B-BD7C-C45D1B24E113}" type="datetime1">
              <a:rPr lang="ru-RU" smtClean="0"/>
              <a:t>28.10.2020</a:t>
            </a:fld>
            <a:endParaRPr lang="ru-RU"/>
          </a:p>
        </p:txBody>
      </p:sp>
      <p:sp>
        <p:nvSpPr>
          <p:cNvPr id="5" name="Нижний колонтитул 4"/>
          <p:cNvSpPr>
            <a:spLocks noGrp="1"/>
          </p:cNvSpPr>
          <p:nvPr>
            <p:ph type="ftr" sz="quarter" idx="11"/>
          </p:nvPr>
        </p:nvSpPr>
        <p:spPr>
          <a:xfrm>
            <a:off x="4165600" y="6356351"/>
            <a:ext cx="38608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8737600" y="6356351"/>
            <a:ext cx="2844800" cy="365125"/>
          </a:xfrm>
          <a:prstGeom prst="rect">
            <a:avLst/>
          </a:prstGeom>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83987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0251" y="228600"/>
            <a:ext cx="9988549" cy="1143000"/>
          </a:xfrm>
        </p:spPr>
        <p:txBody>
          <a:bodyPr/>
          <a:lstStyle/>
          <a:p>
            <a:r>
              <a:rPr lang="ru-RU"/>
              <a:t>Образец заголовка</a:t>
            </a:r>
          </a:p>
        </p:txBody>
      </p:sp>
      <p:sp>
        <p:nvSpPr>
          <p:cNvPr id="3" name="Таблица 2"/>
          <p:cNvSpPr>
            <a:spLocks noGrp="1"/>
          </p:cNvSpPr>
          <p:nvPr>
            <p:ph type="tbl" idx="1"/>
          </p:nvPr>
        </p:nvSpPr>
        <p:spPr>
          <a:xfrm>
            <a:off x="2000251" y="1524001"/>
            <a:ext cx="9988549" cy="4714875"/>
          </a:xfrm>
        </p:spPr>
        <p:txBody>
          <a:bodyPr/>
          <a:lstStyle/>
          <a:p>
            <a:pPr lvl="0"/>
            <a:endParaRPr lang="ru-RU" noProof="0"/>
          </a:p>
        </p:txBody>
      </p:sp>
      <p:sp>
        <p:nvSpPr>
          <p:cNvPr id="4" name="Rectangle 34"/>
          <p:cNvSpPr>
            <a:spLocks noGrp="1" noChangeArrowheads="1"/>
          </p:cNvSpPr>
          <p:nvPr>
            <p:ph type="dt" sz="half" idx="10"/>
          </p:nvPr>
        </p:nvSpPr>
        <p:spPr>
          <a:xfrm>
            <a:off x="1930400" y="6324600"/>
            <a:ext cx="1879600" cy="490538"/>
          </a:xfrm>
          <a:prstGeom prst="rect">
            <a:avLst/>
          </a:prstGeom>
          <a:ln/>
        </p:spPr>
        <p:txBody>
          <a:bodyPr/>
          <a:lstStyle>
            <a:lvl1pPr>
              <a:defRPr/>
            </a:lvl1pPr>
          </a:lstStyle>
          <a:p>
            <a:pPr>
              <a:defRPr/>
            </a:pPr>
            <a:endParaRPr lang="ru-RU" altLang="ru-RU"/>
          </a:p>
        </p:txBody>
      </p:sp>
      <p:sp>
        <p:nvSpPr>
          <p:cNvPr id="5" name="Rectangle 35"/>
          <p:cNvSpPr>
            <a:spLocks noGrp="1" noChangeArrowheads="1"/>
          </p:cNvSpPr>
          <p:nvPr>
            <p:ph type="ftr" sz="quarter" idx="11"/>
          </p:nvPr>
        </p:nvSpPr>
        <p:spPr>
          <a:xfrm>
            <a:off x="4978400" y="6324600"/>
            <a:ext cx="3860800" cy="457200"/>
          </a:xfrm>
          <a:prstGeom prst="rect">
            <a:avLst/>
          </a:prstGeom>
          <a:ln/>
        </p:spPr>
        <p:txBody>
          <a:bodyPr/>
          <a:lstStyle>
            <a:lvl1pPr>
              <a:defRPr/>
            </a:lvl1pPr>
          </a:lstStyle>
          <a:p>
            <a:pPr>
              <a:defRPr/>
            </a:pPr>
            <a:endParaRPr lang="ru-RU" altLang="ru-RU"/>
          </a:p>
        </p:txBody>
      </p:sp>
      <p:sp>
        <p:nvSpPr>
          <p:cNvPr id="6" name="Rectangle 36"/>
          <p:cNvSpPr>
            <a:spLocks noGrp="1" noChangeArrowheads="1"/>
          </p:cNvSpPr>
          <p:nvPr>
            <p:ph type="sldNum" sz="quarter" idx="12"/>
          </p:nvPr>
        </p:nvSpPr>
        <p:spPr>
          <a:xfrm>
            <a:off x="9652000" y="6324600"/>
            <a:ext cx="2540000" cy="457200"/>
          </a:xfrm>
          <a:prstGeom prst="rect">
            <a:avLst/>
          </a:prstGeom>
          <a:ln/>
        </p:spPr>
        <p:txBody>
          <a:bodyPr/>
          <a:lstStyle>
            <a:lvl1pPr>
              <a:defRPr/>
            </a:lvl1pPr>
          </a:lstStyle>
          <a:p>
            <a:pPr>
              <a:defRPr/>
            </a:pPr>
            <a:fld id="{234B872F-D9F6-459E-B1FA-FFBB5094CE58}" type="slidenum">
              <a:rPr lang="ru-RU" altLang="ru-RU"/>
              <a:pPr>
                <a:defRPr/>
              </a:pPr>
              <a:t>‹#›</a:t>
            </a:fld>
            <a:endParaRPr lang="ru-RU" altLang="ru-RU"/>
          </a:p>
        </p:txBody>
      </p:sp>
    </p:spTree>
    <p:extLst>
      <p:ext uri="{BB962C8B-B14F-4D97-AF65-F5344CB8AC3E}">
        <p14:creationId xmlns:p14="http://schemas.microsoft.com/office/powerpoint/2010/main" val="320869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0" y="274637"/>
            <a:ext cx="10972800" cy="1143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0" name="Shape 60"/>
          <p:cNvSpPr txBox="1">
            <a:spLocks noGrp="1"/>
          </p:cNvSpPr>
          <p:nvPr>
            <p:ph type="body" idx="1"/>
          </p:nvPr>
        </p:nvSpPr>
        <p:spPr>
          <a:xfrm>
            <a:off x="609600" y="1600200"/>
            <a:ext cx="10972800" cy="4967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1" name="Shape 61"/>
          <p:cNvSpPr txBox="1">
            <a:spLocks noGrp="1"/>
          </p:cNvSpPr>
          <p:nvPr>
            <p:ph type="sldNum" idx="12"/>
          </p:nvPr>
        </p:nvSpPr>
        <p:spPr>
          <a:xfrm>
            <a:off x="11409055" y="6333133"/>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22632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2_Перебивочный слайд">
    <p:spTree>
      <p:nvGrpSpPr>
        <p:cNvPr id="1" name=""/>
        <p:cNvGrpSpPr/>
        <p:nvPr/>
      </p:nvGrpSpPr>
      <p:grpSpPr>
        <a:xfrm>
          <a:off x="0" y="0"/>
          <a:ext cx="0" cy="0"/>
          <a:chOff x="0" y="0"/>
          <a:chExt cx="0" cy="0"/>
        </a:xfrm>
      </p:grpSpPr>
      <p:graphicFrame>
        <p:nvGraphicFramePr>
          <p:cNvPr id="4" name="Объект 3"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87183" name="Слайд think-cell" r:id="rId4" imgW="270" imgH="270" progId="TCLayout.ActiveDocument.1">
                  <p:embed/>
                </p:oleObj>
              </mc:Choice>
              <mc:Fallback>
                <p:oleObj name="Слайд think-cell" r:id="rId4" imgW="270" imgH="270" progId="TCLayout.ActiveDocument.1">
                  <p:embed/>
                  <p:pic>
                    <p:nvPicPr>
                      <p:cNvPr id="4" name="Объект 3"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 name="Заголовок 1"/>
          <p:cNvSpPr>
            <a:spLocks noGrp="1"/>
          </p:cNvSpPr>
          <p:nvPr>
            <p:ph type="ctrTitle" hasCustomPrompt="1"/>
          </p:nvPr>
        </p:nvSpPr>
        <p:spPr>
          <a:xfrm>
            <a:off x="0" y="1340768"/>
            <a:ext cx="12192000" cy="1830065"/>
          </a:xfrm>
          <a:prstGeom prst="rect">
            <a:avLst/>
          </a:prstGeom>
          <a:solidFill>
            <a:schemeClr val="bg1"/>
          </a:solidFill>
          <a:ln>
            <a:noFill/>
          </a:ln>
        </p:spPr>
        <p:txBody>
          <a:bodyPr anchor="ctr">
            <a:normAutofit/>
          </a:bodyPr>
          <a:lstStyle>
            <a:lvl1pPr algn="ctr">
              <a:defRPr sz="4400" b="1">
                <a:solidFill>
                  <a:srgbClr val="294790"/>
                </a:solidFill>
                <a:latin typeface="Calibri" panose="020F0502020204030204" pitchFamily="34" charset="0"/>
              </a:defRPr>
            </a:lvl1pPr>
          </a:lstStyle>
          <a:p>
            <a:r>
              <a:rPr lang="ru-RU" dirty="0"/>
              <a:t>ЗАГОЛОВОК</a:t>
            </a:r>
          </a:p>
        </p:txBody>
      </p:sp>
      <p:cxnSp>
        <p:nvCxnSpPr>
          <p:cNvPr id="5" name="Прямая соединительная линия 4"/>
          <p:cNvCxnSpPr/>
          <p:nvPr/>
        </p:nvCxnSpPr>
        <p:spPr>
          <a:xfrm>
            <a:off x="11173176" y="5202062"/>
            <a:ext cx="1008000" cy="0"/>
          </a:xfrm>
          <a:prstGeom prst="line">
            <a:avLst/>
          </a:prstGeom>
          <a:solidFill>
            <a:srgbClr val="AE2C25"/>
          </a:solidFill>
          <a:ln w="22225">
            <a:solidFill>
              <a:srgbClr val="FC0652"/>
            </a:solidFill>
            <a:miter lim="800000"/>
            <a:headEnd type="none" w="med" len="med"/>
            <a:tailEnd type="none"/>
          </a:ln>
        </p:spPr>
      </p:cxnSp>
      <p:cxnSp>
        <p:nvCxnSpPr>
          <p:cNvPr id="6" name="Прямая соединительная линия 5"/>
          <p:cNvCxnSpPr/>
          <p:nvPr/>
        </p:nvCxnSpPr>
        <p:spPr>
          <a:xfrm>
            <a:off x="11173176" y="5178146"/>
            <a:ext cx="1008000" cy="0"/>
          </a:xfrm>
          <a:prstGeom prst="line">
            <a:avLst/>
          </a:prstGeom>
          <a:solidFill>
            <a:srgbClr val="AE2C25"/>
          </a:solidFill>
          <a:ln w="28575">
            <a:solidFill>
              <a:srgbClr val="2F3696"/>
            </a:solidFill>
            <a:miter lim="800000"/>
            <a:headEnd type="none" w="med" len="med"/>
            <a:tailEnd type="none"/>
          </a:ln>
        </p:spPr>
      </p:cxnSp>
      <p:cxnSp>
        <p:nvCxnSpPr>
          <p:cNvPr id="11" name="Прямая соединительная линия 10"/>
          <p:cNvCxnSpPr/>
          <p:nvPr/>
        </p:nvCxnSpPr>
        <p:spPr>
          <a:xfrm>
            <a:off x="0" y="5202062"/>
            <a:ext cx="1008000" cy="0"/>
          </a:xfrm>
          <a:prstGeom prst="line">
            <a:avLst/>
          </a:prstGeom>
          <a:solidFill>
            <a:srgbClr val="AE2C25"/>
          </a:solidFill>
          <a:ln w="22225">
            <a:solidFill>
              <a:srgbClr val="FC0652"/>
            </a:solidFill>
            <a:miter lim="800000"/>
            <a:headEnd type="none" w="med" len="med"/>
            <a:tailEnd type="none"/>
          </a:ln>
        </p:spPr>
      </p:cxnSp>
      <p:cxnSp>
        <p:nvCxnSpPr>
          <p:cNvPr id="12" name="Прямая соединительная линия 11"/>
          <p:cNvCxnSpPr/>
          <p:nvPr/>
        </p:nvCxnSpPr>
        <p:spPr>
          <a:xfrm>
            <a:off x="0" y="5178146"/>
            <a:ext cx="1008000" cy="0"/>
          </a:xfrm>
          <a:prstGeom prst="line">
            <a:avLst/>
          </a:prstGeom>
          <a:solidFill>
            <a:srgbClr val="AE2C25"/>
          </a:solidFill>
          <a:ln w="28575">
            <a:solidFill>
              <a:srgbClr val="2F3696"/>
            </a:solidFill>
            <a:miter lim="800000"/>
            <a:headEnd type="none" w="med" len="med"/>
            <a:tailEnd type="none"/>
          </a:ln>
        </p:spPr>
      </p:cxnSp>
      <p:pic>
        <p:nvPicPr>
          <p:cNvPr id="9" name="Рисунок 8"/>
          <p:cNvPicPr>
            <a:picLocks noChangeAspect="1"/>
          </p:cNvPicPr>
          <p:nvPr/>
        </p:nvPicPr>
        <p:blipFill>
          <a:blip r:embed="rId6"/>
          <a:stretch>
            <a:fillRect/>
          </a:stretch>
        </p:blipFill>
        <p:spPr>
          <a:xfrm>
            <a:off x="4639646" y="4860081"/>
            <a:ext cx="2808312" cy="666646"/>
          </a:xfrm>
          <a:prstGeom prst="rect">
            <a:avLst/>
          </a:prstGeom>
        </p:spPr>
      </p:pic>
      <p:grpSp>
        <p:nvGrpSpPr>
          <p:cNvPr id="13" name="Группа 44"/>
          <p:cNvGrpSpPr>
            <a:grpSpLocks noChangeAspect="1"/>
          </p:cNvGrpSpPr>
          <p:nvPr/>
        </p:nvGrpSpPr>
        <p:grpSpPr>
          <a:xfrm>
            <a:off x="1333610" y="4851123"/>
            <a:ext cx="1979798" cy="684563"/>
            <a:chOff x="338369" y="163286"/>
            <a:chExt cx="1440066" cy="497938"/>
          </a:xfrm>
        </p:grpSpPr>
        <p:sp>
          <p:nvSpPr>
            <p:cNvPr id="14" name="AutoShape 4"/>
            <p:cNvSpPr>
              <a:spLocks noChangeAspect="1" noChangeArrowheads="1" noTextEdit="1"/>
            </p:cNvSpPr>
            <p:nvPr/>
          </p:nvSpPr>
          <p:spPr bwMode="auto">
            <a:xfrm>
              <a:off x="338369" y="163286"/>
              <a:ext cx="1429001" cy="4931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dirty="0"/>
            </a:p>
          </p:txBody>
        </p:sp>
        <p:sp>
          <p:nvSpPr>
            <p:cNvPr id="15" name="Freeform 6"/>
            <p:cNvSpPr>
              <a:spLocks/>
            </p:cNvSpPr>
            <p:nvPr/>
          </p:nvSpPr>
          <p:spPr bwMode="auto">
            <a:xfrm>
              <a:off x="343111" y="397237"/>
              <a:ext cx="548521" cy="31615"/>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16" name="Freeform 7"/>
            <p:cNvSpPr>
              <a:spLocks/>
            </p:cNvSpPr>
            <p:nvPr/>
          </p:nvSpPr>
          <p:spPr bwMode="auto">
            <a:xfrm>
              <a:off x="1223591" y="397237"/>
              <a:ext cx="548521" cy="31615"/>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17" name="Freeform 8"/>
            <p:cNvSpPr>
              <a:spLocks/>
            </p:cNvSpPr>
            <p:nvPr/>
          </p:nvSpPr>
          <p:spPr bwMode="auto">
            <a:xfrm>
              <a:off x="338369" y="511052"/>
              <a:ext cx="124880" cy="116976"/>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18" name="Freeform 9"/>
            <p:cNvSpPr>
              <a:spLocks noEditPoints="1"/>
            </p:cNvSpPr>
            <p:nvPr/>
          </p:nvSpPr>
          <p:spPr bwMode="auto">
            <a:xfrm>
              <a:off x="485379" y="511052"/>
              <a:ext cx="85361" cy="116976"/>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19" name="Freeform 10"/>
            <p:cNvSpPr>
              <a:spLocks noEditPoints="1"/>
            </p:cNvSpPr>
            <p:nvPr/>
          </p:nvSpPr>
          <p:spPr bwMode="auto">
            <a:xfrm>
              <a:off x="594451" y="509471"/>
              <a:ext cx="115395" cy="12013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0" name="Freeform 11"/>
            <p:cNvSpPr>
              <a:spLocks/>
            </p:cNvSpPr>
            <p:nvPr/>
          </p:nvSpPr>
          <p:spPr bwMode="auto">
            <a:xfrm>
              <a:off x="736719" y="509471"/>
              <a:ext cx="105910" cy="12013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1" name="Freeform 12"/>
            <p:cNvSpPr>
              <a:spLocks noEditPoints="1"/>
            </p:cNvSpPr>
            <p:nvPr/>
          </p:nvSpPr>
          <p:spPr bwMode="auto">
            <a:xfrm>
              <a:off x="866341" y="511052"/>
              <a:ext cx="91684" cy="116976"/>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2" name="Freeform 13"/>
            <p:cNvSpPr>
              <a:spLocks/>
            </p:cNvSpPr>
            <p:nvPr/>
          </p:nvSpPr>
          <p:spPr bwMode="auto">
            <a:xfrm>
              <a:off x="984897" y="511052"/>
              <a:ext cx="85361" cy="116976"/>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3" name="Freeform 14"/>
            <p:cNvSpPr>
              <a:spLocks/>
            </p:cNvSpPr>
            <p:nvPr/>
          </p:nvSpPr>
          <p:spPr bwMode="auto">
            <a:xfrm>
              <a:off x="1093969" y="511052"/>
              <a:ext cx="180206" cy="150172"/>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4" name="Freeform 15"/>
            <p:cNvSpPr>
              <a:spLocks/>
            </p:cNvSpPr>
            <p:nvPr/>
          </p:nvSpPr>
          <p:spPr bwMode="auto">
            <a:xfrm>
              <a:off x="1291563" y="511052"/>
              <a:ext cx="86941" cy="116976"/>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5" name="Freeform 16"/>
            <p:cNvSpPr>
              <a:spLocks/>
            </p:cNvSpPr>
            <p:nvPr/>
          </p:nvSpPr>
          <p:spPr bwMode="auto">
            <a:xfrm>
              <a:off x="1402216" y="511052"/>
              <a:ext cx="123299" cy="116976"/>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6" name="Freeform 17"/>
            <p:cNvSpPr>
              <a:spLocks/>
            </p:cNvSpPr>
            <p:nvPr/>
          </p:nvSpPr>
          <p:spPr bwMode="auto">
            <a:xfrm>
              <a:off x="1546065" y="511052"/>
              <a:ext cx="124880" cy="116976"/>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7" name="Freeform 18"/>
            <p:cNvSpPr>
              <a:spLocks/>
            </p:cNvSpPr>
            <p:nvPr/>
          </p:nvSpPr>
          <p:spPr bwMode="auto">
            <a:xfrm>
              <a:off x="1689913" y="511052"/>
              <a:ext cx="88522" cy="116976"/>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28" name="Freeform 19"/>
            <p:cNvSpPr>
              <a:spLocks noEditPoints="1"/>
            </p:cNvSpPr>
            <p:nvPr/>
          </p:nvSpPr>
          <p:spPr bwMode="auto">
            <a:xfrm>
              <a:off x="943798" y="163286"/>
              <a:ext cx="229209" cy="289278"/>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94790"/>
            </a:solidFill>
            <a:ln w="9525">
              <a:noFill/>
              <a:round/>
              <a:headEnd/>
              <a:tailEnd/>
            </a:ln>
          </p:spPr>
          <p:txBody>
            <a:bodyPr vert="horz" wrap="square" lIns="91440" tIns="45720" rIns="91440" bIns="45720" numCol="1" anchor="t" anchorCtr="0" compatLnSpc="1">
              <a:prstTxWarp prst="textNoShape">
                <a:avLst/>
              </a:prstTxWarp>
            </a:bodyPr>
            <a:lstStyle/>
            <a:p>
              <a:endParaRPr lang="ru-RU" dirty="0"/>
            </a:p>
          </p:txBody>
        </p:sp>
      </p:grpSp>
      <p:cxnSp>
        <p:nvCxnSpPr>
          <p:cNvPr id="31" name="Прямая соединительная линия 30"/>
          <p:cNvCxnSpPr/>
          <p:nvPr/>
        </p:nvCxnSpPr>
        <p:spPr>
          <a:xfrm>
            <a:off x="3612296" y="5204814"/>
            <a:ext cx="720000" cy="0"/>
          </a:xfrm>
          <a:prstGeom prst="line">
            <a:avLst/>
          </a:prstGeom>
          <a:solidFill>
            <a:srgbClr val="AE2C25"/>
          </a:solidFill>
          <a:ln w="22225">
            <a:solidFill>
              <a:srgbClr val="FC0652"/>
            </a:solidFill>
            <a:miter lim="800000"/>
            <a:headEnd type="none" w="med" len="med"/>
            <a:tailEnd type="none"/>
          </a:ln>
        </p:spPr>
      </p:cxnSp>
      <p:cxnSp>
        <p:nvCxnSpPr>
          <p:cNvPr id="32" name="Прямая соединительная линия 31"/>
          <p:cNvCxnSpPr/>
          <p:nvPr/>
        </p:nvCxnSpPr>
        <p:spPr>
          <a:xfrm>
            <a:off x="3612296" y="5180898"/>
            <a:ext cx="720000" cy="0"/>
          </a:xfrm>
          <a:prstGeom prst="line">
            <a:avLst/>
          </a:prstGeom>
          <a:solidFill>
            <a:srgbClr val="AE2C25"/>
          </a:solidFill>
          <a:ln w="28575">
            <a:solidFill>
              <a:srgbClr val="2F3696"/>
            </a:solidFill>
            <a:miter lim="800000"/>
            <a:headEnd type="none" w="med" len="med"/>
            <a:tailEnd type="none"/>
          </a:ln>
        </p:spPr>
      </p:cxnSp>
      <p:pic>
        <p:nvPicPr>
          <p:cNvPr id="30" name="Picture 10" descr="Картинки по запросу &quot;бином лого&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3761" y="4725560"/>
            <a:ext cx="2183271" cy="935688"/>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Прямая соединительная линия 38"/>
          <p:cNvCxnSpPr/>
          <p:nvPr/>
        </p:nvCxnSpPr>
        <p:spPr>
          <a:xfrm>
            <a:off x="7752760" y="5204814"/>
            <a:ext cx="756000" cy="0"/>
          </a:xfrm>
          <a:prstGeom prst="line">
            <a:avLst/>
          </a:prstGeom>
          <a:solidFill>
            <a:srgbClr val="AE2C25"/>
          </a:solidFill>
          <a:ln w="22225">
            <a:solidFill>
              <a:srgbClr val="FC0652"/>
            </a:solidFill>
            <a:miter lim="800000"/>
            <a:headEnd type="none" w="med" len="med"/>
            <a:tailEnd type="none"/>
          </a:ln>
        </p:spPr>
      </p:cxnSp>
      <p:cxnSp>
        <p:nvCxnSpPr>
          <p:cNvPr id="40" name="Прямая соединительная линия 39"/>
          <p:cNvCxnSpPr/>
          <p:nvPr/>
        </p:nvCxnSpPr>
        <p:spPr>
          <a:xfrm>
            <a:off x="7752760" y="5180898"/>
            <a:ext cx="756000" cy="0"/>
          </a:xfrm>
          <a:prstGeom prst="line">
            <a:avLst/>
          </a:prstGeom>
          <a:solidFill>
            <a:srgbClr val="AE2C25"/>
          </a:solidFill>
          <a:ln w="28575">
            <a:solidFill>
              <a:srgbClr val="2F3696"/>
            </a:solidFill>
            <a:miter lim="800000"/>
            <a:headEnd type="none" w="med" len="med"/>
            <a:tailEnd type="none"/>
          </a:ln>
        </p:spPr>
      </p:cxnSp>
      <p:sp>
        <p:nvSpPr>
          <p:cNvPr id="41" name="TextBox 40"/>
          <p:cNvSpPr txBox="1"/>
          <p:nvPr/>
        </p:nvSpPr>
        <p:spPr>
          <a:xfrm>
            <a:off x="334963" y="6103158"/>
            <a:ext cx="6997872" cy="492443"/>
          </a:xfrm>
          <a:prstGeom prst="rect">
            <a:avLst/>
          </a:prstGeom>
          <a:noFill/>
        </p:spPr>
        <p:txBody>
          <a:bodyPr wrap="square" lIns="0" tIns="0" rIns="0" bIns="0" rtlCol="0">
            <a:spAutoFit/>
          </a:bodyPr>
          <a:lstStyle/>
          <a:p>
            <a:r>
              <a:rPr lang="ru-RU"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Все права защищены. Никакая часть презентации не может быть воспроизведена в какой бы то ни было форме и какими бы то ни было средствами, </a:t>
            </a:r>
            <a:endParaRPr lang="en-US"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r>
              <a:rPr lang="ru-RU"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включая размещение в сети Интернет и в корпоративных сетях, а также запись в память ЭВМ, для частного или публичного использования, </a:t>
            </a:r>
            <a:endParaRPr lang="en-US"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r>
              <a:rPr lang="ru-RU"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без письменного разрешения владельца авторских прав. </a:t>
            </a:r>
            <a:endParaRPr lang="en-US"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r>
              <a:rPr lang="ru-RU"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 АО «Издательство "Просвещение"», 20</a:t>
            </a:r>
            <a:r>
              <a:rPr lang="en-US"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20</a:t>
            </a:r>
            <a:r>
              <a:rPr lang="ru-RU" sz="80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 г.</a:t>
            </a:r>
          </a:p>
        </p:txBody>
      </p:sp>
      <p:cxnSp>
        <p:nvCxnSpPr>
          <p:cNvPr id="42" name="Прямая соединительная линия 41"/>
          <p:cNvCxnSpPr/>
          <p:nvPr userDrawn="1"/>
        </p:nvCxnSpPr>
        <p:spPr>
          <a:xfrm>
            <a:off x="0" y="5193184"/>
            <a:ext cx="1080000" cy="0"/>
          </a:xfrm>
          <a:prstGeom prst="line">
            <a:avLst/>
          </a:prstGeom>
          <a:solidFill>
            <a:srgbClr val="AE2C25"/>
          </a:solidFill>
          <a:ln w="22225">
            <a:solidFill>
              <a:srgbClr val="FC0652"/>
            </a:solidFill>
            <a:miter lim="800000"/>
            <a:headEnd type="none" w="med" len="med"/>
            <a:tailEnd type="none"/>
          </a:ln>
        </p:spPr>
      </p:cxnSp>
      <p:cxnSp>
        <p:nvCxnSpPr>
          <p:cNvPr id="43" name="Прямая соединительная линия 42"/>
          <p:cNvCxnSpPr/>
          <p:nvPr userDrawn="1"/>
        </p:nvCxnSpPr>
        <p:spPr>
          <a:xfrm>
            <a:off x="0" y="5178146"/>
            <a:ext cx="1080000" cy="0"/>
          </a:xfrm>
          <a:prstGeom prst="line">
            <a:avLst/>
          </a:prstGeom>
          <a:solidFill>
            <a:srgbClr val="AE2C25"/>
          </a:solidFill>
          <a:ln w="28575">
            <a:solidFill>
              <a:srgbClr val="2F3696"/>
            </a:solidFill>
            <a:miter lim="800000"/>
            <a:headEnd type="none" w="med" len="med"/>
            <a:tailEnd type="none"/>
          </a:ln>
        </p:spPr>
      </p:cxnSp>
    </p:spTree>
    <p:extLst>
      <p:ext uri="{BB962C8B-B14F-4D97-AF65-F5344CB8AC3E}">
        <p14:creationId xmlns:p14="http://schemas.microsoft.com/office/powerpoint/2010/main" val="1679662889"/>
      </p:ext>
    </p:extLst>
  </p:cSld>
  <p:clrMapOvr>
    <a:masterClrMapping/>
  </p:clrMapOvr>
  <p:extLst>
    <p:ext uri="{DCECCB84-F9BA-43D5-87BE-67443E8EF086}">
      <p15:sldGuideLst xmlns:p15="http://schemas.microsoft.com/office/powerpoint/2012/main" xmlns="">
        <p15:guide id="1" orient="horz" pos="3838">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Объект 14" hidden="1"/>
          <p:cNvGraphicFramePr>
            <a:graphicFrameLocks noChangeAspect="1"/>
          </p:cNvGraphicFramePr>
          <p:nvPr>
            <p:custDataLst>
              <p:tags r:id="rId13"/>
            </p:custDataLst>
            <p:extLst>
              <p:ext uri="{D42A27DB-BD31-4B8C-83A1-F6EECF244321}">
                <p14:modId xmlns:p14="http://schemas.microsoft.com/office/powerpoint/2010/main" val="3058571830"/>
              </p:ext>
            </p:ext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spid="_x0000_s1921" name="Слайд think-cell" r:id="rId15" imgW="360" imgH="360" progId="TCLayout.ActiveDocument.1">
                  <p:embed/>
                </p:oleObj>
              </mc:Choice>
              <mc:Fallback>
                <p:oleObj name="Слайд think-cell" r:id="rId15" imgW="360" imgH="360" progId="TCLayout.ActiveDocument.1">
                  <p:embed/>
                  <p:pic>
                    <p:nvPicPr>
                      <p:cNvPr id="0" name="Picture 8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14"/>
            </p:custDataLst>
          </p:nvPr>
        </p:nvSpPr>
        <p:spPr>
          <a:xfrm>
            <a:off x="1" y="0"/>
            <a:ext cx="158751"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ru-RU" sz="2400" b="1" i="0" baseline="0" dirty="0" err="1">
              <a:solidFill>
                <a:schemeClr val="bg1"/>
              </a:solidFill>
              <a:latin typeface="Calibri" panose="020F0502020204030204" pitchFamily="34" charset="0"/>
              <a:ea typeface="+mj-ea"/>
              <a:cs typeface="+mj-cs"/>
              <a:sym typeface="Calibri" panose="020F0502020204030204" pitchFamily="34" charset="0"/>
            </a:endParaRPr>
          </a:p>
        </p:txBody>
      </p:sp>
      <p:sp>
        <p:nvSpPr>
          <p:cNvPr id="3" name="Текст 2"/>
          <p:cNvSpPr>
            <a:spLocks noGrp="1"/>
          </p:cNvSpPr>
          <p:nvPr>
            <p:ph type="body" idx="1"/>
          </p:nvPr>
        </p:nvSpPr>
        <p:spPr>
          <a:xfrm>
            <a:off x="334433" y="1554480"/>
            <a:ext cx="11520000" cy="4745832"/>
          </a:xfrm>
          <a:prstGeom prst="rect">
            <a:avLst/>
          </a:prstGeom>
        </p:spPr>
        <p:txBody>
          <a:bodyPr vert="horz" lIns="72000" tIns="72000" rIns="36000" bIns="72000" rtlCol="0">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TextBox 12"/>
          <p:cNvSpPr txBox="1"/>
          <p:nvPr userDrawn="1"/>
        </p:nvSpPr>
        <p:spPr>
          <a:xfrm>
            <a:off x="336000" y="6688498"/>
            <a:ext cx="4800000" cy="123111"/>
          </a:xfrm>
          <a:prstGeom prst="rect">
            <a:avLst/>
          </a:prstGeom>
          <a:noFill/>
        </p:spPr>
        <p:txBody>
          <a:bodyPr wrap="none" lIns="0" tIns="0" rIns="0" bIns="0" rtlCol="0">
            <a:noAutofit/>
          </a:bodyPr>
          <a:lstStyle/>
          <a:p>
            <a:r>
              <a:rPr lang="en-US" sz="800" dirty="0">
                <a:solidFill>
                  <a:srgbClr val="FFFFFF"/>
                </a:solidFill>
              </a:rPr>
              <a:t>© </a:t>
            </a:r>
            <a:r>
              <a:rPr lang="ru-RU" sz="800" dirty="0">
                <a:solidFill>
                  <a:srgbClr val="FFFFFF"/>
                </a:solidFill>
              </a:rPr>
              <a:t>Корпорация «Российский</a:t>
            </a:r>
            <a:r>
              <a:rPr lang="ru-RU" sz="800" baseline="0" dirty="0">
                <a:solidFill>
                  <a:srgbClr val="FFFFFF"/>
                </a:solidFill>
              </a:rPr>
              <a:t> учебник»</a:t>
            </a:r>
            <a:endParaRPr lang="ru-RU" sz="800" dirty="0">
              <a:solidFill>
                <a:srgbClr val="FFFFFF"/>
              </a:solidFill>
              <a:cs typeface="Arial" pitchFamily="34" charset="0"/>
            </a:endParaRPr>
          </a:p>
        </p:txBody>
      </p:sp>
      <p:sp>
        <p:nvSpPr>
          <p:cNvPr id="12" name="Заголовок 1"/>
          <p:cNvSpPr>
            <a:spLocks noGrp="1"/>
          </p:cNvSpPr>
          <p:nvPr>
            <p:ph type="title"/>
          </p:nvPr>
        </p:nvSpPr>
        <p:spPr>
          <a:xfrm>
            <a:off x="334433" y="142274"/>
            <a:ext cx="11520000" cy="957289"/>
          </a:xfrm>
          <a:prstGeom prst="rect">
            <a:avLst/>
          </a:prstGeom>
        </p:spPr>
        <p:txBody>
          <a:bodyPr vert="horz" lIns="91440" tIns="45720" rIns="91440" bIns="45720" rtlCol="0" anchor="t">
            <a:noAutofit/>
          </a:bodyPr>
          <a:lstStyle/>
          <a:p>
            <a:r>
              <a:rPr lang="ru-RU" dirty="0"/>
              <a:t>ОБРАЗЕЦ ЗАГОЛОВКА</a:t>
            </a:r>
          </a:p>
        </p:txBody>
      </p:sp>
      <p:sp>
        <p:nvSpPr>
          <p:cNvPr id="5" name="Прямоугольник 4"/>
          <p:cNvSpPr/>
          <p:nvPr userDrawn="1"/>
        </p:nvSpPr>
        <p:spPr>
          <a:xfrm>
            <a:off x="5925156" y="6509472"/>
            <a:ext cx="338554" cy="246221"/>
          </a:xfrm>
          <a:prstGeom prst="rect">
            <a:avLst/>
          </a:prstGeom>
        </p:spPr>
        <p:txBody>
          <a:bodyPr wrap="none">
            <a:spAutoFit/>
          </a:bodyPr>
          <a:lstStyle/>
          <a:p>
            <a:fld id="{8088333F-969B-4E2E-A6DA-00108481B495}" type="slidenum">
              <a:rPr kumimoji="0" lang="ru-RU" sz="1000" b="1" i="0" u="none" strike="noStrike" kern="1200" cap="none" spc="0" normalizeH="0" baseline="0" noProof="0" smtClean="0">
                <a:ln>
                  <a:noFill/>
                </a:ln>
                <a:solidFill>
                  <a:schemeClr val="tx1">
                    <a:lumMod val="90000"/>
                    <a:lumOff val="10000"/>
                  </a:schemeClr>
                </a:solidFill>
                <a:effectLst/>
                <a:uLnTx/>
                <a:uFillTx/>
                <a:latin typeface="Calibri" panose="020F0502020204030204" pitchFamily="34" charset="0"/>
                <a:ea typeface="+mn-ea"/>
                <a:cs typeface="+mn-cs"/>
              </a:rPr>
              <a:pPr/>
              <a:t>‹#›</a:t>
            </a:fld>
            <a:endParaRPr lang="ru-RU" sz="1000" dirty="0">
              <a:latin typeface="Calibri" panose="020F0502020204030204" pitchFamily="34" charset="0"/>
            </a:endParaRPr>
          </a:p>
        </p:txBody>
      </p:sp>
    </p:spTree>
    <p:extLst>
      <p:ext uri="{BB962C8B-B14F-4D97-AF65-F5344CB8AC3E}">
        <p14:creationId xmlns:p14="http://schemas.microsoft.com/office/powerpoint/2010/main" val="2988652495"/>
      </p:ext>
    </p:extLst>
  </p:cSld>
  <p:clrMap bg1="lt1" tx1="dk1" bg2="lt2" tx2="dk2" accent1="accent1" accent2="accent2" accent3="accent3" accent4="accent4" accent5="accent5" accent6="accent6" hlink="hlink" folHlink="folHlink"/>
  <p:sldLayoutIdLst>
    <p:sldLayoutId id="2147483710" r:id="rId1"/>
    <p:sldLayoutId id="2147483717" r:id="rId2"/>
    <p:sldLayoutId id="2147483716" r:id="rId3"/>
    <p:sldLayoutId id="2147483715" r:id="rId4"/>
    <p:sldLayoutId id="2147483728" r:id="rId5"/>
    <p:sldLayoutId id="2147483735" r:id="rId6"/>
    <p:sldLayoutId id="2147483738" r:id="rId7"/>
    <p:sldLayoutId id="2147483739" r:id="rId8"/>
    <p:sldLayoutId id="2147483740" r:id="rId9"/>
    <p:sldLayoutId id="2147483741" r:id="rId10"/>
  </p:sldLayoutIdLst>
  <p:hf hdr="0" ftr="0"/>
  <p:txStyles>
    <p:titleStyle>
      <a:lvl1pPr algn="l" defTabSz="914400" rtl="0" eaLnBrk="1" latinLnBrk="0" hangingPunct="1">
        <a:spcBef>
          <a:spcPct val="0"/>
        </a:spcBef>
        <a:buNone/>
        <a:defRPr sz="2400" b="1" kern="1200">
          <a:solidFill>
            <a:srgbClr val="2D3494"/>
          </a:solidFill>
          <a:latin typeface="+mn-lt"/>
          <a:ea typeface="+mj-ea"/>
          <a:cs typeface="+mj-cs"/>
        </a:defRPr>
      </a:lvl1pPr>
    </p:titleStyle>
    <p:bodyStyle>
      <a:lvl1pPr marL="285750" indent="-285750" algn="l" defTabSz="914400" rtl="0" eaLnBrk="1" latinLnBrk="0" hangingPunct="1">
        <a:spcBef>
          <a:spcPts val="600"/>
        </a:spcBef>
        <a:buClr>
          <a:srgbClr val="2D3494"/>
        </a:buClr>
        <a:buFont typeface="Arial" pitchFamily="34" charset="0"/>
        <a:buChar char="•"/>
        <a:defRPr sz="1800" b="0" i="0" kern="1200">
          <a:solidFill>
            <a:schemeClr val="tx1"/>
          </a:solidFill>
          <a:latin typeface="+mn-lt"/>
          <a:ea typeface="+mn-ea"/>
          <a:cs typeface="+mn-cs"/>
        </a:defRPr>
      </a:lvl1pPr>
      <a:lvl2pPr marL="180000" indent="-180000" algn="l" defTabSz="914400" rtl="0" eaLnBrk="1" latinLnBrk="0" hangingPunct="1">
        <a:spcBef>
          <a:spcPts val="300"/>
        </a:spcBef>
        <a:buClr>
          <a:srgbClr val="2D3494"/>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spcBef>
          <a:spcPts val="300"/>
        </a:spcBef>
        <a:buClr>
          <a:srgbClr val="2D3494"/>
        </a:buClr>
        <a:buFont typeface="Arial" pitchFamily="34" charset="0"/>
        <a:buChar char="•"/>
        <a:defRPr sz="1800" b="0" kern="1200">
          <a:solidFill>
            <a:schemeClr val="tx1"/>
          </a:solidFill>
          <a:latin typeface="+mn-lt"/>
          <a:ea typeface="+mn-ea"/>
          <a:cs typeface="+mn-cs"/>
        </a:defRPr>
      </a:lvl3pPr>
      <a:lvl4pPr marL="540000" indent="-180000" algn="l" defTabSz="914400" rtl="0" eaLnBrk="1" latinLnBrk="0" hangingPunct="1">
        <a:spcBef>
          <a:spcPts val="300"/>
        </a:spcBef>
        <a:buClr>
          <a:srgbClr val="2D3494"/>
        </a:buClr>
        <a:buFont typeface="Arial" pitchFamily="34" charset="0"/>
        <a:buChar char="•"/>
        <a:defRPr sz="1800" b="0" kern="1200">
          <a:solidFill>
            <a:schemeClr val="tx1"/>
          </a:solidFill>
          <a:latin typeface="+mn-lt"/>
          <a:ea typeface="+mn-ea"/>
          <a:cs typeface="+mn-cs"/>
        </a:defRPr>
      </a:lvl4pPr>
      <a:lvl5pPr marL="720000" indent="-180000" algn="l" defTabSz="914400" rtl="0" eaLnBrk="1" latinLnBrk="0" hangingPunct="1">
        <a:spcBef>
          <a:spcPts val="300"/>
        </a:spcBef>
        <a:buClr>
          <a:srgbClr val="2D3494"/>
        </a:buClr>
        <a:buFont typeface="Arial" pitchFamily="34" charset="0"/>
        <a:buChar char="•"/>
        <a:defRPr sz="18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tags" Target="../tags/tag10.xml"/><Relationship Id="rId7" Type="http://schemas.openxmlformats.org/officeDocument/2006/relationships/image" Target="../media/image8.emf"/><Relationship Id="rId12" Type="http://schemas.openxmlformats.org/officeDocument/2006/relationships/image" Target="../media/image13.jpeg"/><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image" Target="../media/image12.jpeg"/><Relationship Id="rId5" Type="http://schemas.openxmlformats.org/officeDocument/2006/relationships/notesSlide" Target="../notesSlides/notesSlide1.xml"/><Relationship Id="rId10" Type="http://schemas.openxmlformats.org/officeDocument/2006/relationships/image" Target="../media/image11.jpeg"/><Relationship Id="rId4" Type="http://schemas.openxmlformats.org/officeDocument/2006/relationships/slideLayout" Target="../slideLayouts/slideLayout9.xml"/><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emf"/><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emf"/><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hyperlink" Target="http://atlas100.ru/" TargetMode="External"/><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emf"/><Relationship Id="rId1" Type="http://schemas.openxmlformats.org/officeDocument/2006/relationships/slideLayout" Target="../slideLayouts/slideLayout8.xml"/><Relationship Id="rId4" Type="http://schemas.openxmlformats.org/officeDocument/2006/relationships/hyperlink" Target="http://proftime.edu.ru/index.php?id_catalog=24&amp;id_position=1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hyperlink" Target="https://proektoria.online/about/o-na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hyperlink" Target="https://site.bilet.worldskills.ru/about/" TargetMode="Externa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emf"/><Relationship Id="rId1" Type="http://schemas.openxmlformats.org/officeDocument/2006/relationships/slideLayout" Target="../slideLayouts/slideLayout8.xml"/><Relationship Id="rId4" Type="http://schemas.openxmlformats.org/officeDocument/2006/relationships/hyperlink" Target="https://smartia.m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bolshayaperemena.online/" TargetMode="External"/><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image" Target="../media/image5.emf"/><Relationship Id="rId5" Type="http://schemas.openxmlformats.org/officeDocument/2006/relationships/oleObject" Target="../embeddings/oleObject8.bin"/><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5.emf"/><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hyperlink" Target="https://rosuchebnik.ru/material/tekhnologiya-5-9-klassy-rabochaya-programma-tischenko/" TargetMode="Externa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5.emf"/><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hyperlink" Target="https://www.garant.ru/products/ipo/prime/doc/71220596/" TargetMode="External"/><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hyperlink" Target="https://docs.edu.gov.ru/document/00001737e3eb943013c0e95113644904/" TargetMode="External"/><Relationship Id="rId4" Type="http://schemas.openxmlformats.org/officeDocument/2006/relationships/hyperlink" Target="https://fgosreestr.ru/registry/&#1087;&#1086;&#1086;&#1087;_&#1086;&#1086;&#1086;_06-02-2020/"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1.jpeg"/><Relationship Id="rId7" Type="http://schemas.openxmlformats.org/officeDocument/2006/relationships/image" Target="../media/image51.png"/><Relationship Id="rId2" Type="http://schemas.openxmlformats.org/officeDocument/2006/relationships/image" Target="../media/image15.emf"/><Relationship Id="rId1" Type="http://schemas.openxmlformats.org/officeDocument/2006/relationships/slideLayout" Target="../slideLayouts/slideLayout8.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3.jpeg"/><Relationship Id="rId4" Type="http://schemas.openxmlformats.org/officeDocument/2006/relationships/image" Target="../media/image48.jpeg"/><Relationship Id="rId9" Type="http://schemas.openxmlformats.org/officeDocument/2006/relationships/hyperlink" Target="https://catalog.prosv.ru/attachment/36d9984058a5756a6033d3211cc2f14fecd00630.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15.emf"/><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emf"/><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6.jpe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5.emf"/><Relationship Id="rId1" Type="http://schemas.openxmlformats.org/officeDocument/2006/relationships/slideLayout" Target="../slideLayouts/slideLayout8.xml"/><Relationship Id="rId4" Type="http://schemas.openxmlformats.org/officeDocument/2006/relationships/image" Target="../media/image70.emf"/></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1.jpg"/><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hyperlink" Target="https://media.prosv.r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70.emf"/><Relationship Id="rId4" Type="http://schemas.openxmlformats.org/officeDocument/2006/relationships/hyperlink" Target="https://lecta.rosuchebnik.r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70.emf"/><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5.emf"/><Relationship Id="rId7"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s://uchitel.club/pedsovet_2020/tekhno/"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mailto:vopros@prosv.ru" TargetMode="External"/><Relationship Id="rId3" Type="http://schemas.openxmlformats.org/officeDocument/2006/relationships/tags" Target="../tags/tag13.xml"/><Relationship Id="rId7" Type="http://schemas.openxmlformats.org/officeDocument/2006/relationships/image" Target="../media/image80.emf"/><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3.xml"/><Relationship Id="rId10" Type="http://schemas.openxmlformats.org/officeDocument/2006/relationships/image" Target="../media/image81.gif"/><Relationship Id="rId4" Type="http://schemas.openxmlformats.org/officeDocument/2006/relationships/slideLayout" Target="../slideLayouts/slideLayout6.xml"/><Relationship Id="rId9" Type="http://schemas.openxmlformats.org/officeDocument/2006/relationships/hyperlink" Target="https://shop.prosv.ru/formirovanie-funkcionalnoj-gramotnosti-sbornik-zadach-po-russkomu-yazyku-dlya-8-11-klassov278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hidden="1">
            <a:extLst>
              <a:ext uri="{FF2B5EF4-FFF2-40B4-BE49-F238E27FC236}">
                <a16:creationId xmlns:a16="http://schemas.microsoft.com/office/drawing/2014/main" xmlns="" id="{BCCADD21-023E-1444-BB6E-D81DC30AAAE1}"/>
              </a:ext>
            </a:extLst>
          </p:cNvPr>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91274" name="Слайд think-cell" r:id="rId6" imgW="7772400" imgH="10058400" progId="TCLayout.ActiveDocument.1">
                  <p:embed/>
                </p:oleObj>
              </mc:Choice>
              <mc:Fallback>
                <p:oleObj name="Слайд think-cell" r:id="rId6" imgW="7772400" imgH="10058400" progId="TCLayout.ActiveDocument.1">
                  <p:embed/>
                  <p:pic>
                    <p:nvPicPr>
                      <p:cNvPr id="8" name="Объект 7" hidden="1">
                        <a:extLst>
                          <a:ext uri="{FF2B5EF4-FFF2-40B4-BE49-F238E27FC236}">
                            <a16:creationId xmlns:a16="http://schemas.microsoft.com/office/drawing/2014/main" xmlns="" id="{BCCADD21-023E-1444-BB6E-D81DC30AAAE1}"/>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Прямоугольник 6" hidden="1">
            <a:extLst>
              <a:ext uri="{FF2B5EF4-FFF2-40B4-BE49-F238E27FC236}">
                <a16:creationId xmlns:a16="http://schemas.microsoft.com/office/drawing/2014/main" xmlns="" id="{59712902-299E-8949-8177-2BD7B585D006}"/>
              </a:ext>
            </a:extLst>
          </p:cNvPr>
          <p:cNvSpPr/>
          <p:nvPr>
            <p:custDataLst>
              <p:tags r:id="rId3"/>
            </p:custDataLst>
          </p:nvPr>
        </p:nvSpPr>
        <p:spPr>
          <a:xfrm>
            <a:off x="0" y="0"/>
            <a:ext cx="158750"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ru-RU" sz="4000" b="1" dirty="0" err="1">
              <a:solidFill>
                <a:schemeClr val="bg1"/>
              </a:solidFill>
              <a:latin typeface="Calibri" panose="020F0502020204030204" pitchFamily="34" charset="0"/>
              <a:ea typeface="+mj-ea"/>
              <a:sym typeface="Calibri" panose="020F0502020204030204" pitchFamily="34" charset="0"/>
            </a:endParaRPr>
          </a:p>
        </p:txBody>
      </p:sp>
      <p:sp>
        <p:nvSpPr>
          <p:cNvPr id="6" name="Заголовок 5">
            <a:extLst>
              <a:ext uri="{FF2B5EF4-FFF2-40B4-BE49-F238E27FC236}">
                <a16:creationId xmlns:a16="http://schemas.microsoft.com/office/drawing/2014/main" xmlns="" id="{5D4BAC93-3F64-4847-8A21-E5F2342F2DDD}"/>
              </a:ext>
            </a:extLst>
          </p:cNvPr>
          <p:cNvSpPr>
            <a:spLocks noGrp="1"/>
          </p:cNvSpPr>
          <p:nvPr>
            <p:ph type="ctrTitle"/>
          </p:nvPr>
        </p:nvSpPr>
        <p:spPr>
          <a:xfrm>
            <a:off x="0" y="704851"/>
            <a:ext cx="12192000" cy="1257300"/>
          </a:xfrm>
        </p:spPr>
        <p:txBody>
          <a:bodyPr>
            <a:normAutofit/>
          </a:bodyPr>
          <a:lstStyle/>
          <a:p>
            <a:r>
              <a:rPr lang="ru-RU" sz="2800" dirty="0">
                <a:solidFill>
                  <a:srgbClr val="2D3494"/>
                </a:solidFill>
                <a:latin typeface="+mn-lt"/>
              </a:rPr>
              <a:t>МЕТОДИЧЕСКИЕ ПОДХОДЫ К ОРГАНИЗАЦИИ ПРОФОРИЕНТАЦИОННОЙ РАБОТЫ В ПРОЦЕССЕ </a:t>
            </a:r>
            <a:r>
              <a:rPr lang="ru-RU" sz="2800" dirty="0" smtClean="0">
                <a:solidFill>
                  <a:srgbClr val="2D3494"/>
                </a:solidFill>
                <a:latin typeface="+mn-lt"/>
              </a:rPr>
              <a:t>ТЕХНОЛОГИЧЕСКОЙ </a:t>
            </a:r>
            <a:r>
              <a:rPr lang="ru-RU" sz="2800" dirty="0">
                <a:solidFill>
                  <a:srgbClr val="2D3494"/>
                </a:solidFill>
                <a:latin typeface="+mn-lt"/>
              </a:rPr>
              <a:t>ПОДГОТОВКИ ШКОЛЬНИКОВ</a:t>
            </a:r>
          </a:p>
        </p:txBody>
      </p:sp>
      <p:pic>
        <p:nvPicPr>
          <p:cNvPr id="67790" name="Picture 206" descr="D:\издательство РУ\УМК\РУ- технология\обложки уч-в Технология\сканы уч-ов Технология 8 кл\1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3216" y="2476500"/>
            <a:ext cx="1653253" cy="2184142"/>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67791" name="Picture 207" descr="D:\издательство РУ\УМК\РУ- технология\обложки уч-в Технология\сканы уч-ов Технология 8 кл\2020-07-24_21-51-1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820" y="2458292"/>
            <a:ext cx="1613153" cy="2184142"/>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67792" name="Picture 208" descr="D:\издательство РУ\УМК\Казакевич, Просвещение\УМК Казакевича\46e241bf-1a38-11e9-987e-0050569c7d1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3625" y="2476500"/>
            <a:ext cx="1536700" cy="2184142"/>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9542" y="2476500"/>
            <a:ext cx="1646099" cy="2184142"/>
          </a:xfrm>
          <a:prstGeom prst="rect">
            <a:avLst/>
          </a:prstGeom>
          <a:ln w="3175">
            <a:solidFill>
              <a:srgbClr val="294790"/>
            </a:solidFill>
          </a:ln>
          <a:effectLst>
            <a:outerShdw blurRad="50800" dist="38100" dir="2700000" algn="tl" rotWithShape="0">
              <a:prstClr val="black">
                <a:alpha val="40000"/>
              </a:prstClr>
            </a:outerShdw>
          </a:effectLst>
        </p:spPr>
      </p:pic>
      <p:pic>
        <p:nvPicPr>
          <p:cNvPr id="67838" name="Picture 254" descr="D:\издательство РУ\УМК\Казакевич, Просвещение\ПРОФОРИЕНТАЦИЯ\0035213_mo-budua-professi-testy-po-professionalnoj-orientacii-kolnikov-9-klass_550.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950" y="2476500"/>
            <a:ext cx="1657349" cy="2184142"/>
          </a:xfrm>
          <a:prstGeom prst="rect">
            <a:avLst/>
          </a:prstGeom>
          <a:noFill/>
          <a:ln>
            <a:solidFill>
              <a:srgbClr val="294790"/>
            </a:solidFill>
          </a:ln>
          <a:extLst>
            <a:ext uri="{909E8E84-426E-40DD-AFC4-6F175D3DCCD1}">
              <a14:hiddenFill xmlns:a14="http://schemas.microsoft.com/office/drawing/2010/main">
                <a:solidFill>
                  <a:srgbClr val="FFFFFF"/>
                </a:solidFill>
              </a14:hiddenFill>
            </a:ext>
          </a:extLst>
        </p:spPr>
      </p:pic>
      <p:pic>
        <p:nvPicPr>
          <p:cNvPr id="14" name="Picture 54" descr="3076"/>
          <p:cNvPicPr>
            <a:picLocks noChangeAspect="1" noChangeArrowheads="1"/>
          </p:cNvPicPr>
          <p:nvPr/>
        </p:nvPicPr>
        <p:blipFill>
          <a:blip r:embed="rId13" cstate="print"/>
          <a:srcRect/>
          <a:stretch>
            <a:fillRect/>
          </a:stretch>
        </p:blipFill>
        <p:spPr>
          <a:xfrm>
            <a:off x="9966960" y="2440084"/>
            <a:ext cx="1663870" cy="2220558"/>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9273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10</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90944" y="197703"/>
            <a:ext cx="10204609"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2D3494"/>
                </a:solidFill>
                <a:latin typeface="+mn-lt"/>
              </a:rPr>
              <a:t>ПРИМЕРНОЕ ТЕМАТИЧЕСКОЕ ПЛАНИРОВАНИЕ</a:t>
            </a:r>
            <a:endParaRPr lang="ru-RU" sz="2133" dirty="0">
              <a:solidFill>
                <a:srgbClr val="2D3494"/>
              </a:solidFill>
              <a:latin typeface="+mn-lt"/>
              <a:ea typeface="Open Sans Condensed" pitchFamily="34" charset="0"/>
              <a:cs typeface="Open Sans Condensed" pitchFamily="34" charset="0"/>
            </a:endParaRPr>
          </a:p>
        </p:txBody>
      </p:sp>
      <p:graphicFrame>
        <p:nvGraphicFramePr>
          <p:cNvPr id="27" name="Таблица 26"/>
          <p:cNvGraphicFramePr>
            <a:graphicFrameLocks noGrp="1"/>
          </p:cNvGraphicFramePr>
          <p:nvPr>
            <p:extLst>
              <p:ext uri="{D42A27DB-BD31-4B8C-83A1-F6EECF244321}">
                <p14:modId xmlns:p14="http://schemas.microsoft.com/office/powerpoint/2010/main" val="207914312"/>
              </p:ext>
            </p:extLst>
          </p:nvPr>
        </p:nvGraphicFramePr>
        <p:xfrm>
          <a:off x="152399" y="1371600"/>
          <a:ext cx="11819467" cy="4299796"/>
        </p:xfrm>
        <a:graphic>
          <a:graphicData uri="http://schemas.openxmlformats.org/drawingml/2006/table">
            <a:tbl>
              <a:tblPr firstRow="1">
                <a:tableStyleId>{0505E3EF-67EA-436B-97B2-0124C06EBD24}</a:tableStyleId>
              </a:tblPr>
              <a:tblGrid>
                <a:gridCol w="9160934">
                  <a:extLst>
                    <a:ext uri="{9D8B030D-6E8A-4147-A177-3AD203B41FA5}">
                      <a16:colId xmlns:a16="http://schemas.microsoft.com/office/drawing/2014/main" xmlns="" val="20000"/>
                    </a:ext>
                  </a:extLst>
                </a:gridCol>
                <a:gridCol w="575734">
                  <a:extLst>
                    <a:ext uri="{9D8B030D-6E8A-4147-A177-3AD203B41FA5}">
                      <a16:colId xmlns:a16="http://schemas.microsoft.com/office/drawing/2014/main" xmlns="" val="20001"/>
                    </a:ext>
                  </a:extLst>
                </a:gridCol>
                <a:gridCol w="541866">
                  <a:extLst>
                    <a:ext uri="{9D8B030D-6E8A-4147-A177-3AD203B41FA5}">
                      <a16:colId xmlns:a16="http://schemas.microsoft.com/office/drawing/2014/main" xmlns="" val="20002"/>
                    </a:ext>
                  </a:extLst>
                </a:gridCol>
                <a:gridCol w="491067">
                  <a:extLst>
                    <a:ext uri="{9D8B030D-6E8A-4147-A177-3AD203B41FA5}">
                      <a16:colId xmlns:a16="http://schemas.microsoft.com/office/drawing/2014/main" xmlns="" val="20003"/>
                    </a:ext>
                  </a:extLst>
                </a:gridCol>
                <a:gridCol w="524933">
                  <a:extLst>
                    <a:ext uri="{9D8B030D-6E8A-4147-A177-3AD203B41FA5}">
                      <a16:colId xmlns:a16="http://schemas.microsoft.com/office/drawing/2014/main" xmlns="" val="20004"/>
                    </a:ext>
                  </a:extLst>
                </a:gridCol>
                <a:gridCol w="524933">
                  <a:extLst>
                    <a:ext uri="{9D8B030D-6E8A-4147-A177-3AD203B41FA5}">
                      <a16:colId xmlns:a16="http://schemas.microsoft.com/office/drawing/2014/main" xmlns="" val="20005"/>
                    </a:ext>
                  </a:extLst>
                </a:gridCol>
              </a:tblGrid>
              <a:tr h="208830">
                <a:tc rowSpan="2">
                  <a:txBody>
                    <a:bodyPr/>
                    <a:lstStyle/>
                    <a:p>
                      <a:pPr algn="ctr">
                        <a:lnSpc>
                          <a:spcPct val="107000"/>
                        </a:lnSpc>
                        <a:spcAft>
                          <a:spcPts val="0"/>
                        </a:spcAft>
                      </a:pPr>
                      <a:r>
                        <a:rPr lang="ru-RU" sz="1800" kern="1200" dirty="0" smtClean="0">
                          <a:effectLst/>
                        </a:rPr>
                        <a:t>Разделы / модули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gridSpan="5">
                  <a:txBody>
                    <a:bodyPr/>
                    <a:lstStyle/>
                    <a:p>
                      <a:pPr algn="ctr">
                        <a:lnSpc>
                          <a:spcPct val="107000"/>
                        </a:lnSpc>
                        <a:spcAft>
                          <a:spcPts val="0"/>
                        </a:spcAft>
                      </a:pPr>
                      <a:r>
                        <a:rPr lang="ru-RU" sz="1800" b="1" kern="1200" dirty="0" smtClean="0">
                          <a:effectLst/>
                        </a:rPr>
                        <a:t>Классы обучения</a:t>
                      </a:r>
                      <a:endParaRPr lang="ru-RU" sz="1800" b="1" dirty="0">
                        <a:effectLst/>
                        <a:latin typeface="+mn-lt"/>
                        <a:ea typeface="Calibri" panose="020F0502020204030204" pitchFamily="34" charset="0"/>
                        <a:cs typeface="Times New Roman" panose="02020603050405020304" pitchFamily="18" charset="0"/>
                      </a:endParaRPr>
                    </a:p>
                  </a:txBody>
                  <a:tcPr marL="61722" marR="61722" marT="0" marB="0">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07537">
                <a:tc vMerge="1">
                  <a:txBody>
                    <a:bodyPr/>
                    <a:lstStyle/>
                    <a:p>
                      <a:endParaRPr lang="ru-RU"/>
                    </a:p>
                  </a:txBody>
                  <a:tcPr/>
                </a:tc>
                <a:tc>
                  <a:txBody>
                    <a:bodyPr/>
                    <a:lstStyle/>
                    <a:p>
                      <a:pPr algn="ctr">
                        <a:lnSpc>
                          <a:spcPct val="107000"/>
                        </a:lnSpc>
                        <a:spcAft>
                          <a:spcPts val="0"/>
                        </a:spcAft>
                      </a:pPr>
                      <a:r>
                        <a:rPr lang="ru-RU" sz="1800" b="1" kern="1200" dirty="0" smtClean="0">
                          <a:solidFill>
                            <a:srgbClr val="2D3494"/>
                          </a:solidFill>
                          <a:effectLst/>
                        </a:rPr>
                        <a:t>5</a:t>
                      </a:r>
                      <a:endParaRPr lang="ru-RU" sz="1800" b="1" dirty="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1" dirty="0" smtClean="0">
                          <a:solidFill>
                            <a:srgbClr val="2D3494"/>
                          </a:solidFill>
                          <a:effectLst/>
                          <a:latin typeface="+mn-lt"/>
                          <a:ea typeface="Calibri" panose="020F0502020204030204" pitchFamily="34" charset="0"/>
                          <a:cs typeface="Times New Roman" panose="02020603050405020304" pitchFamily="18" charset="0"/>
                        </a:rPr>
                        <a:t>6</a:t>
                      </a:r>
                      <a:endParaRPr lang="ru-RU" sz="1800" b="1" dirty="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1" dirty="0" smtClean="0">
                          <a:solidFill>
                            <a:srgbClr val="2D3494"/>
                          </a:solidFill>
                          <a:effectLst/>
                          <a:latin typeface="+mn-lt"/>
                          <a:ea typeface="Calibri" panose="020F0502020204030204" pitchFamily="34" charset="0"/>
                          <a:cs typeface="Times New Roman" panose="02020603050405020304" pitchFamily="18" charset="0"/>
                        </a:rPr>
                        <a:t>7</a:t>
                      </a:r>
                      <a:endParaRPr lang="ru-RU" sz="1800" b="1" dirty="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0"/>
                        </a:spcAft>
                      </a:pPr>
                      <a:r>
                        <a:rPr lang="ru-RU" sz="1800" b="1" kern="1200" dirty="0" smtClean="0">
                          <a:solidFill>
                            <a:srgbClr val="2D3494"/>
                          </a:solidFill>
                          <a:effectLst/>
                        </a:rPr>
                        <a:t>8</a:t>
                      </a:r>
                      <a:endParaRPr lang="ru-RU" sz="1800" b="1" dirty="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1" dirty="0" smtClean="0">
                          <a:solidFill>
                            <a:srgbClr val="2D3494"/>
                          </a:solidFill>
                          <a:effectLst/>
                          <a:latin typeface="+mn-lt"/>
                          <a:ea typeface="Calibri" panose="020F0502020204030204" pitchFamily="34" charset="0"/>
                          <a:cs typeface="Times New Roman" panose="02020603050405020304" pitchFamily="18" charset="0"/>
                        </a:rPr>
                        <a:t>9</a:t>
                      </a:r>
                      <a:endParaRPr lang="ru-RU" sz="1800" b="1" dirty="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1"/>
                  </a:ext>
                </a:extLst>
              </a:tr>
              <a:tr h="217141">
                <a:tc>
                  <a:txBody>
                    <a:bodyPr/>
                    <a:lstStyle/>
                    <a:p>
                      <a:r>
                        <a:rPr lang="ru-RU" sz="1600" b="1" dirty="0" smtClean="0"/>
                        <a:t>БАЗОВЫЕ МОДУЛИ</a:t>
                      </a:r>
                      <a:endParaRPr lang="ru-RU" sz="1600" b="1" dirty="0"/>
                    </a:p>
                  </a:txBody>
                  <a:tcPr marL="61722" marR="61722" marT="0" marB="0">
                    <a:solidFill>
                      <a:schemeClr val="bg1"/>
                    </a:solidFill>
                  </a:tcPr>
                </a:tc>
                <a:tc>
                  <a:txBody>
                    <a:bodyPr/>
                    <a:lstStyle/>
                    <a:p>
                      <a:pPr algn="ctr"/>
                      <a:r>
                        <a:rPr lang="ru-RU" sz="1600" b="1" dirty="0" smtClean="0">
                          <a:solidFill>
                            <a:srgbClr val="C00000"/>
                          </a:solidFill>
                        </a:rPr>
                        <a:t>50</a:t>
                      </a:r>
                      <a:endParaRPr lang="ru-RU" sz="1600" b="1" dirty="0">
                        <a:solidFill>
                          <a:srgbClr val="C00000"/>
                        </a:solidFill>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r>
                        <a:rPr lang="ru-RU" sz="1600" b="1" dirty="0" smtClean="0">
                          <a:solidFill>
                            <a:srgbClr val="C00000"/>
                          </a:solidFill>
                        </a:rPr>
                        <a:t>50</a:t>
                      </a:r>
                      <a:endParaRPr lang="ru-RU" sz="1600" b="1" dirty="0">
                        <a:solidFill>
                          <a:srgbClr val="C00000"/>
                        </a:solidFill>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ru-RU" sz="1600" b="1" dirty="0" smtClean="0">
                          <a:solidFill>
                            <a:srgbClr val="C00000"/>
                          </a:solidFill>
                        </a:rPr>
                        <a:t>50</a:t>
                      </a:r>
                      <a:endParaRPr lang="ru-RU" sz="1600" b="1" dirty="0">
                        <a:solidFill>
                          <a:srgbClr val="C00000"/>
                        </a:solidFill>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r>
                        <a:rPr lang="ru-RU" sz="1600" b="1" dirty="0" smtClean="0">
                          <a:solidFill>
                            <a:srgbClr val="C00000"/>
                          </a:solidFill>
                        </a:rPr>
                        <a:t>50</a:t>
                      </a:r>
                      <a:endParaRPr lang="ru-RU" sz="1600" b="1" dirty="0">
                        <a:solidFill>
                          <a:srgbClr val="C00000"/>
                        </a:solidFill>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600" b="1" dirty="0" smtClean="0">
                          <a:solidFill>
                            <a:srgbClr val="C00000"/>
                          </a:solidFill>
                          <a:effectLst/>
                          <a:latin typeface="+mn-lt"/>
                          <a:ea typeface="Calibri" panose="020F0502020204030204" pitchFamily="34" charset="0"/>
                          <a:cs typeface="Times New Roman" panose="02020603050405020304" pitchFamily="18" charset="0"/>
                        </a:rPr>
                        <a:t>25</a:t>
                      </a:r>
                      <a:endParaRPr lang="ru-RU" sz="1600" b="1" dirty="0">
                        <a:solidFill>
                          <a:srgbClr val="C00000"/>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2"/>
                  </a:ext>
                </a:extLst>
              </a:tr>
              <a:tr h="217141">
                <a:tc>
                  <a:txBody>
                    <a:bodyPr/>
                    <a:lstStyle/>
                    <a:p>
                      <a:pPr algn="l">
                        <a:lnSpc>
                          <a:spcPct val="107000"/>
                        </a:lnSpc>
                        <a:spcAft>
                          <a:spcPts val="0"/>
                        </a:spcAft>
                      </a:pPr>
                      <a:r>
                        <a:rPr lang="ru-RU" sz="1600" b="0" kern="1200" dirty="0" smtClean="0">
                          <a:solidFill>
                            <a:schemeClr val="tx1"/>
                          </a:solidFill>
                          <a:effectLst/>
                        </a:rPr>
                        <a:t>Производство и технологии</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3"/>
                  </a:ext>
                </a:extLst>
              </a:tr>
              <a:tr h="217141">
                <a:tc>
                  <a:txBody>
                    <a:bodyPr/>
                    <a:lstStyle/>
                    <a:p>
                      <a:pPr algn="l">
                        <a:lnSpc>
                          <a:spcPct val="107000"/>
                        </a:lnSpc>
                        <a:spcAft>
                          <a:spcPts val="0"/>
                        </a:spcAft>
                      </a:pPr>
                      <a:r>
                        <a:rPr lang="ru-RU" sz="1600" b="0" kern="1200" dirty="0" smtClean="0">
                          <a:solidFill>
                            <a:schemeClr val="tx1"/>
                          </a:solidFill>
                          <a:effectLst/>
                        </a:rPr>
                        <a:t>Технологии </a:t>
                      </a:r>
                      <a:r>
                        <a:rPr lang="ru-RU" sz="1600" b="0" dirty="0" smtClean="0">
                          <a:solidFill>
                            <a:schemeClr val="tx1"/>
                          </a:solidFill>
                        </a:rPr>
                        <a:t>обработки материалов, пищевых продуктов</a:t>
                      </a:r>
                      <a:r>
                        <a:rPr lang="ru-RU" sz="1600" b="0" kern="1200" dirty="0">
                          <a:solidFill>
                            <a:schemeClr val="tx1"/>
                          </a:solidFill>
                          <a:effectLst/>
                        </a:rPr>
                        <a:t>	</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4"/>
                  </a:ext>
                </a:extLst>
              </a:tr>
              <a:tr h="217141">
                <a:tc>
                  <a:txBody>
                    <a:bodyPr/>
                    <a:lstStyle/>
                    <a:p>
                      <a:pPr algn="l"/>
                      <a:r>
                        <a:rPr lang="ru-RU" sz="1600" b="0" dirty="0" smtClean="0">
                          <a:solidFill>
                            <a:schemeClr val="tx1"/>
                          </a:solidFill>
                        </a:rPr>
                        <a:t>Компьютерная графика, черчение</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5"/>
                  </a:ext>
                </a:extLst>
              </a:tr>
              <a:tr h="217141">
                <a:tc>
                  <a:txBody>
                    <a:bodyPr/>
                    <a:lstStyle/>
                    <a:p>
                      <a:pPr algn="l"/>
                      <a:r>
                        <a:rPr lang="ru-RU" sz="1600" b="0" dirty="0" smtClean="0">
                          <a:solidFill>
                            <a:schemeClr val="tx1"/>
                          </a:solidFill>
                        </a:rPr>
                        <a:t>Робототехника</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6"/>
                  </a:ext>
                </a:extLst>
              </a:tr>
              <a:tr h="217141">
                <a:tc>
                  <a:txBody>
                    <a:bodyPr/>
                    <a:lstStyle/>
                    <a:p>
                      <a:pPr algn="l"/>
                      <a:r>
                        <a:rPr lang="ru-RU" sz="1600" b="0" dirty="0" smtClean="0">
                          <a:solidFill>
                            <a:schemeClr val="tx1"/>
                          </a:solidFill>
                        </a:rPr>
                        <a:t>3D-моделирование, </a:t>
                      </a:r>
                      <a:r>
                        <a:rPr lang="ru-RU" sz="1600" b="0" dirty="0" err="1" smtClean="0">
                          <a:solidFill>
                            <a:schemeClr val="tx1"/>
                          </a:solidFill>
                        </a:rPr>
                        <a:t>прототипирование</a:t>
                      </a:r>
                      <a:r>
                        <a:rPr lang="ru-RU" sz="1600" b="0" dirty="0" smtClean="0">
                          <a:solidFill>
                            <a:schemeClr val="tx1"/>
                          </a:solidFill>
                        </a:rPr>
                        <a:t> и макетирование</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0"/>
                        </a:spcAft>
                      </a:pPr>
                      <a:r>
                        <a:rPr lang="ru-RU" sz="1800" b="0" kern="1200" dirty="0" smtClean="0">
                          <a:solidFill>
                            <a:schemeClr val="tx1"/>
                          </a:solidFill>
                          <a:effectLst/>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7"/>
                  </a:ext>
                </a:extLst>
              </a:tr>
              <a:tr h="217141">
                <a:tc>
                  <a:txBody>
                    <a:bodyPr/>
                    <a:lstStyle/>
                    <a:p>
                      <a:pPr algn="l"/>
                      <a:r>
                        <a:rPr lang="ru-RU" sz="1600" b="0" dirty="0" smtClean="0">
                          <a:solidFill>
                            <a:schemeClr val="tx1"/>
                          </a:solidFill>
                        </a:rPr>
                        <a:t>Автоматизированные системы</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algn="ctr">
                        <a:lnSpc>
                          <a:spcPct val="107000"/>
                        </a:lnSpc>
                        <a:spcAft>
                          <a:spcPts val="0"/>
                        </a:spcAft>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8"/>
                  </a:ext>
                </a:extLst>
              </a:tr>
              <a:tr h="2171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u="none" strike="noStrike" kern="1200" baseline="0" dirty="0" smtClean="0">
                          <a:solidFill>
                            <a:srgbClr val="7030A0"/>
                          </a:solidFill>
                        </a:rPr>
                        <a:t>Технологии творческой, проектной и исследовательской деятельности</a:t>
                      </a:r>
                      <a:endParaRPr lang="ru-RU" sz="1600" b="0"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09"/>
                  </a:ext>
                </a:extLst>
              </a:tr>
              <a:tr h="2171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dirty="0" smtClean="0">
                          <a:solidFill>
                            <a:srgbClr val="C00000"/>
                          </a:solidFill>
                          <a:cs typeface="Times New Roman" pitchFamily="18" charset="0"/>
                        </a:rPr>
                        <a:t>Построение образовательных траекторий и планов в области  профессионального самоопределения </a:t>
                      </a:r>
                    </a:p>
                  </a:txBody>
                  <a:tcPr marL="61722" marR="61722" marT="0" marB="0">
                    <a:solidFill>
                      <a:schemeClr val="bg1"/>
                    </a:solidFill>
                  </a:tcPr>
                </a:tc>
                <a:tc>
                  <a:txBody>
                    <a:bodyPr/>
                    <a:lstStyle/>
                    <a:p>
                      <a:pPr algn="ctr">
                        <a:lnSpc>
                          <a:spcPct val="107000"/>
                        </a:lnSpc>
                        <a:spcAft>
                          <a:spcPts val="0"/>
                        </a:spcAft>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800" b="0" dirty="0" smtClean="0">
                          <a:solidFill>
                            <a:schemeClr val="tx1"/>
                          </a:solidFill>
                          <a:effectLst/>
                          <a:latin typeface="+mn-lt"/>
                          <a:ea typeface="Calibri" panose="020F0502020204030204" pitchFamily="34" charset="0"/>
                          <a:cs typeface="Times New Roman" panose="02020603050405020304" pitchFamily="18" charset="0"/>
                        </a:rPr>
                        <a:t>-</a:t>
                      </a:r>
                      <a:endParaRPr lang="ru-RU" sz="1800" b="0"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0" kern="1200" dirty="0" smtClean="0">
                          <a:solidFill>
                            <a:schemeClr val="tx1"/>
                          </a:solidFill>
                          <a:effectLst/>
                        </a:rPr>
                        <a:t>+</a:t>
                      </a:r>
                      <a:endParaRPr lang="ru-RU" sz="1800" b="0" dirty="0" smtClean="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10"/>
                  </a:ext>
                </a:extLst>
              </a:tr>
              <a:tr h="207537">
                <a:tc>
                  <a:txBody>
                    <a:bodyPr/>
                    <a:lstStyle/>
                    <a:p>
                      <a:pPr algn="l"/>
                      <a:r>
                        <a:rPr lang="ru-RU" sz="1600" b="1" i="1" dirty="0" smtClean="0"/>
                        <a:t>ДОПОЛНИТЕЛЬНЫЕ МОДУЛИ</a:t>
                      </a:r>
                      <a:endParaRPr lang="ru-RU" sz="16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pPr algn="ctr">
                        <a:lnSpc>
                          <a:spcPct val="107000"/>
                        </a:lnSpc>
                        <a:spcAft>
                          <a:spcPts val="0"/>
                        </a:spcAft>
                      </a:pPr>
                      <a:r>
                        <a:rPr lang="ru-RU" sz="1600" b="1" dirty="0" smtClean="0">
                          <a:solidFill>
                            <a:schemeClr val="tx1"/>
                          </a:solidFill>
                          <a:effectLst/>
                        </a:rPr>
                        <a:t>20</a:t>
                      </a:r>
                      <a:endParaRPr lang="ru-RU" sz="1600" b="1"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600" b="1" dirty="0" smtClean="0">
                          <a:solidFill>
                            <a:schemeClr val="tx1"/>
                          </a:solidFill>
                          <a:effectLst/>
                          <a:latin typeface="+mn-lt"/>
                          <a:ea typeface="Calibri" panose="020F0502020204030204" pitchFamily="34" charset="0"/>
                          <a:cs typeface="Times New Roman" panose="02020603050405020304" pitchFamily="18" charset="0"/>
                        </a:rPr>
                        <a:t>20</a:t>
                      </a:r>
                      <a:endParaRPr lang="ru-RU" sz="1600" b="1"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600" b="1" dirty="0" smtClean="0">
                          <a:solidFill>
                            <a:schemeClr val="tx1"/>
                          </a:solidFill>
                          <a:effectLst/>
                          <a:latin typeface="+mn-lt"/>
                          <a:ea typeface="Calibri" panose="020F0502020204030204" pitchFamily="34" charset="0"/>
                          <a:cs typeface="Times New Roman" panose="02020603050405020304" pitchFamily="18" charset="0"/>
                        </a:rPr>
                        <a:t>20</a:t>
                      </a:r>
                      <a:endParaRPr lang="ru-RU" sz="1600" b="1"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0"/>
                        </a:spcAft>
                      </a:pPr>
                      <a:r>
                        <a:rPr lang="ru-RU" sz="1600" b="1" dirty="0" smtClean="0">
                          <a:solidFill>
                            <a:schemeClr val="tx1"/>
                          </a:solidFill>
                          <a:effectLst/>
                        </a:rPr>
                        <a:t>20</a:t>
                      </a:r>
                      <a:endParaRPr lang="ru-RU" sz="1600" b="1"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ru-RU" sz="1600" b="1" dirty="0" smtClean="0">
                          <a:solidFill>
                            <a:schemeClr val="tx1"/>
                          </a:solidFill>
                          <a:effectLst/>
                          <a:latin typeface="+mn-lt"/>
                          <a:ea typeface="Calibri" panose="020F0502020204030204" pitchFamily="34" charset="0"/>
                          <a:cs typeface="Times New Roman" panose="02020603050405020304" pitchFamily="18" charset="0"/>
                        </a:rPr>
                        <a:t>10</a:t>
                      </a:r>
                      <a:endParaRPr lang="ru-RU" sz="1600" b="1" dirty="0">
                        <a:solidFill>
                          <a:schemeClr val="tx1"/>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11"/>
                  </a:ext>
                </a:extLst>
              </a:tr>
              <a:tr h="2075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i="1" dirty="0" smtClean="0">
                          <a:solidFill>
                            <a:schemeClr val="accent6">
                              <a:lumMod val="25000"/>
                            </a:schemeClr>
                          </a:solidFill>
                        </a:rPr>
                        <a:t>Растениеводство / Животноводство</a:t>
                      </a:r>
                      <a:endParaRPr lang="ru-RU" sz="1600" dirty="0" smtClean="0">
                        <a:solidFill>
                          <a:schemeClr val="accent6">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2" marR="61722" marT="0" marB="0">
                    <a:solidFill>
                      <a:schemeClr val="bg1"/>
                    </a:solidFill>
                  </a:tcPr>
                </a:tc>
                <a:tc>
                  <a:txBody>
                    <a:bodyPr/>
                    <a:lstStyle/>
                    <a:p>
                      <a:endParaRPr lang="ru-RU"/>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endParaRPr lang="ru-RU"/>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ru-RU"/>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endParaRPr lang="ru-RU"/>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endParaRPr lang="ru-RU" dirty="0"/>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12"/>
                  </a:ext>
                </a:extLst>
              </a:tr>
              <a:tr h="2171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i="1" dirty="0" smtClean="0">
                          <a:solidFill>
                            <a:schemeClr val="accent6">
                              <a:lumMod val="25000"/>
                            </a:schemeClr>
                          </a:solidFill>
                          <a:effectLst/>
                          <a:latin typeface="Calibri" panose="020F0502020204030204" pitchFamily="34" charset="0"/>
                          <a:ea typeface="Calibri" panose="020F0502020204030204" pitchFamily="34" charset="0"/>
                          <a:cs typeface="Times New Roman" panose="02020603050405020304" pitchFamily="18" charset="0"/>
                        </a:rPr>
                        <a:t>Иные тематические модули (по выбору педагога / школы)</a:t>
                      </a:r>
                    </a:p>
                  </a:txBody>
                  <a:tcPr marL="61722" marR="61722" marT="0" marB="0">
                    <a:solidFill>
                      <a:schemeClr val="bg1"/>
                    </a:solidFill>
                  </a:tcPr>
                </a:tc>
                <a:tc>
                  <a:txBody>
                    <a:bodyPr/>
                    <a:lstStyle/>
                    <a:p>
                      <a:endParaRPr lang="ru-RU"/>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endParaRPr lang="ru-RU"/>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ru-RU"/>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endParaRPr lang="ru-RU"/>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endParaRPr lang="ru-RU" dirty="0"/>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13"/>
                  </a:ext>
                </a:extLst>
              </a:tr>
              <a:tr h="294342">
                <a:tc>
                  <a:txBody>
                    <a:bodyPr/>
                    <a:lstStyle/>
                    <a:p>
                      <a:pPr algn="r"/>
                      <a:r>
                        <a:rPr lang="ru-RU" sz="1800" b="1" u="none" strike="noStrike" kern="1200" baseline="0" dirty="0" smtClean="0">
                          <a:solidFill>
                            <a:srgbClr val="2D3494"/>
                          </a:solidFill>
                        </a:rPr>
                        <a:t>ВСЕГО:	</a:t>
                      </a:r>
                    </a:p>
                  </a:txBody>
                  <a:tcPr marL="61722" marR="61722" marT="0" marB="0">
                    <a:solidFill>
                      <a:schemeClr val="bg1"/>
                    </a:solidFill>
                  </a:tcPr>
                </a:tc>
                <a:tc>
                  <a:txBody>
                    <a:bodyPr/>
                    <a:lstStyle/>
                    <a:p>
                      <a:pPr algn="ctr">
                        <a:lnSpc>
                          <a:spcPct val="107000"/>
                        </a:lnSpc>
                        <a:spcAft>
                          <a:spcPts val="0"/>
                        </a:spcAft>
                      </a:pPr>
                      <a:r>
                        <a:rPr lang="ru-RU" sz="1800" b="1" dirty="0" smtClean="0">
                          <a:solidFill>
                            <a:srgbClr val="2D3494"/>
                          </a:solidFill>
                          <a:effectLst/>
                        </a:rPr>
                        <a:t>70</a:t>
                      </a:r>
                      <a:endParaRPr lang="ru-RU" sz="1800" b="1" dirty="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1" dirty="0" smtClean="0">
                          <a:solidFill>
                            <a:srgbClr val="2D3494"/>
                          </a:solidFill>
                          <a:effectLst/>
                        </a:rPr>
                        <a:t>70</a:t>
                      </a:r>
                      <a:endParaRPr lang="ru-RU" sz="1800" b="1" dirty="0" smtClean="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1" dirty="0" smtClean="0">
                          <a:solidFill>
                            <a:srgbClr val="2D3494"/>
                          </a:solidFill>
                          <a:effectLst/>
                        </a:rPr>
                        <a:t>70</a:t>
                      </a:r>
                      <a:endParaRPr lang="ru-RU" sz="1800" b="1" dirty="0" smtClean="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0"/>
                        </a:spcAft>
                      </a:pPr>
                      <a:r>
                        <a:rPr lang="ru-RU" sz="1800" b="1" dirty="0" smtClean="0">
                          <a:solidFill>
                            <a:srgbClr val="2D3494"/>
                          </a:solidFill>
                          <a:effectLst/>
                        </a:rPr>
                        <a:t>70</a:t>
                      </a:r>
                      <a:endParaRPr lang="ru-RU" sz="1800" b="1" dirty="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1" dirty="0" smtClean="0">
                          <a:solidFill>
                            <a:srgbClr val="2D3494"/>
                          </a:solidFill>
                          <a:effectLst/>
                        </a:rPr>
                        <a:t>35</a:t>
                      </a:r>
                      <a:endParaRPr lang="ru-RU" sz="1800" b="1" dirty="0" smtClean="0">
                        <a:solidFill>
                          <a:srgbClr val="2D3494"/>
                        </a:solidFill>
                        <a:effectLst/>
                        <a:latin typeface="+mn-lt"/>
                        <a:ea typeface="Calibri" panose="020F0502020204030204" pitchFamily="34" charset="0"/>
                        <a:cs typeface="Times New Roman" panose="02020603050405020304" pitchFamily="18" charset="0"/>
                      </a:endParaRPr>
                    </a:p>
                  </a:txBody>
                  <a:tcPr marL="61722" marR="61722" marT="0" marB="0">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412357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11</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90944" y="197703"/>
            <a:ext cx="10204609" cy="4001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000" dirty="0">
                <a:solidFill>
                  <a:srgbClr val="2D3494"/>
                </a:solidFill>
                <a:latin typeface="+mn-lt"/>
              </a:rPr>
              <a:t>ПЛАНИРУЕМЫЕ РЕЗУЛЬТАТЫ ОСВОЕНИЯ ПРОГРАММЫ ПО ТЕХНОЛОГИИ – </a:t>
            </a:r>
            <a:r>
              <a:rPr lang="en-US" sz="2000" dirty="0" smtClean="0">
                <a:solidFill>
                  <a:srgbClr val="C00000"/>
                </a:solidFill>
                <a:latin typeface="+mn-lt"/>
              </a:rPr>
              <a:t>8</a:t>
            </a:r>
            <a:r>
              <a:rPr lang="ru-RU" sz="2000" dirty="0" smtClean="0">
                <a:solidFill>
                  <a:srgbClr val="C00000"/>
                </a:solidFill>
                <a:latin typeface="+mn-lt"/>
              </a:rPr>
              <a:t> </a:t>
            </a:r>
            <a:r>
              <a:rPr lang="ru-RU" sz="2000" dirty="0">
                <a:solidFill>
                  <a:srgbClr val="C00000"/>
                </a:solidFill>
                <a:latin typeface="+mn-lt"/>
              </a:rPr>
              <a:t>КЛАСС</a:t>
            </a:r>
            <a:endParaRPr lang="ru-RU" sz="2000" dirty="0">
              <a:solidFill>
                <a:srgbClr val="2D2B8D"/>
              </a:solidFill>
              <a:latin typeface="+mn-lt"/>
              <a:ea typeface="Open Sans Condensed" pitchFamily="34" charset="0"/>
              <a:cs typeface="Open Sans Condensed" pitchFamily="34" charset="0"/>
            </a:endParaRPr>
          </a:p>
        </p:txBody>
      </p:sp>
      <p:sp>
        <p:nvSpPr>
          <p:cNvPr id="27" name="Прямоугольник 26"/>
          <p:cNvSpPr/>
          <p:nvPr/>
        </p:nvSpPr>
        <p:spPr>
          <a:xfrm>
            <a:off x="137987" y="705038"/>
            <a:ext cx="11981204" cy="6232475"/>
          </a:xfrm>
          <a:prstGeom prst="rect">
            <a:avLst/>
          </a:prstGeom>
        </p:spPr>
        <p:txBody>
          <a:bodyPr wrap="square">
            <a:spAutoFit/>
          </a:bodyPr>
          <a:lstStyle/>
          <a:p>
            <a:pPr marL="285750" indent="-285750">
              <a:buFont typeface="Arial" panose="020B0604020202020204" pitchFamily="34" charset="0"/>
              <a:buChar char="•"/>
            </a:pPr>
            <a:r>
              <a:rPr lang="ru-RU" sz="1300" b="1" u="sng" dirty="0">
                <a:solidFill>
                  <a:srgbClr val="C00000"/>
                </a:solidFill>
              </a:rPr>
              <a:t>Культура труда (знания в рамках предметной области и бытовые навыки):</a:t>
            </a:r>
            <a:endParaRPr lang="ru-RU" sz="1300" u="sng" dirty="0">
              <a:solidFill>
                <a:srgbClr val="C00000"/>
              </a:solidFill>
            </a:endParaRPr>
          </a:p>
          <a:p>
            <a:pPr marL="0" lvl="1"/>
            <a:r>
              <a:rPr lang="ru-RU" sz="1200" dirty="0"/>
              <a:t>- </a:t>
            </a:r>
            <a:r>
              <a:rPr lang="ru-RU" sz="1100" dirty="0"/>
              <a:t>организует рабочее место и соблюдает правила безопасности и охраны труда при работе с оборудованием и/или технологией;</a:t>
            </a:r>
          </a:p>
          <a:p>
            <a:pPr marL="0" lvl="1"/>
            <a:r>
              <a:rPr lang="ru-RU" sz="1100" dirty="0"/>
              <a:t>- разъясняет содержание понятий «технология», «технологический процесс», «технологическая операция» и адекватно использует эти понятия;</a:t>
            </a:r>
          </a:p>
          <a:p>
            <a:pPr marL="0" lvl="1"/>
            <a:r>
              <a:rPr lang="ru-RU" sz="1100" dirty="0"/>
              <a:t> - </a:t>
            </a:r>
            <a:r>
              <a:rPr lang="ru-RU" sz="1100" b="1" dirty="0">
                <a:solidFill>
                  <a:srgbClr val="2D3494"/>
                </a:solidFill>
              </a:rPr>
              <a:t>может охарактеризовать ключевые отрасли региона проживания; называет предприятия региона проживания, работающие на основе современных производственных технологий;</a:t>
            </a:r>
          </a:p>
          <a:p>
            <a:pPr marL="0" lvl="1"/>
            <a:r>
              <a:rPr lang="ru-RU" sz="1100" dirty="0"/>
              <a:t> - </a:t>
            </a:r>
            <a:r>
              <a:rPr lang="ru-RU" sz="1100" b="1" dirty="0"/>
              <a:t>характеризует современный рынок труда; описывает цикл жизни профессии, характеризует новые и умирающие профессии, в </a:t>
            </a:r>
            <a:r>
              <a:rPr lang="ru-RU" sz="1100" b="1" dirty="0" err="1"/>
              <a:t>т.ч</a:t>
            </a:r>
            <a:r>
              <a:rPr lang="ru-RU" sz="1100" b="1" dirty="0"/>
              <a:t>. на предприятиях региона проживания.</a:t>
            </a:r>
          </a:p>
          <a:p>
            <a:pPr marL="285750" indent="-285750">
              <a:buFont typeface="Arial" panose="020B0604020202020204" pitchFamily="34" charset="0"/>
              <a:buChar char="•"/>
            </a:pPr>
            <a:r>
              <a:rPr lang="ru-RU" sz="1300" b="1" u="sng" dirty="0">
                <a:solidFill>
                  <a:srgbClr val="2D3494"/>
                </a:solidFill>
              </a:rPr>
              <a:t>Предметные результаты (технологические компетенции):</a:t>
            </a:r>
          </a:p>
          <a:p>
            <a:pPr marL="0" lvl="1"/>
            <a:r>
              <a:rPr lang="ru-RU" sz="1100" dirty="0"/>
              <a:t>- описывает жизненный цикл технологии, приводя примеры; получил и проанализировал опыт разработки (комбинирование, изменение параметров и требований к ресурсам и т. п.) технологии получения материального/информационного продукта с заданными свойствами; проводит оценку и испытание полученного продукта;</a:t>
            </a:r>
          </a:p>
          <a:p>
            <a:pPr marL="0" lvl="1"/>
            <a:r>
              <a:rPr lang="ru-RU" sz="1100" dirty="0"/>
              <a:t>- перечисляет и характеризует виды технической и технологической документации; описывает технологическое решение с помощью текста, эскизов, схем, чертежей; составляет техническое задание, памятку, инструкцию, технологическую карту; объясняет простейший технологический процесс по технологической карте, в </a:t>
            </a:r>
            <a:r>
              <a:rPr lang="ru-RU" sz="1100" dirty="0" err="1"/>
              <a:t>т.ч</a:t>
            </a:r>
            <a:r>
              <a:rPr lang="ru-RU" sz="1100" dirty="0"/>
              <a:t>. характеризуя негативные эффекты;</a:t>
            </a:r>
          </a:p>
          <a:p>
            <a:pPr marL="0" lvl="1"/>
            <a:r>
              <a:rPr lang="ru-RU" sz="1100" dirty="0"/>
              <a:t>- получил и проанализировал опыт оптимизации заданного способа получения материального продукта на собственной практике; создает модель, адекватную практической задаче;</a:t>
            </a:r>
          </a:p>
          <a:p>
            <a:pPr marL="0" lvl="1"/>
            <a:r>
              <a:rPr lang="ru-RU" sz="1100" dirty="0"/>
              <a:t>- осуществляет конструирование и/или модификацию электрической цепи в соответствии с поставленной задачей; производит её сборку посредством соединения и/или подключения электронных компонентов заданным способом (пайка, </a:t>
            </a:r>
            <a:r>
              <a:rPr lang="ru-RU" sz="1100" dirty="0" err="1"/>
              <a:t>беспаечный</a:t>
            </a:r>
            <a:r>
              <a:rPr lang="ru-RU" sz="1100" dirty="0"/>
              <a:t> монтаж, механическая сборка) согласно схеме; </a:t>
            </a:r>
          </a:p>
          <a:p>
            <a:pPr marL="0" lvl="1"/>
            <a:r>
              <a:rPr lang="ru-RU" sz="1100" dirty="0"/>
              <a:t>- производит элементарную диагностику, настройку, наладку, контрольное тестирование и выявление неисправностей технического устройства, созданного в рамках учебной деятельности;</a:t>
            </a:r>
          </a:p>
          <a:p>
            <a:pPr marL="0" lvl="1"/>
            <a:r>
              <a:rPr lang="ru-RU" sz="1100" dirty="0"/>
              <a:t>- различает типы, получил и проанализировал опыт проектирования и/или конструирования автоматизированной системы, в </a:t>
            </a:r>
            <a:r>
              <a:rPr lang="ru-RU" sz="1100" dirty="0" err="1"/>
              <a:t>т.ч</a:t>
            </a:r>
            <a:r>
              <a:rPr lang="ru-RU" sz="1100" dirty="0"/>
              <a:t>. с применением специализированных программных средств (в </a:t>
            </a:r>
            <a:r>
              <a:rPr lang="ru-RU" sz="1100" dirty="0" err="1"/>
              <a:t>т.ч</a:t>
            </a:r>
            <a:r>
              <a:rPr lang="ru-RU" sz="1100" dirty="0"/>
              <a:t>.  САПР и/или систем моделирования) и/или языков программирования, электронных компонентов, датчиков, приводов, микроконтроллеров и/или микроконтроллерных платформ и т. п.;</a:t>
            </a:r>
          </a:p>
          <a:p>
            <a:pPr marL="0" lvl="1"/>
            <a:r>
              <a:rPr lang="ru-RU" sz="1100" dirty="0"/>
              <a:t>- объясняет назначение и принцип действия систем автономного управления; назначение, функции датчиков и принципы их работы;</a:t>
            </a:r>
          </a:p>
          <a:p>
            <a:pPr marL="0" lvl="1"/>
            <a:r>
              <a:rPr lang="ru-RU" sz="1100" dirty="0"/>
              <a:t>- применяет навыки алгоритмизации и программирования в соответствии с конкретной задачей и/или учебной ситуацией; получил и проанализировал опыт моделирования и/или конструирования движущейся модели и/или робототехнической системы и/или беспилотного аппарата;</a:t>
            </a:r>
          </a:p>
          <a:p>
            <a:pPr marL="0" lvl="1"/>
            <a:r>
              <a:rPr lang="ru-RU" sz="1100" dirty="0"/>
              <a:t>- характеризует произвольно заданный материал в соответствии с задачей деятельности, называя его свойства (внешний вид, механические, электрические, термические, возможность обработки), экономические характеристики, </a:t>
            </a:r>
            <a:r>
              <a:rPr lang="ru-RU" sz="1100" dirty="0" err="1"/>
              <a:t>экологичность</a:t>
            </a:r>
            <a:r>
              <a:rPr lang="ru-RU" sz="1100" dirty="0"/>
              <a:t>; объясняет применимость материала под имеющуюся задачу и отбирает его в соответствии с техническим решением или по заданным критериям;</a:t>
            </a:r>
          </a:p>
          <a:p>
            <a:pPr marL="0" lvl="1"/>
            <a:r>
              <a:rPr lang="ru-RU" sz="1100" dirty="0"/>
              <a:t>- называет актуальные и перспективные технологии получения материалов с заданными свойствами; характеризует пластики, керамику, </a:t>
            </a:r>
            <a:r>
              <a:rPr lang="ru-RU" sz="1100" dirty="0" err="1"/>
              <a:t>наноматериалы</a:t>
            </a:r>
            <a:r>
              <a:rPr lang="ru-RU" sz="1100" dirty="0"/>
              <a:t>, </a:t>
            </a:r>
            <a:r>
              <a:rPr lang="ru-RU" sz="1100" dirty="0" err="1"/>
              <a:t>наноструктуры</a:t>
            </a:r>
            <a:r>
              <a:rPr lang="ru-RU" sz="1100" dirty="0"/>
              <a:t>, </a:t>
            </a:r>
            <a:r>
              <a:rPr lang="ru-RU" sz="1100" dirty="0" err="1"/>
              <a:t>нанокомпозиты</a:t>
            </a:r>
            <a:r>
              <a:rPr lang="ru-RU" sz="1100" dirty="0"/>
              <a:t>, многофункциональные материалы, возобновляемые материалы (биоматериалы) и возможные технологические процессы с ними;</a:t>
            </a:r>
          </a:p>
          <a:p>
            <a:pPr marL="0" lvl="1"/>
            <a:r>
              <a:rPr lang="ru-RU" sz="1100" dirty="0"/>
              <a:t>- называет и характеризует актуальные и перспективные технологии для прогрессивного развития общества (робототехника, микроэлектроника, интернет вещей, БЛА, технологии </a:t>
            </a:r>
            <a:r>
              <a:rPr lang="ru-RU" sz="1100" dirty="0" err="1"/>
              <a:t>геоинформатики</a:t>
            </a:r>
            <a:r>
              <a:rPr lang="ru-RU" sz="1100" dirty="0"/>
              <a:t>, виртуальная и дополненная реальность и др.); объясняет причины, перспективы и последствия развития техники и технологий на данном этапе технологического развития общества;</a:t>
            </a:r>
          </a:p>
          <a:p>
            <a:pPr marL="0" lvl="1"/>
            <a:r>
              <a:rPr lang="ru-RU" sz="1100" dirty="0"/>
              <a:t>- приводит примеры производственных технологий и технологий в сфере услуг; характеризует актуальные и перспективные технологии пищевой промышленности (индустрии питания);</a:t>
            </a:r>
          </a:p>
          <a:p>
            <a:pPr marL="0" lvl="1"/>
            <a:r>
              <a:rPr lang="ru-RU" sz="1100" dirty="0"/>
              <a:t>- </a:t>
            </a:r>
            <a:r>
              <a:rPr lang="ru-RU" sz="1100" b="1" dirty="0">
                <a:solidFill>
                  <a:srgbClr val="2D3494"/>
                </a:solidFill>
              </a:rPr>
              <a:t>характеризует автоматизацию производства на примере региона проживания, и профессии, обслуживающие автоматизированные производства.</a:t>
            </a:r>
          </a:p>
          <a:p>
            <a:pPr marL="285750" indent="-285750">
              <a:buFont typeface="Arial" panose="020B0604020202020204" pitchFamily="34" charset="0"/>
              <a:buChar char="•"/>
            </a:pPr>
            <a:r>
              <a:rPr lang="ru-RU" sz="1300" b="1" u="sng" dirty="0">
                <a:solidFill>
                  <a:srgbClr val="00B050"/>
                </a:solidFill>
              </a:rPr>
              <a:t>Проектные компетенции (включая компетенции проектного управления):</a:t>
            </a:r>
            <a:endParaRPr lang="ru-RU" sz="1300" u="sng" dirty="0">
              <a:solidFill>
                <a:srgbClr val="00B050"/>
              </a:solidFill>
            </a:endParaRPr>
          </a:p>
          <a:p>
            <a:pPr marL="0" lvl="1"/>
            <a:r>
              <a:rPr lang="ru-RU" sz="1200" dirty="0"/>
              <a:t>- может охарактеризовать содержание понятий «проблема», «проект», «проблемное поле»;</a:t>
            </a:r>
          </a:p>
          <a:p>
            <a:pPr marL="0" lvl="1"/>
            <a:r>
              <a:rPr lang="ru-RU" sz="1200" dirty="0"/>
              <a:t>- получил и анализировал опыт выявления круга потребителей, их потребностей и ожиданий, формирования технического / технологического решения, планирования, моделирования и конструирования на основе самостоятельно проведенных исследований в рамках заданной проблемной области или проблемы;</a:t>
            </a:r>
          </a:p>
          <a:p>
            <a:pPr marL="0" lvl="1"/>
            <a:r>
              <a:rPr lang="ru-RU" sz="1200" dirty="0"/>
              <a:t>- имеет опыт подготовки презентации полученного продукта различным типам потребителей.</a:t>
            </a:r>
          </a:p>
          <a:p>
            <a:pPr marL="285750" indent="-285750">
              <a:buFont typeface="Arial" panose="020B0604020202020204" pitchFamily="34" charset="0"/>
              <a:buChar char="•"/>
            </a:pPr>
            <a:r>
              <a:rPr lang="ru-RU" sz="1400" dirty="0" smtClean="0"/>
              <a:t>.</a:t>
            </a:r>
            <a:endParaRPr lang="ru-RU" sz="1400" dirty="0"/>
          </a:p>
        </p:txBody>
      </p:sp>
    </p:spTree>
    <p:extLst>
      <p:ext uri="{BB962C8B-B14F-4D97-AF65-F5344CB8AC3E}">
        <p14:creationId xmlns:p14="http://schemas.microsoft.com/office/powerpoint/2010/main" val="3842792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12</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90944" y="197703"/>
            <a:ext cx="10204609" cy="4001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000" dirty="0">
                <a:solidFill>
                  <a:srgbClr val="2D3494"/>
                </a:solidFill>
                <a:latin typeface="+mn-lt"/>
              </a:rPr>
              <a:t>ПЛАНИРУЕМЫЕ РЕЗУЛЬТАТЫ ОСВОЕНИЯ ПРОГРАММЫ ПО ТЕХНОЛОГИИ – </a:t>
            </a:r>
            <a:r>
              <a:rPr lang="ru-RU" sz="2000" dirty="0">
                <a:solidFill>
                  <a:srgbClr val="C00000"/>
                </a:solidFill>
                <a:latin typeface="+mn-lt"/>
              </a:rPr>
              <a:t>9 КЛАСС</a:t>
            </a:r>
            <a:endParaRPr lang="ru-RU" sz="2000" dirty="0">
              <a:solidFill>
                <a:srgbClr val="2D2B8D"/>
              </a:solidFill>
              <a:latin typeface="+mn-lt"/>
              <a:ea typeface="Open Sans Condensed" pitchFamily="34" charset="0"/>
              <a:cs typeface="Open Sans Condensed" pitchFamily="34" charset="0"/>
            </a:endParaRPr>
          </a:p>
        </p:txBody>
      </p:sp>
      <p:sp>
        <p:nvSpPr>
          <p:cNvPr id="27" name="Прямоугольник 26"/>
          <p:cNvSpPr/>
          <p:nvPr/>
        </p:nvSpPr>
        <p:spPr>
          <a:xfrm>
            <a:off x="137987" y="820239"/>
            <a:ext cx="11981204" cy="5416868"/>
          </a:xfrm>
          <a:prstGeom prst="rect">
            <a:avLst/>
          </a:prstGeom>
        </p:spPr>
        <p:txBody>
          <a:bodyPr wrap="square">
            <a:spAutoFit/>
          </a:bodyPr>
          <a:lstStyle/>
          <a:p>
            <a:pPr marL="285750" indent="-285750">
              <a:buFont typeface="Arial" panose="020B0604020202020204" pitchFamily="34" charset="0"/>
              <a:buChar char="•"/>
            </a:pPr>
            <a:r>
              <a:rPr lang="ru-RU" sz="1400" b="1" u="sng" dirty="0" smtClean="0">
                <a:solidFill>
                  <a:srgbClr val="C00000"/>
                </a:solidFill>
              </a:rPr>
              <a:t>Культура труда (знания в рамках предметной области и бытовые навыки):</a:t>
            </a:r>
            <a:endParaRPr lang="ru-RU" sz="1400" u="sng" dirty="0" smtClean="0">
              <a:solidFill>
                <a:srgbClr val="C00000"/>
              </a:solidFill>
            </a:endParaRPr>
          </a:p>
          <a:p>
            <a:pPr marL="0" lvl="1"/>
            <a:r>
              <a:rPr lang="ru-RU" sz="1400" dirty="0" smtClean="0"/>
              <a:t>- организует </a:t>
            </a:r>
            <a:r>
              <a:rPr lang="ru-RU" sz="1400" dirty="0"/>
              <a:t>рабочее место в соответствии с требованиями безопасности и правилами эксплуатации используемого оборудования и/или технологии, соблюдает правила безопасности и охраны труда при работе с оборудованием и/или технологией;</a:t>
            </a:r>
          </a:p>
          <a:p>
            <a:pPr marL="0" lvl="1"/>
            <a:r>
              <a:rPr lang="ru-RU" sz="1400" dirty="0" smtClean="0"/>
              <a:t>- </a:t>
            </a:r>
            <a:r>
              <a:rPr lang="ru-RU" sz="1400" b="1" dirty="0" smtClean="0">
                <a:solidFill>
                  <a:srgbClr val="2D3494"/>
                </a:solidFill>
              </a:rPr>
              <a:t>получил </a:t>
            </a:r>
            <a:r>
              <a:rPr lang="ru-RU" sz="1400" b="1" dirty="0">
                <a:solidFill>
                  <a:srgbClr val="2D3494"/>
                </a:solidFill>
              </a:rPr>
              <a:t>и проанализировал опыт наблюдения (изучения) и/или ознакомления с современными производствами в различных технологических сферах и деятельностью занятых в них работников;</a:t>
            </a:r>
          </a:p>
          <a:p>
            <a:pPr marL="0" lvl="1"/>
            <a:r>
              <a:rPr lang="ru-RU" sz="1400" b="1" dirty="0" smtClean="0">
                <a:solidFill>
                  <a:srgbClr val="2D3494"/>
                </a:solidFill>
              </a:rPr>
              <a:t>- получил </a:t>
            </a:r>
            <a:r>
              <a:rPr lang="ru-RU" sz="1400" b="1" dirty="0">
                <a:solidFill>
                  <a:srgbClr val="2D3494"/>
                </a:solidFill>
              </a:rPr>
              <a:t>опыт поиска, структурирования и проверки достоверности информации о перспективах развития современных производств в регионе проживания;</a:t>
            </a:r>
          </a:p>
          <a:p>
            <a:pPr marL="0" lvl="1"/>
            <a:r>
              <a:rPr lang="ru-RU" sz="1400" b="1" dirty="0" smtClean="0"/>
              <a:t>- анализирует </a:t>
            </a:r>
            <a:r>
              <a:rPr lang="ru-RU" sz="1400" b="1" dirty="0"/>
              <a:t>свои возможности и предпочтения, связанные с освоением определенного уровня образовательных программ и реализацией тех или иных видов деятельности, и планирует дальнейшую образовательную траекторию;</a:t>
            </a:r>
          </a:p>
          <a:p>
            <a:pPr marL="0" lvl="1">
              <a:spcAft>
                <a:spcPts val="600"/>
              </a:spcAft>
            </a:pPr>
            <a:r>
              <a:rPr lang="ru-RU" sz="1400" dirty="0" smtClean="0"/>
              <a:t>- имеет </a:t>
            </a:r>
            <a:r>
              <a:rPr lang="ru-RU" sz="1400" dirty="0"/>
              <a:t>опыт публичных выступлений (как индивидуальных, так и в составе группы) с целью демонстрации и защиты результатов проектной деятельности.</a:t>
            </a:r>
          </a:p>
          <a:p>
            <a:pPr indent="-285750">
              <a:buFont typeface="Arial" panose="020B0604020202020204" pitchFamily="34" charset="0"/>
              <a:buChar char="•"/>
            </a:pPr>
            <a:r>
              <a:rPr lang="ru-RU" sz="1400" b="1" u="sng" dirty="0" smtClean="0">
                <a:solidFill>
                  <a:srgbClr val="4249AA"/>
                </a:solidFill>
              </a:rPr>
              <a:t>Предметные результаты </a:t>
            </a:r>
            <a:r>
              <a:rPr lang="ru-RU" sz="1400" b="1" u="sng" dirty="0">
                <a:solidFill>
                  <a:srgbClr val="4249AA"/>
                </a:solidFill>
              </a:rPr>
              <a:t>(технологические компетенции)</a:t>
            </a:r>
            <a:r>
              <a:rPr lang="ru-RU" sz="1400" b="1" u="sng" dirty="0" smtClean="0">
                <a:solidFill>
                  <a:srgbClr val="4249AA"/>
                </a:solidFill>
              </a:rPr>
              <a:t>:</a:t>
            </a:r>
            <a:endParaRPr lang="ru-RU" sz="1400" b="1" u="sng" dirty="0">
              <a:solidFill>
                <a:srgbClr val="4249AA"/>
              </a:solidFill>
            </a:endParaRPr>
          </a:p>
          <a:p>
            <a:pPr marL="0" lvl="1"/>
            <a:r>
              <a:rPr lang="ru-RU" sz="1400" dirty="0" smtClean="0"/>
              <a:t>- анализирует </a:t>
            </a:r>
            <a:r>
              <a:rPr lang="ru-RU" sz="1400" dirty="0"/>
              <a:t>возможные технологические решения, определяет их достоинства и недостатки в контексте заданной ситуации</a:t>
            </a:r>
            <a:r>
              <a:rPr lang="ru-RU" sz="1400" dirty="0" smtClean="0"/>
              <a:t>; оценивает </a:t>
            </a:r>
            <a:r>
              <a:rPr lang="ru-RU" sz="1400" dirty="0"/>
              <a:t>условия использования технологии, в </a:t>
            </a:r>
            <a:r>
              <a:rPr lang="ru-RU" sz="1400" dirty="0" err="1" smtClean="0"/>
              <a:t>т.ч</a:t>
            </a:r>
            <a:r>
              <a:rPr lang="ru-RU" sz="1400" dirty="0" smtClean="0"/>
              <a:t>. </a:t>
            </a:r>
            <a:r>
              <a:rPr lang="ru-RU" sz="1400" dirty="0"/>
              <a:t>с позиций экологической защищенности;</a:t>
            </a:r>
          </a:p>
          <a:p>
            <a:pPr marL="0" lvl="1">
              <a:spcAft>
                <a:spcPts val="600"/>
              </a:spcAft>
            </a:pPr>
            <a:r>
              <a:rPr lang="ru-RU" sz="1400" dirty="0" smtClean="0"/>
              <a:t>- в </a:t>
            </a:r>
            <a:r>
              <a:rPr lang="ru-RU" sz="1400" dirty="0"/>
              <a:t>зависимости от ситуации оптимизирует базовые технологии (</a:t>
            </a:r>
            <a:r>
              <a:rPr lang="ru-RU" sz="1400" dirty="0" err="1"/>
              <a:t>затратность</a:t>
            </a:r>
            <a:r>
              <a:rPr lang="ru-RU" sz="1400" dirty="0"/>
              <a:t> — качество), проводит анализ альтернативных ресурсов, соединяет в единый план несколько технологий без их видоизменения для получения сложносоставного материального или информационного продукта.</a:t>
            </a:r>
          </a:p>
          <a:p>
            <a:pPr indent="-285750">
              <a:buFont typeface="Arial" panose="020B0604020202020204" pitchFamily="34" charset="0"/>
              <a:buChar char="•"/>
            </a:pPr>
            <a:r>
              <a:rPr lang="ru-RU" sz="1400" b="1" u="sng" dirty="0" smtClean="0">
                <a:solidFill>
                  <a:srgbClr val="00B050"/>
                </a:solidFill>
              </a:rPr>
              <a:t>Проектные </a:t>
            </a:r>
            <a:r>
              <a:rPr lang="ru-RU" sz="1400" b="1" u="sng" dirty="0">
                <a:solidFill>
                  <a:srgbClr val="00B050"/>
                </a:solidFill>
              </a:rPr>
              <a:t>компетенции (включая компетенции проектного управления):</a:t>
            </a:r>
            <a:endParaRPr lang="ru-RU" sz="1400" u="sng" dirty="0">
              <a:solidFill>
                <a:srgbClr val="00B050"/>
              </a:solidFill>
            </a:endParaRPr>
          </a:p>
          <a:p>
            <a:pPr marL="0" lvl="1"/>
            <a:r>
              <a:rPr lang="ru-RU" sz="1400" dirty="0" smtClean="0"/>
              <a:t>- выявляет </a:t>
            </a:r>
            <a:r>
              <a:rPr lang="ru-RU" sz="1400" dirty="0"/>
              <a:t>и формулирует проблему, требующую технологического решения;</a:t>
            </a:r>
          </a:p>
          <a:p>
            <a:pPr marL="0" lvl="1"/>
            <a:r>
              <a:rPr lang="ru-RU" sz="1400" dirty="0" smtClean="0"/>
              <a:t>- получил </a:t>
            </a:r>
            <a:r>
              <a:rPr lang="ru-RU" sz="1400" dirty="0"/>
              <a:t>и проанализировал опыт разработки и/или реализации командного проекта по жизненному циклу на основании самостоятельно выявленной проблемы;</a:t>
            </a:r>
          </a:p>
          <a:p>
            <a:pPr marL="0" lvl="1"/>
            <a:r>
              <a:rPr lang="ru-RU" sz="1400" dirty="0" smtClean="0"/>
              <a:t>- имеет </a:t>
            </a:r>
            <a:r>
              <a:rPr lang="ru-RU" sz="1400" dirty="0"/>
              <a:t>опыт использования цифровых инструментов коммуникации и совместной работы (в </a:t>
            </a:r>
            <a:r>
              <a:rPr lang="ru-RU" sz="1400" dirty="0" err="1"/>
              <a:t>т.ч</a:t>
            </a:r>
            <a:r>
              <a:rPr lang="ru-RU" sz="1400" dirty="0"/>
              <a:t>. </a:t>
            </a:r>
            <a:r>
              <a:rPr lang="ru-RU" sz="1400" dirty="0" smtClean="0"/>
              <a:t>почтовых </a:t>
            </a:r>
            <a:r>
              <a:rPr lang="ru-RU" sz="1400" dirty="0"/>
              <a:t>сервисов, электронных календарей, облачных сервисов, средств совместного редактирования файлов различных типов);</a:t>
            </a:r>
          </a:p>
          <a:p>
            <a:pPr marL="0" lvl="1"/>
            <a:r>
              <a:rPr lang="ru-RU" sz="1400" dirty="0" smtClean="0"/>
              <a:t>- имеет </a:t>
            </a:r>
            <a:r>
              <a:rPr lang="ru-RU" sz="1400" dirty="0"/>
              <a:t>опыт использования инструментов проектного управления;</a:t>
            </a:r>
          </a:p>
          <a:p>
            <a:r>
              <a:rPr lang="ru-RU" sz="1400" dirty="0" smtClean="0"/>
              <a:t>- планирует </a:t>
            </a:r>
            <a:r>
              <a:rPr lang="ru-RU" sz="1400" dirty="0"/>
              <a:t>продвижение продукта</a:t>
            </a:r>
            <a:r>
              <a:rPr lang="ru-RU" sz="1400" dirty="0" smtClean="0"/>
              <a:t>.</a:t>
            </a:r>
            <a:endParaRPr lang="ru-RU" sz="1400" dirty="0"/>
          </a:p>
        </p:txBody>
      </p:sp>
    </p:spTree>
    <p:extLst>
      <p:ext uri="{BB962C8B-B14F-4D97-AF65-F5344CB8AC3E}">
        <p14:creationId xmlns:p14="http://schemas.microsoft.com/office/powerpoint/2010/main" val="456518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13</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90944" y="197703"/>
            <a:ext cx="10204609" cy="5109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800" dirty="0">
                <a:solidFill>
                  <a:srgbClr val="2D3494"/>
                </a:solidFill>
                <a:latin typeface="+mn-lt"/>
              </a:rPr>
              <a:t>УЧЕБНО-ТЕМАТИЧЕСКОЕ ПЛАНИРОВАНИЕ – </a:t>
            </a:r>
            <a:r>
              <a:rPr lang="ru-RU" sz="2800" dirty="0">
                <a:solidFill>
                  <a:srgbClr val="C00000"/>
                </a:solidFill>
                <a:latin typeface="+mn-lt"/>
              </a:rPr>
              <a:t>8 КЛАСС</a:t>
            </a:r>
            <a:endParaRPr lang="ru-RU" sz="2800" dirty="0">
              <a:solidFill>
                <a:srgbClr val="2D3494"/>
              </a:solidFill>
              <a:latin typeface="+mn-lt"/>
              <a:ea typeface="Open Sans Condensed" pitchFamily="34" charset="0"/>
              <a:cs typeface="Open Sans Condensed" pitchFamily="34" charset="0"/>
            </a:endParaRPr>
          </a:p>
        </p:txBody>
      </p:sp>
      <p:graphicFrame>
        <p:nvGraphicFramePr>
          <p:cNvPr id="25" name="Таблица 24"/>
          <p:cNvGraphicFramePr>
            <a:graphicFrameLocks noGrp="1"/>
          </p:cNvGraphicFramePr>
          <p:nvPr>
            <p:extLst>
              <p:ext uri="{D42A27DB-BD31-4B8C-83A1-F6EECF244321}">
                <p14:modId xmlns:p14="http://schemas.microsoft.com/office/powerpoint/2010/main" val="31801738"/>
              </p:ext>
            </p:extLst>
          </p:nvPr>
        </p:nvGraphicFramePr>
        <p:xfrm>
          <a:off x="110066" y="1135351"/>
          <a:ext cx="11997268" cy="4474874"/>
        </p:xfrm>
        <a:graphic>
          <a:graphicData uri="http://schemas.openxmlformats.org/drawingml/2006/table">
            <a:tbl>
              <a:tblPr firstRow="1" firstCol="1" bandRow="1">
                <a:tableStyleId>{2D5ABB26-0587-4C30-8999-92F81FD0307C}</a:tableStyleId>
              </a:tblPr>
              <a:tblGrid>
                <a:gridCol w="1337734">
                  <a:extLst>
                    <a:ext uri="{9D8B030D-6E8A-4147-A177-3AD203B41FA5}">
                      <a16:colId xmlns:a16="http://schemas.microsoft.com/office/drawing/2014/main" xmlns="" val="20000"/>
                    </a:ext>
                  </a:extLst>
                </a:gridCol>
                <a:gridCol w="1790700">
                  <a:extLst>
                    <a:ext uri="{9D8B030D-6E8A-4147-A177-3AD203B41FA5}">
                      <a16:colId xmlns:a16="http://schemas.microsoft.com/office/drawing/2014/main" xmlns="" val="20001"/>
                    </a:ext>
                  </a:extLst>
                </a:gridCol>
                <a:gridCol w="4191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gridCol w="552450">
                  <a:extLst>
                    <a:ext uri="{9D8B030D-6E8A-4147-A177-3AD203B41FA5}">
                      <a16:colId xmlns:a16="http://schemas.microsoft.com/office/drawing/2014/main" xmlns="" val="20004"/>
                    </a:ext>
                  </a:extLst>
                </a:gridCol>
                <a:gridCol w="1181100">
                  <a:extLst>
                    <a:ext uri="{9D8B030D-6E8A-4147-A177-3AD203B41FA5}">
                      <a16:colId xmlns:a16="http://schemas.microsoft.com/office/drawing/2014/main" xmlns="" val="20005"/>
                    </a:ext>
                  </a:extLst>
                </a:gridCol>
                <a:gridCol w="3672679">
                  <a:extLst>
                    <a:ext uri="{9D8B030D-6E8A-4147-A177-3AD203B41FA5}">
                      <a16:colId xmlns:a16="http://schemas.microsoft.com/office/drawing/2014/main" xmlns="" val="20006"/>
                    </a:ext>
                  </a:extLst>
                </a:gridCol>
                <a:gridCol w="909905">
                  <a:extLst>
                    <a:ext uri="{9D8B030D-6E8A-4147-A177-3AD203B41FA5}">
                      <a16:colId xmlns:a16="http://schemas.microsoft.com/office/drawing/2014/main" xmlns="" val="20007"/>
                    </a:ext>
                  </a:extLst>
                </a:gridCol>
              </a:tblGrid>
              <a:tr h="203985">
                <a:tc rowSpan="2">
                  <a:txBody>
                    <a:bodyPr/>
                    <a:lstStyle/>
                    <a:p>
                      <a:pPr algn="ctr">
                        <a:lnSpc>
                          <a:spcPct val="115000"/>
                        </a:lnSpc>
                        <a:spcAft>
                          <a:spcPts val="0"/>
                        </a:spcAft>
                      </a:pPr>
                      <a:r>
                        <a:rPr lang="ru-RU" sz="1100" b="1" dirty="0" smtClean="0">
                          <a:effectLst/>
                          <a:latin typeface="Times New Roman" panose="02020603050405020304" pitchFamily="18" charset="0"/>
                          <a:cs typeface="Times New Roman" panose="02020603050405020304" pitchFamily="18" charset="0"/>
                        </a:rPr>
                        <a:t>БЛОК / </a:t>
                      </a:r>
                    </a:p>
                    <a:p>
                      <a:pPr algn="ctr">
                        <a:lnSpc>
                          <a:spcPct val="115000"/>
                        </a:lnSpc>
                        <a:spcAft>
                          <a:spcPts val="0"/>
                        </a:spcAft>
                      </a:pPr>
                      <a:r>
                        <a:rPr lang="ru-RU" sz="1100" b="1" dirty="0" smtClean="0">
                          <a:effectLst/>
                          <a:latin typeface="Times New Roman" panose="02020603050405020304" pitchFamily="18" charset="0"/>
                          <a:cs typeface="Times New Roman" panose="02020603050405020304" pitchFamily="18" charset="0"/>
                        </a:rPr>
                        <a:t>МОДУЛЬ</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ТЕМА</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15000"/>
                        </a:lnSpc>
                        <a:spcAft>
                          <a:spcPts val="0"/>
                        </a:spcAft>
                      </a:pPr>
                      <a:r>
                        <a:rPr lang="ru-RU" sz="1100" b="1" dirty="0" smtClean="0">
                          <a:effectLst/>
                          <a:latin typeface="Times New Roman" panose="02020603050405020304" pitchFamily="18" charset="0"/>
                          <a:cs typeface="Times New Roman" panose="02020603050405020304" pitchFamily="18" charset="0"/>
                        </a:rPr>
                        <a:t>Час.</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СОДЕРЖАНИЕ</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gridSpan="3">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РЕЗУЛЬТАТЫ</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64501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Базовое</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900" b="0" i="1" dirty="0" smtClean="0">
                          <a:effectLst/>
                          <a:latin typeface="Times New Roman" panose="02020603050405020304" pitchFamily="18" charset="0"/>
                          <a:cs typeface="Times New Roman" panose="02020603050405020304" pitchFamily="18" charset="0"/>
                        </a:rPr>
                        <a:t>Дополни-тельно</a:t>
                      </a:r>
                      <a:r>
                        <a:rPr lang="ru-RU" sz="900" b="1" i="1" dirty="0" smtClean="0">
                          <a:effectLst/>
                          <a:latin typeface="Times New Roman" panose="02020603050405020304" pitchFamily="18" charset="0"/>
                          <a:cs typeface="Times New Roman" panose="02020603050405020304" pitchFamily="18" charset="0"/>
                        </a:rPr>
                        <a:t>е</a:t>
                      </a:r>
                      <a:endParaRPr lang="ru-RU" sz="900" b="1" i="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Выпускник </a:t>
                      </a:r>
                      <a:r>
                        <a:rPr lang="ru-RU" sz="1100" b="1" dirty="0" smtClean="0">
                          <a:effectLst/>
                          <a:latin typeface="Times New Roman" panose="02020603050405020304" pitchFamily="18" charset="0"/>
                          <a:cs typeface="Times New Roman" panose="02020603050405020304" pitchFamily="18" charset="0"/>
                        </a:rPr>
                        <a:t>научится / по </a:t>
                      </a:r>
                      <a:r>
                        <a:rPr lang="ru-RU" sz="1100" b="1" dirty="0">
                          <a:effectLst/>
                          <a:latin typeface="Times New Roman" panose="02020603050405020304" pitchFamily="18" charset="0"/>
                          <a:cs typeface="Times New Roman" panose="02020603050405020304" pitchFamily="18" charset="0"/>
                        </a:rPr>
                        <a:t>группам компетенций</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lnSpc>
                          <a:spcPct val="100000"/>
                        </a:lnSpc>
                        <a:spcAft>
                          <a:spcPts val="0"/>
                        </a:spcAft>
                      </a:pPr>
                      <a:r>
                        <a:rPr lang="ru-RU" sz="1000" b="0" i="1" dirty="0">
                          <a:effectLst/>
                          <a:latin typeface="Times New Roman" panose="02020603050405020304" pitchFamily="18" charset="0"/>
                          <a:cs typeface="Times New Roman" panose="02020603050405020304" pitchFamily="18" charset="0"/>
                        </a:rPr>
                        <a:t>Выпускник получит возможность научиться</a:t>
                      </a:r>
                      <a:endParaRPr lang="ru-RU" sz="1000" b="0" i="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24170">
                <a:tc rowSpan="4">
                  <a:txBody>
                    <a:bodyPr/>
                    <a:lstStyle/>
                    <a:p>
                      <a:pPr>
                        <a:lnSpc>
                          <a:spcPct val="115000"/>
                        </a:lnSpc>
                        <a:spcAft>
                          <a:spcPts val="0"/>
                        </a:spcAft>
                      </a:pPr>
                      <a:endParaRPr lang="ru-RU" sz="11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nSpc>
                          <a:spcPct val="100000"/>
                        </a:lnSpc>
                        <a:spcAft>
                          <a:spcPts val="0"/>
                        </a:spcAft>
                      </a:pPr>
                      <a:r>
                        <a:rPr lang="ru-RU" sz="1200" b="1" kern="1200" dirty="0" smtClean="0">
                          <a:solidFill>
                            <a:schemeClr val="tx1"/>
                          </a:solidFill>
                          <a:effectLst/>
                          <a:latin typeface="Times New Roman" panose="02020603050405020304" pitchFamily="18" charset="0"/>
                          <a:ea typeface="+mn-ea"/>
                          <a:cs typeface="Times New Roman" panose="02020603050405020304" pitchFamily="18" charset="0"/>
                        </a:rPr>
                        <a:t>Построение образовательных траекторий и планов для самоопределения обучающихся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ru-RU" sz="1100" dirty="0">
                          <a:effectLst/>
                          <a:latin typeface="Times New Roman"/>
                          <a:ea typeface="Calibri"/>
                          <a:cs typeface="Times New Roman"/>
                        </a:rPr>
                        <a:t>Характеристика современного рынка труда</a:t>
                      </a:r>
                      <a:endParaRPr lang="ru-RU"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200" b="1" i="0" dirty="0">
                          <a:effectLst/>
                          <a:latin typeface="Times New Roman" panose="02020603050405020304" pitchFamily="18" charset="0"/>
                          <a:ea typeface="Calibri"/>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3) Предприятия региона проживания обучающихся, работающие на основе современных производственных технологий. Обзор ведущих технологий, применяющихся на предприятиях региона. Высокотехнологичные производства региона проживания обучающихся. Понятия трудового ресурса, рынка труда. Характеристики современного рынка труда.</a:t>
                      </a: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Культура труда</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может охарактеризовать ключевые отрасли региона проживания; называет предприятия региона проживания, работающие на основе современных производственных технологий;</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 характеризует современный рынок труда; описывает цикл жизни профессии, характеризует новые и умирающие профессии, в </a:t>
                      </a:r>
                      <a:r>
                        <a:rPr lang="ru-RU" sz="1100" kern="1200" dirty="0" err="1" smtClean="0">
                          <a:solidFill>
                            <a:schemeClr val="tx1"/>
                          </a:solidFill>
                          <a:effectLst/>
                          <a:latin typeface="Times New Roman" panose="02020603050405020304" pitchFamily="18" charset="0"/>
                          <a:ea typeface="+mn-ea"/>
                          <a:cs typeface="Times New Roman" panose="02020603050405020304" pitchFamily="18" charset="0"/>
                        </a:rPr>
                        <a:t>т.ч</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на предприятиях региона проживания.</a:t>
                      </a:r>
                      <a:endParaRPr lang="ru-RU" sz="11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58295">
                <a:tc vMerge="1">
                  <a:txBody>
                    <a:bodyPr/>
                    <a:lstStyle/>
                    <a:p>
                      <a:endParaRPr lang="ru-RU"/>
                    </a:p>
                  </a:txBody>
                  <a:tcPr/>
                </a:tc>
                <a:tc>
                  <a:txBody>
                    <a:bodyPr/>
                    <a:lstStyle/>
                    <a:p>
                      <a:pPr>
                        <a:lnSpc>
                          <a:spcPct val="100000"/>
                        </a:lnSpc>
                        <a:spcAft>
                          <a:spcPts val="0"/>
                        </a:spcAft>
                      </a:pPr>
                      <a:r>
                        <a:rPr lang="ru-RU" sz="1100" dirty="0">
                          <a:effectLst/>
                          <a:latin typeface="Times New Roman"/>
                          <a:ea typeface="Times New Roman"/>
                          <a:cs typeface="Times New Roman"/>
                        </a:rPr>
                        <a:t>Современные требования </a:t>
                      </a:r>
                      <a:r>
                        <a:rPr lang="ru-RU" sz="1100" dirty="0" smtClean="0">
                          <a:effectLst/>
                          <a:latin typeface="Times New Roman"/>
                          <a:ea typeface="Times New Roman"/>
                          <a:cs typeface="Times New Roman"/>
                        </a:rPr>
                        <a:t> к </a:t>
                      </a:r>
                      <a:r>
                        <a:rPr lang="ru-RU" sz="1100" dirty="0">
                          <a:effectLst/>
                          <a:latin typeface="Times New Roman"/>
                          <a:ea typeface="Times New Roman"/>
                          <a:cs typeface="Times New Roman"/>
                        </a:rPr>
                        <a:t>кадрам</a:t>
                      </a:r>
                      <a:endParaRPr lang="ru-RU"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2</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dirty="0"/>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3"/>
                  </a:ext>
                </a:extLst>
              </a:tr>
              <a:tr h="1555274">
                <a:tc vMerge="1">
                  <a:txBody>
                    <a:bodyPr/>
                    <a:lstStyle/>
                    <a:p>
                      <a:endParaRPr lang="ru-RU" dirty="0"/>
                    </a:p>
                  </a:txBody>
                  <a:tcPr marL="68580" marR="68580" marT="0" marB="0"/>
                </a:tc>
                <a:tc rowSpan="2">
                  <a:txBody>
                    <a:bodyPr/>
                    <a:lstStyle/>
                    <a:p>
                      <a:pPr>
                        <a:lnSpc>
                          <a:spcPct val="100000"/>
                        </a:lnSpc>
                        <a:spcAft>
                          <a:spcPts val="0"/>
                        </a:spcAft>
                      </a:pPr>
                      <a:r>
                        <a:rPr lang="ru-RU" sz="1100" dirty="0">
                          <a:effectLst/>
                          <a:latin typeface="Times New Roman"/>
                          <a:ea typeface="Calibri"/>
                          <a:cs typeface="Times New Roman"/>
                        </a:rPr>
                        <a:t>Ключевые отрасли экономики и перспективы их развития в регионе проживания</a:t>
                      </a:r>
                      <a:endParaRPr lang="ru-RU"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2</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Технологические компетенции</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называет и характеризует актуальные и перспективные технологии для прогрессивного развития общества; </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приводит примеры производственных технологий и технологий в сфере услуг; </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характеризует актуальные и перспективные технологии индустрии питания;</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характеризует профессии, обслуживающие автоматизированные производства, на примере региона проживания.</a:t>
                      </a:r>
                      <a:endParaRPr lang="ru-RU" sz="11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688137">
                <a:tc vMerge="1">
                  <a:txBody>
                    <a:bodyPr/>
                    <a:lstStyle/>
                    <a:p>
                      <a:endParaRPr lang="ru-RU" dirty="0"/>
                    </a:p>
                  </a:txBody>
                  <a:tcPr marL="68580" marR="68580" marT="0" marB="0"/>
                </a:tc>
                <a:tc vMerge="1">
                  <a:txBody>
                    <a:bodyPr/>
                    <a:lstStyle/>
                    <a:p>
                      <a:pPr>
                        <a:lnSpc>
                          <a:spcPct val="115000"/>
                        </a:lnSpc>
                        <a:spcAft>
                          <a:spcPts val="0"/>
                        </a:spcAft>
                      </a:pPr>
                      <a:endParaRPr lang="ru-RU"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ru-RU" sz="1100" b="1"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Проектные компетенции</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получил и анализировал опыт выявления у потребителей их потребностей и ожиданий на основе самостоятельно проведенных исследований в рамках заданной проблемной области.</a:t>
                      </a:r>
                      <a:endParaRPr lang="ru-RU" sz="1100" b="1" i="1" dirty="0" smtClean="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864894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14</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90944" y="197703"/>
            <a:ext cx="10204609" cy="5109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800" dirty="0">
                <a:solidFill>
                  <a:srgbClr val="2D3494"/>
                </a:solidFill>
                <a:latin typeface="+mn-lt"/>
              </a:rPr>
              <a:t>УЧЕБНО-ТЕМАТИЧЕСКОЕ ПЛАНИРОВАНИЕ – </a:t>
            </a:r>
            <a:r>
              <a:rPr lang="en-US" sz="2800" dirty="0" smtClean="0">
                <a:solidFill>
                  <a:srgbClr val="C00000"/>
                </a:solidFill>
                <a:latin typeface="+mn-lt"/>
              </a:rPr>
              <a:t>9 </a:t>
            </a:r>
            <a:r>
              <a:rPr lang="ru-RU" sz="2800" dirty="0" smtClean="0">
                <a:solidFill>
                  <a:srgbClr val="C00000"/>
                </a:solidFill>
                <a:latin typeface="+mn-lt"/>
              </a:rPr>
              <a:t>КЛАСС</a:t>
            </a:r>
            <a:endParaRPr lang="ru-RU" sz="2800" dirty="0">
              <a:solidFill>
                <a:srgbClr val="2D3494"/>
              </a:solidFill>
              <a:latin typeface="+mn-lt"/>
              <a:ea typeface="Open Sans Condensed" pitchFamily="34" charset="0"/>
              <a:cs typeface="Open Sans Condensed" pitchFamily="34"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2944505315"/>
              </p:ext>
            </p:extLst>
          </p:nvPr>
        </p:nvGraphicFramePr>
        <p:xfrm>
          <a:off x="110066" y="1135351"/>
          <a:ext cx="11997268" cy="5438804"/>
        </p:xfrm>
        <a:graphic>
          <a:graphicData uri="http://schemas.openxmlformats.org/drawingml/2006/table">
            <a:tbl>
              <a:tblPr firstRow="1" firstCol="1" bandRow="1">
                <a:tableStyleId>{2D5ABB26-0587-4C30-8999-92F81FD0307C}</a:tableStyleId>
              </a:tblPr>
              <a:tblGrid>
                <a:gridCol w="1337734">
                  <a:extLst>
                    <a:ext uri="{9D8B030D-6E8A-4147-A177-3AD203B41FA5}">
                      <a16:colId xmlns:a16="http://schemas.microsoft.com/office/drawing/2014/main" xmlns="" val="20000"/>
                    </a:ext>
                  </a:extLst>
                </a:gridCol>
                <a:gridCol w="1514475">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2933700">
                  <a:extLst>
                    <a:ext uri="{9D8B030D-6E8A-4147-A177-3AD203B41FA5}">
                      <a16:colId xmlns:a16="http://schemas.microsoft.com/office/drawing/2014/main" xmlns="" val="20003"/>
                    </a:ext>
                  </a:extLst>
                </a:gridCol>
                <a:gridCol w="895350">
                  <a:extLst>
                    <a:ext uri="{9D8B030D-6E8A-4147-A177-3AD203B41FA5}">
                      <a16:colId xmlns:a16="http://schemas.microsoft.com/office/drawing/2014/main" xmlns="" val="20004"/>
                    </a:ext>
                  </a:extLst>
                </a:gridCol>
                <a:gridCol w="1276350">
                  <a:extLst>
                    <a:ext uri="{9D8B030D-6E8A-4147-A177-3AD203B41FA5}">
                      <a16:colId xmlns:a16="http://schemas.microsoft.com/office/drawing/2014/main" xmlns="" val="20005"/>
                    </a:ext>
                  </a:extLst>
                </a:gridCol>
                <a:gridCol w="2748754">
                  <a:extLst>
                    <a:ext uri="{9D8B030D-6E8A-4147-A177-3AD203B41FA5}">
                      <a16:colId xmlns:a16="http://schemas.microsoft.com/office/drawing/2014/main" xmlns="" val="20006"/>
                    </a:ext>
                  </a:extLst>
                </a:gridCol>
                <a:gridCol w="909905">
                  <a:extLst>
                    <a:ext uri="{9D8B030D-6E8A-4147-A177-3AD203B41FA5}">
                      <a16:colId xmlns:a16="http://schemas.microsoft.com/office/drawing/2014/main" xmlns="" val="20007"/>
                    </a:ext>
                  </a:extLst>
                </a:gridCol>
              </a:tblGrid>
              <a:tr h="203985">
                <a:tc rowSpan="2">
                  <a:txBody>
                    <a:bodyPr/>
                    <a:lstStyle/>
                    <a:p>
                      <a:pPr algn="ctr">
                        <a:lnSpc>
                          <a:spcPct val="115000"/>
                        </a:lnSpc>
                        <a:spcAft>
                          <a:spcPts val="0"/>
                        </a:spcAft>
                      </a:pPr>
                      <a:r>
                        <a:rPr lang="ru-RU" sz="1100" b="1" dirty="0" smtClean="0">
                          <a:effectLst/>
                          <a:latin typeface="Times New Roman" panose="02020603050405020304" pitchFamily="18" charset="0"/>
                          <a:cs typeface="Times New Roman" panose="02020603050405020304" pitchFamily="18" charset="0"/>
                        </a:rPr>
                        <a:t>БЛОК / </a:t>
                      </a:r>
                    </a:p>
                    <a:p>
                      <a:pPr algn="ctr">
                        <a:lnSpc>
                          <a:spcPct val="115000"/>
                        </a:lnSpc>
                        <a:spcAft>
                          <a:spcPts val="0"/>
                        </a:spcAft>
                      </a:pPr>
                      <a:r>
                        <a:rPr lang="ru-RU" sz="1100" b="1" dirty="0" smtClean="0">
                          <a:effectLst/>
                          <a:latin typeface="Times New Roman" panose="02020603050405020304" pitchFamily="18" charset="0"/>
                          <a:cs typeface="Times New Roman" panose="02020603050405020304" pitchFamily="18" charset="0"/>
                        </a:rPr>
                        <a:t>МОДУЛЬ</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ТЕМА</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15000"/>
                        </a:lnSpc>
                        <a:spcAft>
                          <a:spcPts val="0"/>
                        </a:spcAft>
                      </a:pPr>
                      <a:r>
                        <a:rPr lang="ru-RU" sz="1100" b="1" dirty="0" smtClean="0">
                          <a:effectLst/>
                          <a:latin typeface="Times New Roman" panose="02020603050405020304" pitchFamily="18" charset="0"/>
                          <a:cs typeface="Times New Roman" panose="02020603050405020304" pitchFamily="18" charset="0"/>
                        </a:rPr>
                        <a:t>Час.</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СОДЕРЖАНИЕ</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gridSpan="3">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РЕЗУЛЬТАТЫ</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7085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Базовое</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900" b="0" i="1" dirty="0" smtClean="0">
                          <a:effectLst/>
                          <a:latin typeface="Times New Roman" panose="02020603050405020304" pitchFamily="18" charset="0"/>
                          <a:cs typeface="Times New Roman" panose="02020603050405020304" pitchFamily="18" charset="0"/>
                        </a:rPr>
                        <a:t>Дополни-тельно</a:t>
                      </a:r>
                      <a:r>
                        <a:rPr lang="ru-RU" sz="900" b="1" i="1" dirty="0" smtClean="0">
                          <a:effectLst/>
                          <a:latin typeface="Times New Roman" panose="02020603050405020304" pitchFamily="18" charset="0"/>
                          <a:cs typeface="Times New Roman" panose="02020603050405020304" pitchFamily="18" charset="0"/>
                        </a:rPr>
                        <a:t>е</a:t>
                      </a:r>
                      <a:endParaRPr lang="ru-RU" sz="900" b="1" i="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Выпускник </a:t>
                      </a:r>
                      <a:r>
                        <a:rPr lang="ru-RU" sz="1100" b="1" dirty="0" smtClean="0">
                          <a:effectLst/>
                          <a:latin typeface="Times New Roman" panose="02020603050405020304" pitchFamily="18" charset="0"/>
                          <a:cs typeface="Times New Roman" panose="02020603050405020304" pitchFamily="18" charset="0"/>
                        </a:rPr>
                        <a:t>научится / по </a:t>
                      </a:r>
                      <a:r>
                        <a:rPr lang="ru-RU" sz="1100" b="1" dirty="0">
                          <a:effectLst/>
                          <a:latin typeface="Times New Roman" panose="02020603050405020304" pitchFamily="18" charset="0"/>
                          <a:cs typeface="Times New Roman" panose="02020603050405020304" pitchFamily="18" charset="0"/>
                        </a:rPr>
                        <a:t>группам компетенций</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lnSpc>
                          <a:spcPct val="100000"/>
                        </a:lnSpc>
                        <a:spcAft>
                          <a:spcPts val="0"/>
                        </a:spcAft>
                      </a:pPr>
                      <a:r>
                        <a:rPr lang="ru-RU" sz="1000" b="0" i="1" dirty="0">
                          <a:effectLst/>
                          <a:latin typeface="Times New Roman" panose="02020603050405020304" pitchFamily="18" charset="0"/>
                          <a:cs typeface="Times New Roman" panose="02020603050405020304" pitchFamily="18" charset="0"/>
                        </a:rPr>
                        <a:t>Выпускник получит возможность научиться</a:t>
                      </a:r>
                      <a:endParaRPr lang="ru-RU" sz="1000" b="0" i="1" dirty="0">
                        <a:effectLst/>
                        <a:latin typeface="Times New Roman" panose="02020603050405020304" pitchFamily="18" charset="0"/>
                        <a:ea typeface="Calibri"/>
                        <a:cs typeface="Times New Roman" panose="02020603050405020304" pitchFamily="18" charset="0"/>
                      </a:endParaRPr>
                    </a:p>
                  </a:txBody>
                  <a:tcPr marL="40750" marR="407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47675">
                <a:tc rowSpan="8">
                  <a:txBody>
                    <a:bodyPr/>
                    <a:lstStyle/>
                    <a:p>
                      <a:pPr>
                        <a:lnSpc>
                          <a:spcPct val="115000"/>
                        </a:lnSpc>
                        <a:spcAft>
                          <a:spcPts val="0"/>
                        </a:spcAft>
                      </a:pPr>
                      <a:endParaRPr lang="ru-RU" sz="11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nSpc>
                          <a:spcPct val="100000"/>
                        </a:lnSpc>
                        <a:spcAft>
                          <a:spcPts val="0"/>
                        </a:spcAft>
                      </a:pPr>
                      <a:r>
                        <a:rPr lang="ru-RU" sz="1200" b="1" kern="1200" dirty="0" smtClean="0">
                          <a:solidFill>
                            <a:schemeClr val="tx1"/>
                          </a:solidFill>
                          <a:effectLst/>
                          <a:latin typeface="Times New Roman" panose="02020603050405020304" pitchFamily="18" charset="0"/>
                          <a:ea typeface="+mn-ea"/>
                          <a:cs typeface="Times New Roman" panose="02020603050405020304" pitchFamily="18" charset="0"/>
                        </a:rPr>
                        <a:t>Построение образовательных траекторий и планов для самоопределения обучающихся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Классификация профессий</a:t>
                      </a: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1</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1) Источники развития технологий: эволюция потребностей, практический опыт, научное знание, </a:t>
                      </a:r>
                      <a:r>
                        <a:rPr lang="ru-RU" sz="1100" kern="1200" dirty="0" err="1" smtClean="0">
                          <a:solidFill>
                            <a:schemeClr val="tx1"/>
                          </a:solidFill>
                          <a:effectLst/>
                          <a:latin typeface="Times New Roman" panose="02020603050405020304" pitchFamily="18" charset="0"/>
                          <a:ea typeface="+mn-ea"/>
                          <a:cs typeface="Times New Roman" panose="02020603050405020304" pitchFamily="18" charset="0"/>
                        </a:rPr>
                        <a:t>технологизация</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научных идей. Развитие технологий и их влияние на среду обитания человека и уклад общественной жизни. Работа с информацией по вопросам формирования, продвижения и внедрения новых технологий, обслуживающих ту или иную группу потребностей или отнесенных к той или иной технологической стратегии.</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2) Алгоритмы и способы изучения потребностей. Методы принятия решения. Анализ альтернативных ресурсов.</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3) Обзор ведущих технологий, применяющихся на предприятиях региона, рабочие места и их функции. Высокотехнологичные производства региона проживания обучающихся, функции новых рабочих профессий в условиях высокотехнологичных производств и новые требования к кадрам. Понятия трудового ресурса, рынка труда. Характеристики современного рынка труда. Квалификации и профессии. Цикл жизни профессии. Современные требования к кадрам. Концепции «обучения для жизни» и «обучения через всю жизнь». Разработка матрицы возможностей.</a:t>
                      </a: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algn="ctr">
                        <a:lnSpc>
                          <a:spcPct val="115000"/>
                        </a:lnSpc>
                        <a:spcAft>
                          <a:spcPts val="0"/>
                        </a:spcAft>
                      </a:pPr>
                      <a:r>
                        <a:rPr lang="ru-RU" sz="1100" i="1" kern="1200" dirty="0" smtClean="0">
                          <a:solidFill>
                            <a:schemeClr val="tx1"/>
                          </a:solidFill>
                          <a:effectLst/>
                          <a:latin typeface="Times New Roman" panose="02020603050405020304" pitchFamily="18" charset="0"/>
                          <a:ea typeface="+mn-ea"/>
                          <a:cs typeface="Times New Roman" panose="02020603050405020304" pitchFamily="18" charset="0"/>
                        </a:rPr>
                        <a:t>Стратегии </a:t>
                      </a:r>
                      <a:r>
                        <a:rPr lang="ru-RU" sz="1100" i="1" kern="1200" dirty="0" err="1" smtClean="0">
                          <a:solidFill>
                            <a:schemeClr val="tx1"/>
                          </a:solidFill>
                          <a:effectLst/>
                          <a:latin typeface="Times New Roman" panose="02020603050405020304" pitchFamily="18" charset="0"/>
                          <a:ea typeface="+mn-ea"/>
                          <a:cs typeface="Times New Roman" panose="02020603050405020304" pitchFamily="18" charset="0"/>
                        </a:rPr>
                        <a:t>профессио-нальной</a:t>
                      </a:r>
                      <a:r>
                        <a:rPr lang="ru-RU" sz="1100" i="1" kern="1200" dirty="0" smtClean="0">
                          <a:solidFill>
                            <a:schemeClr val="tx1"/>
                          </a:solidFill>
                          <a:effectLst/>
                          <a:latin typeface="Times New Roman" panose="02020603050405020304" pitchFamily="18" charset="0"/>
                          <a:ea typeface="+mn-ea"/>
                          <a:cs typeface="Times New Roman" panose="02020603050405020304" pitchFamily="18" charset="0"/>
                        </a:rPr>
                        <a:t> карьеры</a:t>
                      </a: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Культура труда</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получил и проанализировал опыт наблюдения (изучения) и/или ознакомления с современными производствами в различных технологических сферах и деятельностью занятых в них работников;</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анализирует свои возможности и предпочтения, связанные с освоением определенного уровня образовательных программ и реализацией тех или иных видов деятельности, и планирует дальнейшую образовательную траекторию.</a:t>
                      </a:r>
                      <a:endParaRPr lang="ru-RU" sz="11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71500">
                <a:tc vMerge="1">
                  <a:txBody>
                    <a:bodyPr/>
                    <a:lstStyle/>
                    <a:p>
                      <a:endParaRPr lang="ru-RU"/>
                    </a:p>
                  </a:txBody>
                  <a:tcPr/>
                </a:tc>
                <a:tc>
                  <a:txBody>
                    <a:bodyPr/>
                    <a:lstStyle/>
                    <a:p>
                      <a:pPr>
                        <a:lnSpc>
                          <a:spcPct val="100000"/>
                        </a:lnSpc>
                        <a:spcAft>
                          <a:spcPts val="0"/>
                        </a:spcAft>
                      </a:pP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Профессиональные интересы, склонности и способности</a:t>
                      </a: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1</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3"/>
                  </a:ext>
                </a:extLst>
              </a:tr>
              <a:tr h="379148">
                <a:tc vMerge="1">
                  <a:txBody>
                    <a:bodyPr/>
                    <a:lstStyle/>
                    <a:p>
                      <a:endParaRPr lang="ru-RU"/>
                    </a:p>
                  </a:txBody>
                  <a:tcPr/>
                </a:tc>
                <a:tc>
                  <a:txBody>
                    <a:bodyPr/>
                    <a:lstStyle/>
                    <a:p>
                      <a:pPr>
                        <a:lnSpc>
                          <a:spcPct val="100000"/>
                        </a:lnSpc>
                        <a:spcAft>
                          <a:spcPts val="0"/>
                        </a:spcAft>
                      </a:pP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Правила выбора профессии</a:t>
                      </a: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1</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dirty="0"/>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4"/>
                  </a:ext>
                </a:extLst>
              </a:tr>
              <a:tr h="535252">
                <a:tc vMerge="1">
                  <a:txBody>
                    <a:bodyPr/>
                    <a:lstStyle/>
                    <a:p>
                      <a:endParaRPr lang="ru-RU"/>
                    </a:p>
                  </a:txBody>
                  <a:tcPr/>
                </a:tc>
                <a:tc>
                  <a:txBody>
                    <a:bodyPr/>
                    <a:lstStyle/>
                    <a:p>
                      <a:pPr>
                        <a:lnSpc>
                          <a:spcPct val="100000"/>
                        </a:lnSpc>
                        <a:spcAft>
                          <a:spcPts val="0"/>
                        </a:spcAft>
                      </a:pP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Построение профессиональной карьеры</a:t>
                      </a: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1</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5"/>
                  </a:ext>
                </a:extLst>
              </a:tr>
              <a:tr h="0">
                <a:tc vMerge="1">
                  <a:txBody>
                    <a:bodyPr/>
                    <a:lstStyle/>
                    <a:p>
                      <a:endParaRPr lang="ru-RU"/>
                    </a:p>
                  </a:txBody>
                  <a:tcPr/>
                </a:tc>
                <a:tc rowSpan="2">
                  <a:txBody>
                    <a:bodyPr/>
                    <a:lstStyle/>
                    <a:p>
                      <a:pPr>
                        <a:lnSpc>
                          <a:spcPct val="100000"/>
                        </a:lnSpc>
                        <a:spcAft>
                          <a:spcPts val="0"/>
                        </a:spcAft>
                      </a:pP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Профессии будущего</a:t>
                      </a: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1</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6"/>
                  </a:ext>
                </a:extLst>
              </a:tr>
              <a:tr h="298450">
                <a:tc vMerge="1">
                  <a:txBody>
                    <a:bodyPr/>
                    <a:lstStyle/>
                    <a:p>
                      <a:endParaRPr lang="ru-RU"/>
                    </a:p>
                  </a:txBody>
                  <a:tcPr/>
                </a:tc>
                <a:tc vMerge="1">
                  <a:txBody>
                    <a:bodyPr/>
                    <a:lstStyle/>
                    <a:p>
                      <a:pPr>
                        <a:lnSpc>
                          <a:spcPct val="100000"/>
                        </a:lnSpc>
                        <a:spcAft>
                          <a:spcPts val="0"/>
                        </a:spcAft>
                      </a:pP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00000"/>
                        </a:lnSpc>
                        <a:spcAft>
                          <a:spcPts val="0"/>
                        </a:spcAft>
                      </a:pP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pPr algn="ctr">
                        <a:lnSpc>
                          <a:spcPct val="115000"/>
                        </a:lnSpc>
                        <a:spcAft>
                          <a:spcPts val="0"/>
                        </a:spcAft>
                      </a:pP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Технологические компетенции</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анализирует возможные технологические решения, определяет их достоинства и недостатки в контексте заданной ситуации; оценивает условия использования технологии, в </a:t>
                      </a:r>
                      <a:r>
                        <a:rPr lang="ru-RU" sz="1100" kern="1200" dirty="0" err="1" smtClean="0">
                          <a:solidFill>
                            <a:schemeClr val="tx1"/>
                          </a:solidFill>
                          <a:effectLst/>
                          <a:latin typeface="Times New Roman" panose="02020603050405020304" pitchFamily="18" charset="0"/>
                          <a:ea typeface="+mn-ea"/>
                          <a:cs typeface="Times New Roman" panose="02020603050405020304" pitchFamily="18" charset="0"/>
                        </a:rPr>
                        <a:t>т.ч</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с позиций экологической защищенности.</a:t>
                      </a:r>
                      <a:endParaRPr lang="ru-RU" sz="11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603885">
                <a:tc vMerge="1">
                  <a:txBody>
                    <a:bodyPr/>
                    <a:lstStyle/>
                    <a:p>
                      <a:endParaRPr lang="ru-RU" dirty="0"/>
                    </a:p>
                  </a:txBody>
                  <a:tcPr marL="68580" marR="68580" marT="0" marB="0"/>
                </a:tc>
                <a:tc>
                  <a:txBody>
                    <a:bodyPr/>
                    <a:lstStyle/>
                    <a:p>
                      <a:pPr>
                        <a:lnSpc>
                          <a:spcPct val="100000"/>
                        </a:lnSpc>
                        <a:spcAft>
                          <a:spcPts val="0"/>
                        </a:spcAft>
                      </a:pP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Пути получения профессионального образования</a:t>
                      </a: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1</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pPr algn="ctr">
                        <a:lnSpc>
                          <a:spcPct val="115000"/>
                        </a:lnSpc>
                        <a:spcAft>
                          <a:spcPts val="0"/>
                        </a:spcAft>
                      </a:pP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sz="11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1470996">
                <a:tc vMerge="1">
                  <a:txBody>
                    <a:bodyPr/>
                    <a:lstStyle/>
                    <a:p>
                      <a:endParaRPr lang="ru-RU"/>
                    </a:p>
                  </a:txBody>
                  <a:tcPr/>
                </a:tc>
                <a:tc>
                  <a:txBody>
                    <a:bodyPr/>
                    <a:lstStyle/>
                    <a:p>
                      <a:pPr>
                        <a:lnSpc>
                          <a:spcPct val="100000"/>
                        </a:lnSpc>
                        <a:spcAft>
                          <a:spcPts val="0"/>
                        </a:spcAft>
                      </a:pP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Проектирование образовательных траекторий</a:t>
                      </a:r>
                      <a:endParaRPr lang="ru-RU" sz="11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1200" b="1" i="0" dirty="0" smtClean="0">
                          <a:effectLst/>
                          <a:latin typeface="Times New Roman" panose="02020603050405020304" pitchFamily="18" charset="0"/>
                          <a:ea typeface="Calibri"/>
                          <a:cs typeface="Times New Roman" panose="02020603050405020304" pitchFamily="18" charset="0"/>
                        </a:rPr>
                        <a:t>1</a:t>
                      </a:r>
                      <a:endParaRPr lang="ru-RU" sz="1200" b="1"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pPr algn="ctr">
                        <a:lnSpc>
                          <a:spcPct val="115000"/>
                        </a:lnSpc>
                        <a:spcAft>
                          <a:spcPts val="0"/>
                        </a:spcAft>
                      </a:pP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100" b="1" dirty="0">
                          <a:effectLst/>
                          <a:latin typeface="Times New Roman" panose="02020603050405020304" pitchFamily="18" charset="0"/>
                          <a:cs typeface="Times New Roman" panose="02020603050405020304" pitchFamily="18" charset="0"/>
                        </a:rPr>
                        <a:t>Проектные компетенции</a:t>
                      </a:r>
                      <a:endParaRPr lang="ru-RU" sz="1100" b="1"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ru-RU" sz="11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имеет опыт использования цифровых инструментов коммуникации и совместной работы (в </a:t>
                      </a:r>
                      <a:r>
                        <a:rPr lang="ru-RU" sz="1100" kern="1200" dirty="0" err="1" smtClean="0">
                          <a:solidFill>
                            <a:schemeClr val="tx1"/>
                          </a:solidFill>
                          <a:effectLst/>
                          <a:latin typeface="Times New Roman" panose="02020603050405020304" pitchFamily="18" charset="0"/>
                          <a:ea typeface="+mn-ea"/>
                          <a:cs typeface="Times New Roman" panose="02020603050405020304" pitchFamily="18" charset="0"/>
                        </a:rPr>
                        <a:t>т.ч</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почтовых сервисов, электронных календарей, облачных сервисов, средств совместного редактирования файлов различных типов);</a:t>
                      </a:r>
                    </a:p>
                    <a:p>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 имеет опыт использования инструментов проектного управления.</a:t>
                      </a:r>
                      <a:endParaRPr lang="ru-RU" sz="1100" b="1" i="1" dirty="0" smtClean="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a:txBody>
                  <a:tcPr marL="40750" marR="40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938338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15</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4" name="TextBox 353"/>
          <p:cNvSpPr txBox="1"/>
          <p:nvPr/>
        </p:nvSpPr>
        <p:spPr>
          <a:xfrm>
            <a:off x="1796538" y="197703"/>
            <a:ext cx="10299016"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2D3494"/>
                </a:solidFill>
                <a:latin typeface="+mn-lt"/>
              </a:rPr>
              <a:t>ПРИМЕРНОЕ СОДЕРЖАНИЕ </a:t>
            </a:r>
            <a:r>
              <a:rPr lang="ru-RU" sz="2400" dirty="0">
                <a:solidFill>
                  <a:srgbClr val="2D3494"/>
                </a:solidFill>
                <a:latin typeface="+mn-lt"/>
              </a:rPr>
              <a:t>ТЕМАТИЧЕСКОГО </a:t>
            </a:r>
            <a:r>
              <a:rPr lang="ru-RU" sz="2400" dirty="0" smtClean="0">
                <a:solidFill>
                  <a:srgbClr val="2D3494"/>
                </a:solidFill>
                <a:latin typeface="+mn-lt"/>
              </a:rPr>
              <a:t>МОДУЛЯ</a:t>
            </a:r>
            <a:r>
              <a:rPr lang="en-US" sz="2400" dirty="0" smtClean="0">
                <a:solidFill>
                  <a:srgbClr val="2D3494"/>
                </a:solidFill>
                <a:latin typeface="+mn-lt"/>
              </a:rPr>
              <a:t> </a:t>
            </a:r>
            <a:r>
              <a:rPr lang="ru-RU" sz="2400" dirty="0" smtClean="0">
                <a:solidFill>
                  <a:srgbClr val="2D3494"/>
                </a:solidFill>
                <a:latin typeface="+mn-lt"/>
              </a:rPr>
              <a:t>– </a:t>
            </a:r>
            <a:r>
              <a:rPr lang="ru-RU" sz="2400" dirty="0" smtClean="0">
                <a:solidFill>
                  <a:srgbClr val="C00000"/>
                </a:solidFill>
                <a:latin typeface="+mn-lt"/>
              </a:rPr>
              <a:t>8 КЛАСС</a:t>
            </a:r>
            <a:endParaRPr lang="ru-RU" sz="2400" dirty="0">
              <a:solidFill>
                <a:srgbClr val="C00000"/>
              </a:solidFill>
              <a:latin typeface="+mn-lt"/>
              <a:ea typeface="Open Sans Condensed" pitchFamily="34" charset="0"/>
              <a:cs typeface="Open Sans Condensed" pitchFamily="34" charset="0"/>
            </a:endParaRPr>
          </a:p>
        </p:txBody>
      </p:sp>
      <p:sp>
        <p:nvSpPr>
          <p:cNvPr id="25" name="Прямоугольник 24"/>
          <p:cNvSpPr/>
          <p:nvPr/>
        </p:nvSpPr>
        <p:spPr>
          <a:xfrm>
            <a:off x="5730999" y="1124636"/>
            <a:ext cx="6364555" cy="5078313"/>
          </a:xfrm>
          <a:prstGeom prst="rect">
            <a:avLst/>
          </a:prstGeom>
          <a:ln>
            <a:solidFill>
              <a:schemeClr val="bg1">
                <a:lumMod val="50000"/>
              </a:schemeClr>
            </a:solidFill>
          </a:ln>
        </p:spPr>
        <p:txBody>
          <a:bodyPr wrap="square">
            <a:spAutoFit/>
          </a:bodyPr>
          <a:lstStyle/>
          <a:p>
            <a:pPr algn="ctr"/>
            <a:r>
              <a:rPr lang="ru-RU" sz="1400" b="1" dirty="0" smtClean="0">
                <a:cs typeface="Times New Roman" panose="02020603050405020304" pitchFamily="18" charset="0"/>
              </a:rPr>
              <a:t>СОДЕРЖАНИЕ ПРОГРАММЫ</a:t>
            </a:r>
          </a:p>
          <a:p>
            <a:pPr algn="ctr"/>
            <a:endParaRPr lang="ru-RU" sz="800" b="1" dirty="0" smtClean="0">
              <a:cs typeface="Times New Roman" panose="02020603050405020304" pitchFamily="18" charset="0"/>
            </a:endParaRPr>
          </a:p>
          <a:p>
            <a:r>
              <a:rPr lang="ru-RU" sz="1300" b="1" dirty="0"/>
              <a:t>Тема 1. Характеристика современного рынка труда</a:t>
            </a:r>
            <a:endParaRPr lang="ru-RU" sz="1300" dirty="0"/>
          </a:p>
          <a:p>
            <a:r>
              <a:rPr lang="ru-RU" sz="1300" dirty="0"/>
              <a:t>   Понятие о рынке труда. Основные компоненты, функции рынка труда. Субъекты рынка труда: работодатели, работники, органы государственной власти.</a:t>
            </a:r>
          </a:p>
          <a:p>
            <a:r>
              <a:rPr lang="ru-RU" sz="1300" i="1" dirty="0"/>
              <a:t>   Практическая работа:</a:t>
            </a:r>
            <a:r>
              <a:rPr lang="ru-RU" sz="1300" dirty="0"/>
              <a:t> Образовательное путешествие «Служба занятости населения»</a:t>
            </a:r>
          </a:p>
          <a:p>
            <a:r>
              <a:rPr lang="ru-RU" sz="800" i="1" dirty="0"/>
              <a:t>  </a:t>
            </a:r>
            <a:r>
              <a:rPr lang="ru-RU" sz="800" b="1" dirty="0"/>
              <a:t>  </a:t>
            </a:r>
            <a:endParaRPr lang="ru-RU" sz="800" dirty="0"/>
          </a:p>
          <a:p>
            <a:r>
              <a:rPr lang="ru-RU" sz="1300" b="1" dirty="0"/>
              <a:t>Тема 2. Современные требования к кадрам</a:t>
            </a:r>
            <a:endParaRPr lang="ru-RU" sz="1300" dirty="0"/>
          </a:p>
          <a:p>
            <a:r>
              <a:rPr lang="ru-RU" sz="1300" dirty="0"/>
              <a:t>   Понятие о трудовых ресурсах. Требования к работникам. Профессиональные стандарты: характеристики, назначение, содержание. Классификация профессий. Профессионально важные качества личности. Состояние и прогнозы развития рынка труда. </a:t>
            </a:r>
          </a:p>
          <a:p>
            <a:r>
              <a:rPr lang="ru-RU" sz="1300" i="1" dirty="0"/>
              <a:t>   Практическая работа:</a:t>
            </a:r>
            <a:r>
              <a:rPr lang="ru-RU" sz="1300" dirty="0"/>
              <a:t> Диагностика профессиональных интересов и склонностей. Изучение профессионального стандарта по группе профессий (составление сравнительной таблицы). </a:t>
            </a:r>
          </a:p>
          <a:p>
            <a:r>
              <a:rPr lang="ru-RU" sz="1300" b="1" dirty="0"/>
              <a:t>  </a:t>
            </a:r>
            <a:r>
              <a:rPr lang="ru-RU" sz="1300" i="1" dirty="0"/>
              <a:t>Контроль:</a:t>
            </a:r>
            <a:r>
              <a:rPr lang="ru-RU" sz="1300" dirty="0"/>
              <a:t> Тест «Классификация профессий».</a:t>
            </a:r>
          </a:p>
          <a:p>
            <a:r>
              <a:rPr lang="ru-RU" sz="800" b="1" dirty="0"/>
              <a:t> </a:t>
            </a:r>
            <a:endParaRPr lang="ru-RU" sz="800" dirty="0"/>
          </a:p>
          <a:p>
            <a:r>
              <a:rPr lang="ru-RU" sz="1300" b="1" dirty="0"/>
              <a:t>Тема 3. Ключевые отрасли экономики и перспективы их развития в регионе проживания</a:t>
            </a:r>
            <a:endParaRPr lang="ru-RU" sz="1300" dirty="0"/>
          </a:p>
          <a:p>
            <a:r>
              <a:rPr lang="ru-RU" sz="1300" dirty="0"/>
              <a:t>  Состояние и приоритетные направления развития региональной экономики. Ведущие предприятия и производства в регионе. Перспективы развития региональной экономики.</a:t>
            </a:r>
          </a:p>
          <a:p>
            <a:r>
              <a:rPr lang="ru-RU" sz="1300" i="1" dirty="0" smtClean="0"/>
              <a:t>   Практическая </a:t>
            </a:r>
            <a:r>
              <a:rPr lang="ru-RU" sz="1300" i="1" dirty="0"/>
              <a:t>работа (по группам):</a:t>
            </a:r>
            <a:r>
              <a:rPr lang="ru-RU" sz="1300" dirty="0"/>
              <a:t> </a:t>
            </a:r>
            <a:r>
              <a:rPr lang="ru-RU" sz="1300" dirty="0" smtClean="0"/>
              <a:t>Виртуальные </a:t>
            </a:r>
            <a:r>
              <a:rPr lang="ru-RU" sz="1300" dirty="0"/>
              <a:t>экскурсии «Региональные предприятия  и производства». </a:t>
            </a:r>
          </a:p>
          <a:p>
            <a:r>
              <a:rPr lang="ru-RU" sz="1300" i="1" dirty="0" smtClean="0"/>
              <a:t>   Контроль</a:t>
            </a:r>
            <a:r>
              <a:rPr lang="ru-RU" sz="1300" i="1" dirty="0"/>
              <a:t>:</a:t>
            </a:r>
            <a:r>
              <a:rPr lang="ru-RU" sz="1300" dirty="0"/>
              <a:t> Творческая работа  «Прогнозы развития регионального рынка труда». </a:t>
            </a:r>
          </a:p>
        </p:txBody>
      </p:sp>
      <p:sp>
        <p:nvSpPr>
          <p:cNvPr id="26" name="Прямоугольник 25"/>
          <p:cNvSpPr/>
          <p:nvPr/>
        </p:nvSpPr>
        <p:spPr>
          <a:xfrm>
            <a:off x="135466" y="1124636"/>
            <a:ext cx="5156201" cy="738664"/>
          </a:xfrm>
          <a:prstGeom prst="rect">
            <a:avLst/>
          </a:prstGeom>
        </p:spPr>
        <p:txBody>
          <a:bodyPr wrap="square">
            <a:spAutoFit/>
          </a:bodyPr>
          <a:lstStyle/>
          <a:p>
            <a:pPr algn="ctr"/>
            <a:r>
              <a:rPr lang="ru-RU" sz="1400" b="1" i="1" dirty="0" smtClean="0">
                <a:solidFill>
                  <a:srgbClr val="C00000"/>
                </a:solidFill>
                <a:cs typeface="Times New Roman" panose="02020603050405020304" pitchFamily="18" charset="0"/>
              </a:rPr>
              <a:t>Учебно-тематический </a:t>
            </a:r>
            <a:r>
              <a:rPr lang="ru-RU" sz="1400" b="1" i="1" dirty="0">
                <a:solidFill>
                  <a:srgbClr val="C00000"/>
                </a:solidFill>
                <a:cs typeface="Times New Roman" panose="02020603050405020304" pitchFamily="18" charset="0"/>
              </a:rPr>
              <a:t>план модуля </a:t>
            </a:r>
            <a:endParaRPr lang="ru-RU" sz="1400" b="1" i="1" dirty="0" smtClean="0">
              <a:solidFill>
                <a:srgbClr val="C00000"/>
              </a:solidFill>
              <a:cs typeface="Times New Roman" panose="02020603050405020304" pitchFamily="18" charset="0"/>
            </a:endParaRPr>
          </a:p>
          <a:p>
            <a:pPr algn="ctr"/>
            <a:r>
              <a:rPr lang="ru-RU" sz="1400" dirty="0" smtClean="0">
                <a:solidFill>
                  <a:srgbClr val="C00000"/>
                </a:solidFill>
                <a:cs typeface="Times New Roman" panose="02020603050405020304" pitchFamily="18" charset="0"/>
              </a:rPr>
              <a:t>«</a:t>
            </a:r>
            <a:r>
              <a:rPr lang="ru-RU" sz="1400" b="1" dirty="0">
                <a:solidFill>
                  <a:srgbClr val="C00000"/>
                </a:solidFill>
              </a:rPr>
              <a:t>Построение образовательных траекторий и планов </a:t>
            </a:r>
            <a:endParaRPr lang="ru-RU" sz="1400" b="1" dirty="0" smtClean="0">
              <a:solidFill>
                <a:srgbClr val="C00000"/>
              </a:solidFill>
            </a:endParaRPr>
          </a:p>
          <a:p>
            <a:pPr algn="ctr"/>
            <a:r>
              <a:rPr lang="ru-RU" sz="1400" b="1" dirty="0" smtClean="0">
                <a:solidFill>
                  <a:srgbClr val="C00000"/>
                </a:solidFill>
              </a:rPr>
              <a:t>для </a:t>
            </a:r>
            <a:r>
              <a:rPr lang="ru-RU" sz="1400" b="1" dirty="0">
                <a:solidFill>
                  <a:srgbClr val="C00000"/>
                </a:solidFill>
              </a:rPr>
              <a:t>самоопределения обучающихся</a:t>
            </a:r>
            <a:r>
              <a:rPr lang="ru-RU" sz="1400" dirty="0" smtClean="0">
                <a:solidFill>
                  <a:srgbClr val="C00000"/>
                </a:solidFill>
                <a:cs typeface="Times New Roman" panose="02020603050405020304" pitchFamily="18" charset="0"/>
              </a:rPr>
              <a:t>» </a:t>
            </a:r>
            <a:r>
              <a:rPr lang="ru-RU" sz="1400" b="1" dirty="0" smtClean="0">
                <a:solidFill>
                  <a:srgbClr val="C00000"/>
                </a:solidFill>
                <a:cs typeface="Times New Roman" panose="02020603050405020304" pitchFamily="18" charset="0"/>
              </a:rPr>
              <a:t>(8 класс</a:t>
            </a:r>
            <a:r>
              <a:rPr lang="ru-RU" sz="1400" b="1" dirty="0">
                <a:solidFill>
                  <a:srgbClr val="C00000"/>
                </a:solidFill>
                <a:cs typeface="Times New Roman" panose="02020603050405020304" pitchFamily="18" charset="0"/>
              </a:rPr>
              <a:t>)</a:t>
            </a:r>
            <a:endParaRPr lang="ru-RU" sz="1400" dirty="0">
              <a:solidFill>
                <a:srgbClr val="C00000"/>
              </a:solidFill>
              <a:cs typeface="Times New Roman" panose="02020603050405020304" pitchFamily="18" charset="0"/>
            </a:endParaRPr>
          </a:p>
        </p:txBody>
      </p:sp>
      <p:graphicFrame>
        <p:nvGraphicFramePr>
          <p:cNvPr id="32" name="Таблица 31"/>
          <p:cNvGraphicFramePr>
            <a:graphicFrameLocks noGrp="1"/>
          </p:cNvGraphicFramePr>
          <p:nvPr>
            <p:extLst>
              <p:ext uri="{D42A27DB-BD31-4B8C-83A1-F6EECF244321}">
                <p14:modId xmlns:p14="http://schemas.microsoft.com/office/powerpoint/2010/main" val="2388660252"/>
              </p:ext>
            </p:extLst>
          </p:nvPr>
        </p:nvGraphicFramePr>
        <p:xfrm>
          <a:off x="135466" y="2123017"/>
          <a:ext cx="5341409" cy="2285619"/>
        </p:xfrm>
        <a:graphic>
          <a:graphicData uri="http://schemas.openxmlformats.org/drawingml/2006/table">
            <a:tbl>
              <a:tblPr firstRow="1" firstCol="1" bandRow="1">
                <a:tableStyleId>{2D5ABB26-0587-4C30-8999-92F81FD0307C}</a:tableStyleId>
              </a:tblPr>
              <a:tblGrid>
                <a:gridCol w="532993">
                  <a:extLst>
                    <a:ext uri="{9D8B030D-6E8A-4147-A177-3AD203B41FA5}">
                      <a16:colId xmlns:a16="http://schemas.microsoft.com/office/drawing/2014/main" xmlns="" val="20000"/>
                    </a:ext>
                  </a:extLst>
                </a:gridCol>
                <a:gridCol w="2169649">
                  <a:extLst>
                    <a:ext uri="{9D8B030D-6E8A-4147-A177-3AD203B41FA5}">
                      <a16:colId xmlns:a16="http://schemas.microsoft.com/office/drawing/2014/main" xmlns="" val="20001"/>
                    </a:ext>
                  </a:extLst>
                </a:gridCol>
                <a:gridCol w="527753">
                  <a:extLst>
                    <a:ext uri="{9D8B030D-6E8A-4147-A177-3AD203B41FA5}">
                      <a16:colId xmlns:a16="http://schemas.microsoft.com/office/drawing/2014/main" xmlns="" val="20002"/>
                    </a:ext>
                  </a:extLst>
                </a:gridCol>
                <a:gridCol w="621995">
                  <a:extLst>
                    <a:ext uri="{9D8B030D-6E8A-4147-A177-3AD203B41FA5}">
                      <a16:colId xmlns:a16="http://schemas.microsoft.com/office/drawing/2014/main" xmlns="" val="20003"/>
                    </a:ext>
                  </a:extLst>
                </a:gridCol>
                <a:gridCol w="735085">
                  <a:extLst>
                    <a:ext uri="{9D8B030D-6E8A-4147-A177-3AD203B41FA5}">
                      <a16:colId xmlns:a16="http://schemas.microsoft.com/office/drawing/2014/main" xmlns="" val="20004"/>
                    </a:ext>
                  </a:extLst>
                </a:gridCol>
                <a:gridCol w="753934">
                  <a:extLst>
                    <a:ext uri="{9D8B030D-6E8A-4147-A177-3AD203B41FA5}">
                      <a16:colId xmlns:a16="http://schemas.microsoft.com/office/drawing/2014/main" xmlns="" val="20005"/>
                    </a:ext>
                  </a:extLst>
                </a:gridCol>
              </a:tblGrid>
              <a:tr h="0">
                <a:tc>
                  <a:txBody>
                    <a:bodyPr/>
                    <a:lstStyle/>
                    <a:p>
                      <a:pPr algn="ctr">
                        <a:spcAft>
                          <a:spcPts val="0"/>
                        </a:spcAft>
                      </a:pPr>
                      <a:r>
                        <a:rPr lang="ru-RU" sz="1100" b="1" dirty="0">
                          <a:effectLst/>
                          <a:latin typeface="+mn-lt"/>
                          <a:cs typeface="Times New Roman" panose="02020603050405020304" pitchFamily="18" charset="0"/>
                        </a:rPr>
                        <a:t>№ </a:t>
                      </a:r>
                    </a:p>
                    <a:p>
                      <a:pPr algn="ctr">
                        <a:spcAft>
                          <a:spcPts val="0"/>
                        </a:spcAft>
                      </a:pPr>
                      <a:r>
                        <a:rPr lang="ru-RU" sz="1100" b="1" dirty="0" smtClean="0">
                          <a:effectLst/>
                          <a:latin typeface="+mn-lt"/>
                          <a:cs typeface="Times New Roman" panose="02020603050405020304" pitchFamily="18" charset="0"/>
                        </a:rPr>
                        <a:t>урока</a:t>
                      </a:r>
                      <a:endParaRPr lang="ru-RU" sz="1100" b="1" dirty="0">
                        <a:effectLst/>
                        <a:latin typeface="+mn-lt"/>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mn-lt"/>
                          <a:cs typeface="Times New Roman" panose="02020603050405020304" pitchFamily="18" charset="0"/>
                        </a:rPr>
                        <a:t>Тема</a:t>
                      </a:r>
                      <a:endParaRPr lang="ru-RU" sz="1400" b="1" dirty="0">
                        <a:effectLst/>
                        <a:latin typeface="+mn-lt"/>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100" b="1" dirty="0">
                          <a:effectLst/>
                          <a:latin typeface="+mn-lt"/>
                          <a:cs typeface="Times New Roman" panose="02020603050405020304" pitchFamily="18" charset="0"/>
                        </a:rPr>
                        <a:t>Всего </a:t>
                      </a:r>
                    </a:p>
                    <a:p>
                      <a:pPr algn="ctr">
                        <a:spcAft>
                          <a:spcPts val="0"/>
                        </a:spcAft>
                      </a:pPr>
                      <a:r>
                        <a:rPr lang="ru-RU" sz="1100" b="1" dirty="0">
                          <a:effectLst/>
                          <a:latin typeface="+mn-lt"/>
                          <a:cs typeface="Times New Roman" panose="02020603050405020304" pitchFamily="18" charset="0"/>
                        </a:rPr>
                        <a:t>часов</a:t>
                      </a:r>
                      <a:endParaRPr lang="ru-RU" sz="1100" b="1" dirty="0">
                        <a:effectLst/>
                        <a:latin typeface="+mn-lt"/>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100" b="1" dirty="0">
                          <a:effectLst/>
                          <a:latin typeface="+mn-lt"/>
                          <a:cs typeface="Times New Roman" panose="02020603050405020304" pitchFamily="18" charset="0"/>
                        </a:rPr>
                        <a:t>Теория</a:t>
                      </a:r>
                      <a:endParaRPr lang="ru-RU" sz="1100" b="1" dirty="0">
                        <a:effectLst/>
                        <a:latin typeface="+mn-lt"/>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100" b="1" dirty="0">
                          <a:effectLst/>
                          <a:latin typeface="+mn-lt"/>
                          <a:cs typeface="Times New Roman" panose="02020603050405020304" pitchFamily="18" charset="0"/>
                        </a:rPr>
                        <a:t>Практика</a:t>
                      </a:r>
                      <a:endParaRPr lang="ru-RU" sz="1100" b="1" dirty="0">
                        <a:effectLst/>
                        <a:latin typeface="+mn-lt"/>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100" b="1" dirty="0">
                          <a:effectLst/>
                          <a:latin typeface="+mn-lt"/>
                          <a:cs typeface="Times New Roman" panose="02020603050405020304" pitchFamily="18" charset="0"/>
                        </a:rPr>
                        <a:t>Контроль</a:t>
                      </a:r>
                      <a:endParaRPr lang="ru-RU" sz="1100" b="1" dirty="0">
                        <a:effectLst/>
                        <a:latin typeface="+mn-lt"/>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3070">
                <a:tc>
                  <a:txBody>
                    <a:bodyPr/>
                    <a:lstStyle/>
                    <a:p>
                      <a:pPr algn="ctr">
                        <a:spcAft>
                          <a:spcPts val="0"/>
                        </a:spcAft>
                      </a:pPr>
                      <a:endParaRPr lang="ru-RU" sz="1300" dirty="0" smtClean="0">
                        <a:effectLst/>
                        <a:latin typeface="+mn-lt"/>
                        <a:cs typeface="Times New Roman" panose="02020603050405020304" pitchFamily="18" charset="0"/>
                      </a:endParaRPr>
                    </a:p>
                    <a:p>
                      <a:pPr algn="ctr">
                        <a:spcAft>
                          <a:spcPts val="0"/>
                        </a:spcAft>
                      </a:pPr>
                      <a:r>
                        <a:rPr lang="ru-RU" sz="1300" dirty="0" smtClean="0">
                          <a:effectLst/>
                          <a:latin typeface="+mn-lt"/>
                          <a:cs typeface="Times New Roman" panose="02020603050405020304" pitchFamily="18" charset="0"/>
                        </a:rPr>
                        <a:t>1</a:t>
                      </a:r>
                      <a:endParaRPr lang="ru-RU" sz="1300" dirty="0">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ru-RU" sz="1300" dirty="0">
                          <a:effectLst/>
                          <a:latin typeface="+mn-lt"/>
                          <a:ea typeface="Calibri"/>
                          <a:cs typeface="Times New Roman"/>
                        </a:rPr>
                        <a:t>Характеристика современного рынка труда</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b="1" kern="1200" dirty="0">
                          <a:solidFill>
                            <a:srgbClr val="000000"/>
                          </a:solidFill>
                          <a:effectLst/>
                          <a:latin typeface="+mn-lt"/>
                          <a:ea typeface="Times New Roman"/>
                          <a:cs typeface="Times New Roman"/>
                        </a:rPr>
                        <a:t>2</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a:solidFill>
                            <a:srgbClr val="000000"/>
                          </a:solidFill>
                          <a:effectLst/>
                          <a:latin typeface="+mn-lt"/>
                          <a:ea typeface="Times New Roman"/>
                          <a:cs typeface="Times New Roman"/>
                        </a:rPr>
                        <a:t>1</a:t>
                      </a:r>
                      <a:endParaRPr lang="ru-RU" sz="130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a:solidFill>
                            <a:srgbClr val="000000"/>
                          </a:solidFill>
                          <a:effectLst/>
                          <a:latin typeface="+mn-lt"/>
                          <a:ea typeface="Times New Roman"/>
                          <a:cs typeface="Times New Roman"/>
                        </a:rPr>
                        <a:t>1</a:t>
                      </a:r>
                      <a:endParaRPr lang="ru-RU" sz="130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a:effectLst/>
                          <a:latin typeface="+mn-lt"/>
                          <a:ea typeface="Times New Roman"/>
                          <a:cs typeface="Times New Roman"/>
                        </a:rPr>
                        <a:t>-</a:t>
                      </a:r>
                      <a:endParaRPr lang="ru-RU" sz="130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73070">
                <a:tc>
                  <a:txBody>
                    <a:bodyPr/>
                    <a:lstStyle/>
                    <a:p>
                      <a:pPr algn="ctr">
                        <a:spcAft>
                          <a:spcPts val="0"/>
                        </a:spcAft>
                      </a:pPr>
                      <a:r>
                        <a:rPr lang="ru-RU" sz="1300" dirty="0" smtClean="0">
                          <a:effectLst/>
                          <a:latin typeface="+mn-lt"/>
                          <a:ea typeface="Calibri"/>
                          <a:cs typeface="Times New Roman"/>
                        </a:rPr>
                        <a:t>2</a:t>
                      </a:r>
                      <a:endParaRPr lang="ru-RU" sz="1300"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ru-RU" sz="1300" dirty="0">
                          <a:effectLst/>
                          <a:latin typeface="+mn-lt"/>
                          <a:ea typeface="Times New Roman"/>
                          <a:cs typeface="Times New Roman"/>
                        </a:rPr>
                        <a:t>Современные требования </a:t>
                      </a:r>
                      <a:endParaRPr lang="ru-RU" sz="1300" dirty="0">
                        <a:effectLst/>
                        <a:latin typeface="+mn-lt"/>
                        <a:ea typeface="Calibri"/>
                        <a:cs typeface="Times New Roman"/>
                      </a:endParaRPr>
                    </a:p>
                    <a:p>
                      <a:pPr>
                        <a:lnSpc>
                          <a:spcPct val="100000"/>
                        </a:lnSpc>
                        <a:spcAft>
                          <a:spcPts val="0"/>
                        </a:spcAft>
                      </a:pPr>
                      <a:r>
                        <a:rPr lang="ru-RU" sz="1300" dirty="0">
                          <a:effectLst/>
                          <a:latin typeface="+mn-lt"/>
                          <a:ea typeface="Times New Roman"/>
                          <a:cs typeface="Times New Roman"/>
                        </a:rPr>
                        <a:t>к кадрам</a:t>
                      </a:r>
                      <a:endParaRPr lang="ru-RU" sz="1300" dirty="0">
                        <a:effectLst/>
                        <a:latin typeface="+mn-lt"/>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b="1" kern="1200" dirty="0">
                          <a:solidFill>
                            <a:srgbClr val="000000"/>
                          </a:solidFill>
                          <a:effectLst/>
                          <a:latin typeface="+mn-lt"/>
                          <a:ea typeface="Calibri"/>
                          <a:cs typeface="Times New Roman"/>
                        </a:rPr>
                        <a:t>2</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dirty="0">
                          <a:solidFill>
                            <a:srgbClr val="000000"/>
                          </a:solidFill>
                          <a:effectLst/>
                          <a:latin typeface="+mn-lt"/>
                          <a:ea typeface="Times New Roman"/>
                          <a:cs typeface="Times New Roman"/>
                        </a:rPr>
                        <a:t>0,5</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dirty="0">
                          <a:solidFill>
                            <a:srgbClr val="000000"/>
                          </a:solidFill>
                          <a:effectLst/>
                          <a:latin typeface="+mn-lt"/>
                          <a:ea typeface="Calibri"/>
                          <a:cs typeface="Times New Roman"/>
                        </a:rPr>
                        <a:t>1</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dirty="0">
                          <a:solidFill>
                            <a:srgbClr val="000000"/>
                          </a:solidFill>
                          <a:effectLst/>
                          <a:latin typeface="+mn-lt"/>
                          <a:ea typeface="Times New Roman"/>
                          <a:cs typeface="Times New Roman"/>
                        </a:rPr>
                        <a:t>0,5</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0050">
                <a:tc>
                  <a:txBody>
                    <a:bodyPr/>
                    <a:lstStyle/>
                    <a:p>
                      <a:pPr algn="ctr">
                        <a:spcAft>
                          <a:spcPts val="0"/>
                        </a:spcAft>
                      </a:pPr>
                      <a:r>
                        <a:rPr lang="ru-RU" sz="1300" dirty="0" smtClean="0">
                          <a:effectLst/>
                          <a:latin typeface="+mn-lt"/>
                          <a:ea typeface="Calibri"/>
                          <a:cs typeface="Times New Roman"/>
                        </a:rPr>
                        <a:t>3</a:t>
                      </a:r>
                      <a:endParaRPr lang="ru-RU" sz="1300"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ru-RU" sz="1300" dirty="0">
                          <a:effectLst/>
                          <a:latin typeface="+mn-lt"/>
                          <a:ea typeface="Calibri"/>
                          <a:cs typeface="Times New Roman"/>
                        </a:rPr>
                        <a:t>Ключевые отрасли экономики и перспективы </a:t>
                      </a:r>
                    </a:p>
                    <a:p>
                      <a:pPr>
                        <a:lnSpc>
                          <a:spcPct val="100000"/>
                        </a:lnSpc>
                        <a:spcAft>
                          <a:spcPts val="0"/>
                        </a:spcAft>
                      </a:pPr>
                      <a:r>
                        <a:rPr lang="ru-RU" sz="1300" dirty="0">
                          <a:effectLst/>
                          <a:latin typeface="+mn-lt"/>
                          <a:ea typeface="Calibri"/>
                          <a:cs typeface="Times New Roman"/>
                        </a:rPr>
                        <a:t>их развития в регионе проживания</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b="1" kern="1200" dirty="0">
                          <a:solidFill>
                            <a:srgbClr val="000000"/>
                          </a:solidFill>
                          <a:effectLst/>
                          <a:latin typeface="+mn-lt"/>
                          <a:ea typeface="Times New Roman"/>
                          <a:cs typeface="Times New Roman"/>
                        </a:rPr>
                        <a:t>2</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dirty="0">
                          <a:solidFill>
                            <a:srgbClr val="000000"/>
                          </a:solidFill>
                          <a:effectLst/>
                          <a:latin typeface="+mn-lt"/>
                          <a:ea typeface="Times New Roman"/>
                          <a:cs typeface="Times New Roman"/>
                        </a:rPr>
                        <a:t>0,5</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dirty="0">
                          <a:solidFill>
                            <a:srgbClr val="000000"/>
                          </a:solidFill>
                          <a:effectLst/>
                          <a:latin typeface="+mn-lt"/>
                          <a:ea typeface="Calibri"/>
                          <a:cs typeface="Times New Roman"/>
                        </a:rPr>
                        <a:t>1</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300" kern="1200" dirty="0">
                          <a:solidFill>
                            <a:srgbClr val="000000"/>
                          </a:solidFill>
                          <a:effectLst/>
                          <a:latin typeface="+mn-lt"/>
                          <a:ea typeface="Calibri"/>
                          <a:cs typeface="Times New Roman"/>
                        </a:rPr>
                        <a:t>0,5</a:t>
                      </a:r>
                      <a:endParaRPr lang="ru-RU" sz="1300"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89137">
                <a:tc>
                  <a:txBody>
                    <a:bodyPr/>
                    <a:lstStyle/>
                    <a:p>
                      <a:pPr algn="ctr">
                        <a:spcAft>
                          <a:spcPts val="0"/>
                        </a:spcAft>
                      </a:pPr>
                      <a:r>
                        <a:rPr lang="ru-RU" sz="1200" dirty="0">
                          <a:effectLst/>
                          <a:latin typeface="+mn-lt"/>
                          <a:ea typeface="Calibri"/>
                          <a:cs typeface="Times New Roman"/>
                        </a:rPr>
                        <a:t> </a:t>
                      </a:r>
                      <a:endParaRPr lang="ru-RU" sz="1200" dirty="0">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ru-RU" sz="1400" b="1" dirty="0">
                          <a:effectLst/>
                          <a:latin typeface="+mn-lt"/>
                          <a:ea typeface="Times New Roman"/>
                          <a:cs typeface="Times New Roman"/>
                        </a:rPr>
                        <a:t>ИТОГО:</a:t>
                      </a:r>
                      <a:endParaRPr lang="ru-RU" sz="1400" b="1"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1" kern="1200" dirty="0">
                          <a:solidFill>
                            <a:srgbClr val="000000"/>
                          </a:solidFill>
                          <a:effectLst/>
                          <a:latin typeface="+mn-lt"/>
                          <a:ea typeface="Calibri"/>
                          <a:cs typeface="Times New Roman"/>
                        </a:rPr>
                        <a:t>6</a:t>
                      </a:r>
                      <a:endParaRPr lang="ru-RU" sz="1400" b="1"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1" kern="1200" dirty="0">
                          <a:solidFill>
                            <a:srgbClr val="000000"/>
                          </a:solidFill>
                          <a:effectLst/>
                          <a:latin typeface="+mn-lt"/>
                          <a:ea typeface="Calibri"/>
                          <a:cs typeface="Times New Roman"/>
                        </a:rPr>
                        <a:t>2</a:t>
                      </a:r>
                      <a:endParaRPr lang="ru-RU" sz="1400" b="1"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1" kern="1200" dirty="0">
                          <a:solidFill>
                            <a:srgbClr val="000000"/>
                          </a:solidFill>
                          <a:effectLst/>
                          <a:latin typeface="+mn-lt"/>
                          <a:ea typeface="Calibri"/>
                          <a:cs typeface="Times New Roman"/>
                        </a:rPr>
                        <a:t>3</a:t>
                      </a:r>
                      <a:endParaRPr lang="ru-RU" sz="1400" b="1"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1" kern="1200" dirty="0">
                          <a:solidFill>
                            <a:srgbClr val="000000"/>
                          </a:solidFill>
                          <a:effectLst/>
                          <a:latin typeface="+mn-lt"/>
                          <a:ea typeface="Calibri"/>
                          <a:cs typeface="Times New Roman"/>
                        </a:rPr>
                        <a:t>1</a:t>
                      </a:r>
                      <a:endParaRPr lang="ru-RU" sz="1400" b="1" dirty="0">
                        <a:effectLst/>
                        <a:latin typeface="+mn-lt"/>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600010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16</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4" name="TextBox 353"/>
          <p:cNvSpPr txBox="1"/>
          <p:nvPr/>
        </p:nvSpPr>
        <p:spPr>
          <a:xfrm>
            <a:off x="1796538" y="197703"/>
            <a:ext cx="10299016"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2D3494"/>
                </a:solidFill>
                <a:latin typeface="+mn-lt"/>
              </a:rPr>
              <a:t>ПРИМЕРНОЕ СОДЕРЖАНИЕ </a:t>
            </a:r>
            <a:r>
              <a:rPr lang="ru-RU" sz="2400" dirty="0">
                <a:solidFill>
                  <a:srgbClr val="2D3494"/>
                </a:solidFill>
                <a:latin typeface="+mn-lt"/>
              </a:rPr>
              <a:t>ТЕМАТИЧЕСКОГО </a:t>
            </a:r>
            <a:r>
              <a:rPr lang="ru-RU" sz="2400" dirty="0" smtClean="0">
                <a:solidFill>
                  <a:srgbClr val="2D3494"/>
                </a:solidFill>
                <a:latin typeface="+mn-lt"/>
              </a:rPr>
              <a:t>МОДУЛЯ</a:t>
            </a:r>
            <a:r>
              <a:rPr lang="en-US" sz="2400" dirty="0" smtClean="0">
                <a:solidFill>
                  <a:srgbClr val="2D3494"/>
                </a:solidFill>
                <a:latin typeface="+mn-lt"/>
              </a:rPr>
              <a:t> </a:t>
            </a:r>
            <a:r>
              <a:rPr lang="ru-RU" sz="2400" dirty="0" smtClean="0">
                <a:solidFill>
                  <a:srgbClr val="2D3494"/>
                </a:solidFill>
                <a:latin typeface="+mn-lt"/>
              </a:rPr>
              <a:t>– </a:t>
            </a:r>
            <a:r>
              <a:rPr lang="ru-RU" sz="2400" dirty="0" smtClean="0">
                <a:solidFill>
                  <a:srgbClr val="C00000"/>
                </a:solidFill>
                <a:latin typeface="+mn-lt"/>
              </a:rPr>
              <a:t>9 КЛАСС</a:t>
            </a:r>
            <a:endParaRPr lang="ru-RU" sz="2400" dirty="0">
              <a:solidFill>
                <a:srgbClr val="C00000"/>
              </a:solidFill>
              <a:latin typeface="+mn-lt"/>
              <a:ea typeface="Open Sans Condensed" pitchFamily="34" charset="0"/>
              <a:cs typeface="Open Sans Condensed" pitchFamily="34" charset="0"/>
            </a:endParaRPr>
          </a:p>
        </p:txBody>
      </p:sp>
      <p:sp>
        <p:nvSpPr>
          <p:cNvPr id="26" name="Прямоугольник 25"/>
          <p:cNvSpPr/>
          <p:nvPr/>
        </p:nvSpPr>
        <p:spPr>
          <a:xfrm>
            <a:off x="195653" y="967629"/>
            <a:ext cx="5156201" cy="738664"/>
          </a:xfrm>
          <a:prstGeom prst="rect">
            <a:avLst/>
          </a:prstGeom>
        </p:spPr>
        <p:txBody>
          <a:bodyPr wrap="square">
            <a:spAutoFit/>
          </a:bodyPr>
          <a:lstStyle/>
          <a:p>
            <a:pPr algn="ctr"/>
            <a:r>
              <a:rPr lang="ru-RU" sz="1400" b="1" i="1" dirty="0" smtClean="0">
                <a:solidFill>
                  <a:srgbClr val="C00000"/>
                </a:solidFill>
                <a:cs typeface="Times New Roman" panose="02020603050405020304" pitchFamily="18" charset="0"/>
              </a:rPr>
              <a:t>Учебно-тематический </a:t>
            </a:r>
            <a:r>
              <a:rPr lang="ru-RU" sz="1400" b="1" i="1" dirty="0">
                <a:solidFill>
                  <a:srgbClr val="C00000"/>
                </a:solidFill>
                <a:cs typeface="Times New Roman" panose="02020603050405020304" pitchFamily="18" charset="0"/>
              </a:rPr>
              <a:t>план модуля </a:t>
            </a:r>
            <a:endParaRPr lang="ru-RU" sz="1400" b="1" i="1" dirty="0" smtClean="0">
              <a:solidFill>
                <a:srgbClr val="C00000"/>
              </a:solidFill>
              <a:cs typeface="Times New Roman" panose="02020603050405020304" pitchFamily="18" charset="0"/>
            </a:endParaRPr>
          </a:p>
          <a:p>
            <a:pPr algn="ctr"/>
            <a:r>
              <a:rPr lang="ru-RU" sz="1400" dirty="0" smtClean="0">
                <a:solidFill>
                  <a:srgbClr val="C00000"/>
                </a:solidFill>
                <a:cs typeface="Times New Roman" panose="02020603050405020304" pitchFamily="18" charset="0"/>
              </a:rPr>
              <a:t>«</a:t>
            </a:r>
            <a:r>
              <a:rPr lang="ru-RU" sz="1400" b="1" dirty="0">
                <a:solidFill>
                  <a:srgbClr val="C00000"/>
                </a:solidFill>
              </a:rPr>
              <a:t>Построение образовательных траекторий и планов </a:t>
            </a:r>
            <a:endParaRPr lang="ru-RU" sz="1400" b="1" dirty="0" smtClean="0">
              <a:solidFill>
                <a:srgbClr val="C00000"/>
              </a:solidFill>
            </a:endParaRPr>
          </a:p>
          <a:p>
            <a:pPr algn="ctr"/>
            <a:r>
              <a:rPr lang="ru-RU" sz="1400" b="1" dirty="0" smtClean="0">
                <a:solidFill>
                  <a:srgbClr val="C00000"/>
                </a:solidFill>
              </a:rPr>
              <a:t>для </a:t>
            </a:r>
            <a:r>
              <a:rPr lang="ru-RU" sz="1400" b="1" dirty="0">
                <a:solidFill>
                  <a:srgbClr val="C00000"/>
                </a:solidFill>
              </a:rPr>
              <a:t>самоопределения обучающихся</a:t>
            </a:r>
            <a:r>
              <a:rPr lang="ru-RU" sz="1400" dirty="0" smtClean="0">
                <a:solidFill>
                  <a:srgbClr val="C00000"/>
                </a:solidFill>
                <a:cs typeface="Times New Roman" panose="02020603050405020304" pitchFamily="18" charset="0"/>
              </a:rPr>
              <a:t>» </a:t>
            </a:r>
            <a:r>
              <a:rPr lang="ru-RU" sz="1400" b="1" dirty="0" smtClean="0">
                <a:solidFill>
                  <a:srgbClr val="C00000"/>
                </a:solidFill>
                <a:cs typeface="Times New Roman" panose="02020603050405020304" pitchFamily="18" charset="0"/>
              </a:rPr>
              <a:t>(9 класс</a:t>
            </a:r>
            <a:r>
              <a:rPr lang="ru-RU" sz="1400" b="1" dirty="0">
                <a:solidFill>
                  <a:srgbClr val="C00000"/>
                </a:solidFill>
                <a:cs typeface="Times New Roman" panose="02020603050405020304" pitchFamily="18" charset="0"/>
              </a:rPr>
              <a:t>)</a:t>
            </a:r>
            <a:endParaRPr lang="ru-RU" sz="1400" dirty="0">
              <a:solidFill>
                <a:srgbClr val="C00000"/>
              </a:solidFill>
              <a:cs typeface="Times New Roman" panose="02020603050405020304" pitchFamily="18" charset="0"/>
            </a:endParaRPr>
          </a:p>
        </p:txBody>
      </p:sp>
      <p:sp>
        <p:nvSpPr>
          <p:cNvPr id="27" name="Прямоугольник 26"/>
          <p:cNvSpPr/>
          <p:nvPr/>
        </p:nvSpPr>
        <p:spPr>
          <a:xfrm>
            <a:off x="5311882" y="1046120"/>
            <a:ext cx="6743700" cy="5647700"/>
          </a:xfrm>
          <a:prstGeom prst="rect">
            <a:avLst/>
          </a:prstGeom>
          <a:ln>
            <a:solidFill>
              <a:schemeClr val="bg1">
                <a:lumMod val="50000"/>
              </a:schemeClr>
            </a:solidFill>
          </a:ln>
        </p:spPr>
        <p:txBody>
          <a:bodyPr wrap="square">
            <a:spAutoFit/>
          </a:bodyPr>
          <a:lstStyle/>
          <a:p>
            <a:pPr algn="ctr"/>
            <a:r>
              <a:rPr lang="ru-RU" sz="1400" b="1" dirty="0" smtClean="0">
                <a:cs typeface="Times New Roman" panose="02020603050405020304" pitchFamily="18" charset="0"/>
              </a:rPr>
              <a:t>СОДЕРЖАНИЕ ПРОГРАММЫ</a:t>
            </a:r>
          </a:p>
          <a:p>
            <a:r>
              <a:rPr lang="ru-RU" sz="1200" b="1" dirty="0" smtClean="0"/>
              <a:t>Тема </a:t>
            </a:r>
            <a:r>
              <a:rPr lang="ru-RU" sz="1200" b="1" dirty="0"/>
              <a:t>1. Классификация профессий</a:t>
            </a:r>
            <a:endParaRPr lang="ru-RU" sz="1200" dirty="0"/>
          </a:p>
          <a:p>
            <a:r>
              <a:rPr lang="ru-RU" sz="1200" dirty="0"/>
              <a:t>   </a:t>
            </a:r>
            <a:r>
              <a:rPr lang="ru-RU" sz="1100" dirty="0"/>
              <a:t>Личность и профессия. Классификации профессии. Типы профессий (по предмету труда, по целям труда, по орудиям труда, по условиям труда).</a:t>
            </a:r>
          </a:p>
          <a:p>
            <a:r>
              <a:rPr lang="ru-RU" sz="1100" i="1" dirty="0"/>
              <a:t>   Практическая работа:</a:t>
            </a:r>
            <a:r>
              <a:rPr lang="ru-RU" sz="1100" dirty="0"/>
              <a:t> Проведение диагностики «Профессиональная пригодность», интерпретация результатов.</a:t>
            </a:r>
          </a:p>
          <a:p>
            <a:r>
              <a:rPr lang="ru-RU" sz="800" i="1" dirty="0"/>
              <a:t>  </a:t>
            </a:r>
            <a:r>
              <a:rPr lang="ru-RU" sz="800" b="1" dirty="0"/>
              <a:t>  </a:t>
            </a:r>
            <a:r>
              <a:rPr lang="ru-RU" sz="1200" b="1" dirty="0" smtClean="0"/>
              <a:t>Тема </a:t>
            </a:r>
            <a:r>
              <a:rPr lang="ru-RU" sz="1200" b="1" dirty="0"/>
              <a:t>2. Профессиональные интересы, склонности и способности</a:t>
            </a:r>
            <a:endParaRPr lang="ru-RU" sz="1200" dirty="0"/>
          </a:p>
          <a:p>
            <a:r>
              <a:rPr lang="ru-RU" sz="1200" dirty="0"/>
              <a:t>   </a:t>
            </a:r>
            <a:r>
              <a:rPr lang="ru-RU" sz="1100" dirty="0"/>
              <a:t>Понятие о профессиональных интересах, склонностях и способностях. Характеристики индивидуальных способностей личности (темперамент, внимание, память, мышление, воображение, коммуникация). </a:t>
            </a:r>
          </a:p>
          <a:p>
            <a:r>
              <a:rPr lang="ru-RU" sz="1100" i="1" dirty="0"/>
              <a:t>   Практическая работа:</a:t>
            </a:r>
            <a:r>
              <a:rPr lang="ru-RU" sz="1100" dirty="0"/>
              <a:t> Диагностика профессиональных интересов и склонностей.</a:t>
            </a:r>
          </a:p>
          <a:p>
            <a:r>
              <a:rPr lang="ru-RU" sz="800" b="1" dirty="0"/>
              <a:t>  </a:t>
            </a:r>
            <a:r>
              <a:rPr lang="ru-RU" sz="1200" b="1" dirty="0" smtClean="0"/>
              <a:t>Тема </a:t>
            </a:r>
            <a:r>
              <a:rPr lang="ru-RU" sz="1200" b="1" dirty="0"/>
              <a:t>3. Правила выбора профессии</a:t>
            </a:r>
            <a:endParaRPr lang="ru-RU" sz="1200" dirty="0"/>
          </a:p>
          <a:p>
            <a:r>
              <a:rPr lang="ru-RU" sz="1200" dirty="0"/>
              <a:t>  </a:t>
            </a:r>
            <a:r>
              <a:rPr lang="ru-RU" sz="1100" dirty="0"/>
              <a:t>Правила выбора профессии. Мотивы труда. Условия труда. </a:t>
            </a:r>
            <a:r>
              <a:rPr lang="ru-RU" sz="1100" dirty="0" err="1"/>
              <a:t>Профессиограмма</a:t>
            </a:r>
            <a:endParaRPr lang="ru-RU" sz="1100" dirty="0"/>
          </a:p>
          <a:p>
            <a:r>
              <a:rPr lang="ru-RU" sz="1100" i="1" dirty="0"/>
              <a:t> Практическая работа:</a:t>
            </a:r>
            <a:r>
              <a:rPr lang="ru-RU" sz="1100" dirty="0"/>
              <a:t> Изучение правил выбора профессии и определение мотивов труда.</a:t>
            </a:r>
          </a:p>
          <a:p>
            <a:r>
              <a:rPr lang="ru-RU" sz="1100" i="1" dirty="0"/>
              <a:t> Контроль:</a:t>
            </a:r>
            <a:r>
              <a:rPr lang="ru-RU" sz="1100" dirty="0"/>
              <a:t> Составление </a:t>
            </a:r>
            <a:r>
              <a:rPr lang="ru-RU" sz="1100" dirty="0" err="1"/>
              <a:t>профессиограммы</a:t>
            </a:r>
            <a:endParaRPr lang="ru-RU" sz="1100" dirty="0"/>
          </a:p>
          <a:p>
            <a:r>
              <a:rPr lang="ru-RU" sz="800" b="1" dirty="0"/>
              <a:t> </a:t>
            </a:r>
            <a:r>
              <a:rPr lang="ru-RU" sz="1200" b="1" dirty="0" smtClean="0"/>
              <a:t>Тема </a:t>
            </a:r>
            <a:r>
              <a:rPr lang="ru-RU" sz="1200" b="1" dirty="0"/>
              <a:t>4.</a:t>
            </a:r>
            <a:r>
              <a:rPr lang="ru-RU" sz="1200" dirty="0"/>
              <a:t> </a:t>
            </a:r>
            <a:r>
              <a:rPr lang="ru-RU" sz="1200" b="1" dirty="0"/>
              <a:t>Построение профессиональной карьеры</a:t>
            </a:r>
            <a:endParaRPr lang="ru-RU" sz="1200" dirty="0"/>
          </a:p>
          <a:p>
            <a:r>
              <a:rPr lang="ru-RU" sz="1200" i="1" dirty="0"/>
              <a:t> </a:t>
            </a:r>
            <a:r>
              <a:rPr lang="ru-RU" sz="1200" i="1" dirty="0" smtClean="0"/>
              <a:t>  </a:t>
            </a:r>
            <a:r>
              <a:rPr lang="ru-RU" sz="1100" dirty="0" smtClean="0"/>
              <a:t>Профессионально </a:t>
            </a:r>
            <a:r>
              <a:rPr lang="ru-RU" sz="1100" dirty="0"/>
              <a:t>важные качества. Профессиональные предпочтения. Профессиональная пригодность. Пути построения профессиональной карьеры.</a:t>
            </a:r>
          </a:p>
          <a:p>
            <a:r>
              <a:rPr lang="ru-RU" sz="1100" i="1" dirty="0"/>
              <a:t>Практическая работа: </a:t>
            </a:r>
            <a:r>
              <a:rPr lang="ru-RU" sz="1100" dirty="0"/>
              <a:t>Творческая работа «Моя профессиональная карьера»</a:t>
            </a:r>
          </a:p>
          <a:p>
            <a:r>
              <a:rPr lang="ru-RU" sz="800" b="1" dirty="0"/>
              <a:t> </a:t>
            </a:r>
            <a:r>
              <a:rPr lang="ru-RU" sz="1200" b="1" dirty="0" smtClean="0"/>
              <a:t>Тема </a:t>
            </a:r>
            <a:r>
              <a:rPr lang="ru-RU" sz="1200" b="1" dirty="0"/>
              <a:t>5.</a:t>
            </a:r>
            <a:r>
              <a:rPr lang="ru-RU" sz="1200" dirty="0"/>
              <a:t> </a:t>
            </a:r>
            <a:r>
              <a:rPr lang="ru-RU" sz="1200" b="1" dirty="0"/>
              <a:t>Профессии будущего</a:t>
            </a:r>
            <a:r>
              <a:rPr lang="ru-RU" sz="1200" i="1" dirty="0"/>
              <a:t> </a:t>
            </a:r>
            <a:endParaRPr lang="ru-RU" sz="1200" dirty="0"/>
          </a:p>
          <a:p>
            <a:r>
              <a:rPr lang="ru-RU" sz="1200" dirty="0"/>
              <a:t>    </a:t>
            </a:r>
            <a:r>
              <a:rPr lang="ru-RU" sz="1100" dirty="0"/>
              <a:t>Прогнозы развития рынка труда. Атлас новых профессий: содержание, рекомендации.</a:t>
            </a:r>
          </a:p>
          <a:p>
            <a:r>
              <a:rPr lang="ru-RU" sz="1100" i="1" dirty="0"/>
              <a:t> Практическая работа:</a:t>
            </a:r>
            <a:r>
              <a:rPr lang="ru-RU" sz="1100" dirty="0"/>
              <a:t> Изучение и обсуждение «Атласа новых профессий»</a:t>
            </a:r>
          </a:p>
          <a:p>
            <a:r>
              <a:rPr lang="ru-RU" sz="800" b="1" dirty="0"/>
              <a:t> </a:t>
            </a:r>
            <a:r>
              <a:rPr lang="ru-RU" sz="1200" b="1" dirty="0" smtClean="0"/>
              <a:t>Тема </a:t>
            </a:r>
            <a:r>
              <a:rPr lang="ru-RU" sz="1200" b="1" dirty="0"/>
              <a:t>6.</a:t>
            </a:r>
            <a:r>
              <a:rPr lang="ru-RU" sz="1200" dirty="0"/>
              <a:t> </a:t>
            </a:r>
            <a:r>
              <a:rPr lang="ru-RU" sz="1200" b="1" dirty="0"/>
              <a:t>Пути получения профессионального образования</a:t>
            </a:r>
            <a:endParaRPr lang="ru-RU" sz="1200" dirty="0"/>
          </a:p>
          <a:p>
            <a:r>
              <a:rPr lang="ru-RU" sz="1200" dirty="0"/>
              <a:t>    </a:t>
            </a:r>
            <a:r>
              <a:rPr lang="ru-RU" sz="1100" dirty="0"/>
              <a:t>Характеристика системы российского образования. Типы образовательных программ. Способы получения профессионального образования.</a:t>
            </a:r>
          </a:p>
          <a:p>
            <a:r>
              <a:rPr lang="ru-RU" sz="1100" i="1" dirty="0"/>
              <a:t> Практическая работа: </a:t>
            </a:r>
            <a:r>
              <a:rPr lang="ru-RU" sz="1100" dirty="0"/>
              <a:t>Изучение современных способов получения профессионального образования.</a:t>
            </a:r>
          </a:p>
          <a:p>
            <a:r>
              <a:rPr lang="ru-RU" sz="1100" i="1" dirty="0"/>
              <a:t>   Контроль:</a:t>
            </a:r>
            <a:r>
              <a:rPr lang="ru-RU" sz="1100" dirty="0"/>
              <a:t> Тест «Способы получения профессионального образования».</a:t>
            </a:r>
          </a:p>
          <a:p>
            <a:r>
              <a:rPr lang="ru-RU" sz="800" b="1" dirty="0"/>
              <a:t> </a:t>
            </a:r>
            <a:r>
              <a:rPr lang="ru-RU" sz="1200" b="1" dirty="0" smtClean="0"/>
              <a:t>Тема </a:t>
            </a:r>
            <a:r>
              <a:rPr lang="ru-RU" sz="1200" b="1" dirty="0"/>
              <a:t>7.</a:t>
            </a:r>
            <a:r>
              <a:rPr lang="ru-RU" sz="1200" dirty="0"/>
              <a:t> </a:t>
            </a:r>
            <a:r>
              <a:rPr lang="ru-RU" sz="1200" b="1" dirty="0"/>
              <a:t>Проектирование образовательных траекторий</a:t>
            </a:r>
            <a:endParaRPr lang="ru-RU" sz="1200" dirty="0"/>
          </a:p>
          <a:p>
            <a:r>
              <a:rPr lang="ru-RU" sz="1200" dirty="0"/>
              <a:t>    </a:t>
            </a:r>
            <a:r>
              <a:rPr lang="ru-RU" sz="1100" dirty="0"/>
              <a:t>Личный жизненный план. Проектирование профессионального будущего. Индивидуальная образовательная траектория.</a:t>
            </a:r>
          </a:p>
          <a:p>
            <a:r>
              <a:rPr lang="ru-RU" sz="1100" i="1" dirty="0"/>
              <a:t> Практическая работа: </a:t>
            </a:r>
            <a:r>
              <a:rPr lang="ru-RU" sz="1100" dirty="0"/>
              <a:t>Разработка личного жизненного плана (по образцу).</a:t>
            </a:r>
          </a:p>
          <a:p>
            <a:r>
              <a:rPr lang="ru-RU" sz="1100" i="1" dirty="0"/>
              <a:t> Контроль: </a:t>
            </a:r>
            <a:r>
              <a:rPr lang="ru-RU" sz="1100" dirty="0"/>
              <a:t>Презентация индивидуального жизненного плана.</a:t>
            </a:r>
          </a:p>
        </p:txBody>
      </p:sp>
      <p:graphicFrame>
        <p:nvGraphicFramePr>
          <p:cNvPr id="33" name="Таблица 32"/>
          <p:cNvGraphicFramePr>
            <a:graphicFrameLocks noGrp="1"/>
          </p:cNvGraphicFramePr>
          <p:nvPr>
            <p:extLst>
              <p:ext uri="{D42A27DB-BD31-4B8C-83A1-F6EECF244321}">
                <p14:modId xmlns:p14="http://schemas.microsoft.com/office/powerpoint/2010/main" val="826708815"/>
              </p:ext>
            </p:extLst>
          </p:nvPr>
        </p:nvGraphicFramePr>
        <p:xfrm>
          <a:off x="137987" y="1919158"/>
          <a:ext cx="5007591" cy="3594227"/>
        </p:xfrm>
        <a:graphic>
          <a:graphicData uri="http://schemas.openxmlformats.org/drawingml/2006/table">
            <a:tbl>
              <a:tblPr firstRow="1" firstCol="1" bandRow="1">
                <a:tableStyleId>{2D5ABB26-0587-4C30-8999-92F81FD0307C}</a:tableStyleId>
              </a:tblPr>
              <a:tblGrid>
                <a:gridCol w="521238">
                  <a:extLst>
                    <a:ext uri="{9D8B030D-6E8A-4147-A177-3AD203B41FA5}">
                      <a16:colId xmlns:a16="http://schemas.microsoft.com/office/drawing/2014/main" xmlns="" val="20000"/>
                    </a:ext>
                  </a:extLst>
                </a:gridCol>
                <a:gridCol w="1978430">
                  <a:extLst>
                    <a:ext uri="{9D8B030D-6E8A-4147-A177-3AD203B41FA5}">
                      <a16:colId xmlns:a16="http://schemas.microsoft.com/office/drawing/2014/main" xmlns="" val="20001"/>
                    </a:ext>
                  </a:extLst>
                </a:gridCol>
                <a:gridCol w="515389">
                  <a:extLst>
                    <a:ext uri="{9D8B030D-6E8A-4147-A177-3AD203B41FA5}">
                      <a16:colId xmlns:a16="http://schemas.microsoft.com/office/drawing/2014/main" xmlns="" val="20002"/>
                    </a:ext>
                  </a:extLst>
                </a:gridCol>
                <a:gridCol w="556952">
                  <a:extLst>
                    <a:ext uri="{9D8B030D-6E8A-4147-A177-3AD203B41FA5}">
                      <a16:colId xmlns:a16="http://schemas.microsoft.com/office/drawing/2014/main" xmlns="" val="20003"/>
                    </a:ext>
                  </a:extLst>
                </a:gridCol>
                <a:gridCol w="689957">
                  <a:extLst>
                    <a:ext uri="{9D8B030D-6E8A-4147-A177-3AD203B41FA5}">
                      <a16:colId xmlns:a16="http://schemas.microsoft.com/office/drawing/2014/main" xmlns="" val="20004"/>
                    </a:ext>
                  </a:extLst>
                </a:gridCol>
                <a:gridCol w="745625">
                  <a:extLst>
                    <a:ext uri="{9D8B030D-6E8A-4147-A177-3AD203B41FA5}">
                      <a16:colId xmlns:a16="http://schemas.microsoft.com/office/drawing/2014/main" xmlns="" val="20005"/>
                    </a:ext>
                  </a:extLst>
                </a:gridCol>
              </a:tblGrid>
              <a:tr h="201505">
                <a:tc>
                  <a:txBody>
                    <a:bodyPr/>
                    <a:lstStyle/>
                    <a:p>
                      <a:pPr algn="ctr">
                        <a:lnSpc>
                          <a:spcPct val="100000"/>
                        </a:lnSpc>
                        <a:spcAft>
                          <a:spcPts val="0"/>
                        </a:spcAft>
                      </a:pPr>
                      <a:r>
                        <a:rPr lang="ru-RU" sz="1050" b="1" kern="1200" dirty="0">
                          <a:effectLst/>
                        </a:rPr>
                        <a:t>№ </a:t>
                      </a:r>
                      <a:endParaRPr lang="ru-RU" sz="1050" b="1" dirty="0">
                        <a:effectLst/>
                      </a:endParaRPr>
                    </a:p>
                    <a:p>
                      <a:pPr algn="ctr">
                        <a:lnSpc>
                          <a:spcPct val="100000"/>
                        </a:lnSpc>
                        <a:spcAft>
                          <a:spcPts val="0"/>
                        </a:spcAft>
                      </a:pPr>
                      <a:r>
                        <a:rPr lang="ru-RU" sz="1050" b="1" kern="1200" dirty="0">
                          <a:effectLst/>
                        </a:rPr>
                        <a:t>урока</a:t>
                      </a:r>
                      <a:endParaRPr lang="ru-RU" sz="105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050" b="1" kern="1200" dirty="0">
                          <a:effectLst/>
                        </a:rPr>
                        <a:t>Тема</a:t>
                      </a:r>
                      <a:endParaRPr lang="ru-RU" sz="105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050" b="1" kern="1200" dirty="0">
                          <a:effectLst/>
                        </a:rPr>
                        <a:t>Всего </a:t>
                      </a:r>
                      <a:endParaRPr lang="ru-RU" sz="1050" b="1" dirty="0">
                        <a:effectLst/>
                      </a:endParaRPr>
                    </a:p>
                    <a:p>
                      <a:pPr algn="ctr">
                        <a:lnSpc>
                          <a:spcPct val="100000"/>
                        </a:lnSpc>
                        <a:spcAft>
                          <a:spcPts val="0"/>
                        </a:spcAft>
                      </a:pPr>
                      <a:r>
                        <a:rPr lang="ru-RU" sz="1050" b="1" kern="1200" dirty="0">
                          <a:effectLst/>
                        </a:rPr>
                        <a:t>часов</a:t>
                      </a:r>
                      <a:endParaRPr lang="ru-RU" sz="105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050" b="1" kern="1200" dirty="0">
                          <a:effectLst/>
                        </a:rPr>
                        <a:t>Теория</a:t>
                      </a:r>
                      <a:endParaRPr lang="ru-RU" sz="105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050" b="1" kern="1200" dirty="0">
                          <a:effectLst/>
                        </a:rPr>
                        <a:t>Практика</a:t>
                      </a:r>
                      <a:endParaRPr lang="ru-RU" sz="105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050" b="1" kern="1200" dirty="0">
                          <a:effectLst/>
                        </a:rPr>
                        <a:t>Контроль</a:t>
                      </a:r>
                      <a:endParaRPr lang="ru-RU" sz="105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73050">
                <a:tc>
                  <a:txBody>
                    <a:bodyPr/>
                    <a:lstStyle/>
                    <a:p>
                      <a:pPr algn="ctr">
                        <a:lnSpc>
                          <a:spcPct val="115000"/>
                        </a:lnSpc>
                        <a:spcAft>
                          <a:spcPts val="0"/>
                        </a:spcAft>
                      </a:pPr>
                      <a:r>
                        <a:rPr lang="ru-RU" sz="1200" kern="1200">
                          <a:effectLst/>
                        </a:rPr>
                        <a:t>1</a:t>
                      </a:r>
                      <a:endParaRPr lang="ru-RU" sz="110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nSpc>
                          <a:spcPct val="100000"/>
                        </a:lnSpc>
                        <a:spcAft>
                          <a:spcPts val="0"/>
                        </a:spcAft>
                      </a:pPr>
                      <a:r>
                        <a:rPr lang="ru-RU" sz="1200" dirty="0">
                          <a:effectLst/>
                        </a:rPr>
                        <a:t>Классификация профессий</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b="1" dirty="0">
                          <a:effectLst/>
                        </a:rPr>
                        <a:t>1</a:t>
                      </a:r>
                      <a:endParaRPr lang="ru-RU" sz="11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0,5</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dirty="0">
                          <a:effectLst/>
                        </a:rPr>
                        <a:t>-</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4650">
                <a:tc>
                  <a:txBody>
                    <a:bodyPr/>
                    <a:lstStyle/>
                    <a:p>
                      <a:pPr algn="ctr">
                        <a:lnSpc>
                          <a:spcPct val="115000"/>
                        </a:lnSpc>
                        <a:spcAft>
                          <a:spcPts val="0"/>
                        </a:spcAft>
                      </a:pPr>
                      <a:r>
                        <a:rPr lang="ru-RU" sz="1200" kern="1200" dirty="0">
                          <a:effectLst/>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nSpc>
                          <a:spcPct val="100000"/>
                        </a:lnSpc>
                        <a:spcAft>
                          <a:spcPts val="0"/>
                        </a:spcAft>
                      </a:pPr>
                      <a:r>
                        <a:rPr lang="ru-RU" sz="1200" dirty="0">
                          <a:effectLst/>
                        </a:rPr>
                        <a:t>Профессиональные интересы, склонности и способности</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b="1" dirty="0">
                          <a:effectLst/>
                        </a:rPr>
                        <a:t>1</a:t>
                      </a:r>
                      <a:endParaRPr lang="ru-RU" sz="11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0,5</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81610">
                <a:tc>
                  <a:txBody>
                    <a:bodyPr/>
                    <a:lstStyle/>
                    <a:p>
                      <a:pPr algn="ctr">
                        <a:lnSpc>
                          <a:spcPct val="115000"/>
                        </a:lnSpc>
                        <a:spcAft>
                          <a:spcPts val="0"/>
                        </a:spcAft>
                      </a:pPr>
                      <a:r>
                        <a:rPr lang="ru-RU" sz="1200" kern="1200">
                          <a:effectLst/>
                        </a:rPr>
                        <a:t>3</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ru-RU" sz="1200" dirty="0">
                          <a:effectLst/>
                        </a:rPr>
                        <a:t>Правила выбора профессии</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b="1" dirty="0">
                          <a:effectLst/>
                        </a:rPr>
                        <a:t>1</a:t>
                      </a:r>
                      <a:endParaRPr lang="ru-RU" sz="11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0,5</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0,5</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181610">
                <a:tc>
                  <a:txBody>
                    <a:bodyPr/>
                    <a:lstStyle/>
                    <a:p>
                      <a:pPr algn="ctr">
                        <a:lnSpc>
                          <a:spcPct val="115000"/>
                        </a:lnSpc>
                        <a:spcAft>
                          <a:spcPts val="0"/>
                        </a:spcAft>
                      </a:pPr>
                      <a:r>
                        <a:rPr lang="ru-RU" sz="1200" kern="1200">
                          <a:effectLst/>
                        </a:rPr>
                        <a:t>4</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nSpc>
                          <a:spcPct val="100000"/>
                        </a:lnSpc>
                        <a:spcAft>
                          <a:spcPts val="0"/>
                        </a:spcAft>
                      </a:pPr>
                      <a:r>
                        <a:rPr lang="ru-RU" sz="1200" dirty="0">
                          <a:effectLst/>
                        </a:rPr>
                        <a:t>Построение профессиональной карьеры</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b="1" dirty="0">
                          <a:effectLst/>
                        </a:rPr>
                        <a:t>1</a:t>
                      </a:r>
                      <a:endParaRPr lang="ru-RU" sz="11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181610">
                <a:tc>
                  <a:txBody>
                    <a:bodyPr/>
                    <a:lstStyle/>
                    <a:p>
                      <a:pPr algn="ctr">
                        <a:lnSpc>
                          <a:spcPct val="115000"/>
                        </a:lnSpc>
                        <a:spcAft>
                          <a:spcPts val="0"/>
                        </a:spcAft>
                      </a:pPr>
                      <a:r>
                        <a:rPr lang="ru-RU" sz="1200" kern="1200">
                          <a:effectLst/>
                        </a:rPr>
                        <a:t>5</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nSpc>
                          <a:spcPct val="100000"/>
                        </a:lnSpc>
                        <a:spcAft>
                          <a:spcPts val="0"/>
                        </a:spcAft>
                      </a:pPr>
                      <a:r>
                        <a:rPr lang="ru-RU" sz="1200" dirty="0">
                          <a:effectLst/>
                        </a:rPr>
                        <a:t>Профессии будущего</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b="1" dirty="0">
                          <a:effectLst/>
                        </a:rPr>
                        <a:t>1</a:t>
                      </a:r>
                      <a:endParaRPr lang="ru-RU" sz="11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0,5</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181610">
                <a:tc>
                  <a:txBody>
                    <a:bodyPr/>
                    <a:lstStyle/>
                    <a:p>
                      <a:pPr algn="ctr">
                        <a:lnSpc>
                          <a:spcPct val="115000"/>
                        </a:lnSpc>
                        <a:spcAft>
                          <a:spcPts val="0"/>
                        </a:spcAft>
                      </a:pPr>
                      <a:r>
                        <a:rPr lang="ru-RU" sz="1200" kern="1200">
                          <a:effectLst/>
                        </a:rPr>
                        <a:t>6</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nSpc>
                          <a:spcPct val="100000"/>
                        </a:lnSpc>
                        <a:spcAft>
                          <a:spcPts val="0"/>
                        </a:spcAft>
                      </a:pPr>
                      <a:r>
                        <a:rPr lang="ru-RU" sz="1200" dirty="0">
                          <a:effectLst/>
                        </a:rPr>
                        <a:t>Пути получения профессионального образования</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b="1" dirty="0">
                          <a:effectLst/>
                        </a:rPr>
                        <a:t>1</a:t>
                      </a:r>
                      <a:endParaRPr lang="ru-RU" sz="11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rPr>
                        <a:t>-</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181610">
                <a:tc>
                  <a:txBody>
                    <a:bodyPr/>
                    <a:lstStyle/>
                    <a:p>
                      <a:pPr algn="ctr">
                        <a:lnSpc>
                          <a:spcPct val="115000"/>
                        </a:lnSpc>
                        <a:spcAft>
                          <a:spcPts val="0"/>
                        </a:spcAft>
                      </a:pPr>
                      <a:r>
                        <a:rPr lang="ru-RU" sz="1200" kern="1200">
                          <a:effectLst/>
                        </a:rPr>
                        <a:t>7</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nSpc>
                          <a:spcPct val="100000"/>
                        </a:lnSpc>
                        <a:spcAft>
                          <a:spcPts val="0"/>
                        </a:spcAft>
                      </a:pPr>
                      <a:r>
                        <a:rPr lang="ru-RU" sz="1200" dirty="0">
                          <a:effectLst/>
                        </a:rPr>
                        <a:t>Проектирование образовательных траекторий</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b="1" dirty="0">
                          <a:effectLst/>
                        </a:rPr>
                        <a:t>1</a:t>
                      </a:r>
                      <a:endParaRPr lang="ru-RU" sz="11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a:effectLst/>
                        </a:rPr>
                        <a:t>0,5</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kern="1200" dirty="0">
                          <a:effectLst/>
                        </a:rPr>
                        <a:t>0,5</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0">
                <a:tc>
                  <a:txBody>
                    <a:bodyPr/>
                    <a:lstStyle/>
                    <a:p>
                      <a:pPr algn="ctr">
                        <a:lnSpc>
                          <a:spcPct val="115000"/>
                        </a:lnSpc>
                        <a:spcAft>
                          <a:spcPts val="0"/>
                        </a:spcAft>
                      </a:pPr>
                      <a:r>
                        <a:rPr lang="ru-RU" sz="1200" kern="1200">
                          <a:effectLst/>
                        </a:rPr>
                        <a:t> </a:t>
                      </a:r>
                      <a:endParaRPr lang="ru-RU" sz="110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300" b="1" dirty="0">
                          <a:effectLst/>
                        </a:rPr>
                        <a:t>ИТОГО:</a:t>
                      </a:r>
                      <a:endParaRPr lang="ru-RU" sz="13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300" b="1" kern="1200" dirty="0">
                          <a:effectLst/>
                        </a:rPr>
                        <a:t>7</a:t>
                      </a:r>
                      <a:endParaRPr lang="ru-RU" sz="13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300" b="1" kern="1200" dirty="0">
                          <a:effectLst/>
                        </a:rPr>
                        <a:t>2</a:t>
                      </a:r>
                      <a:endParaRPr lang="ru-RU" sz="13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300" b="1" kern="1200" dirty="0">
                          <a:effectLst/>
                        </a:rPr>
                        <a:t>3,5</a:t>
                      </a:r>
                      <a:endParaRPr lang="ru-RU" sz="13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300" b="1" kern="1200" dirty="0">
                          <a:effectLst/>
                        </a:rPr>
                        <a:t>1,5</a:t>
                      </a:r>
                      <a:endParaRPr lang="ru-RU" sz="1300" b="1"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177214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17</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1403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545536" y="1"/>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586848" y="91911"/>
            <a:ext cx="10335402" cy="372406"/>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altLang="ru-RU" sz="1800" dirty="0">
                <a:solidFill>
                  <a:srgbClr val="2D3494"/>
                </a:solidFill>
                <a:latin typeface="+mn-lt"/>
              </a:rPr>
              <a:t>МОДЕЛЬ ПОДГОТОВКИ ШКОЛЬНИКОВ К ЖИЗНЕННОМУ И ПРОФЕССИОНАЛЬНОМУ САМООПРЕДЕЛЕНИЮ</a:t>
            </a:r>
            <a:endParaRPr lang="ru-RU" sz="1800" dirty="0">
              <a:solidFill>
                <a:srgbClr val="2D3494"/>
              </a:solidFill>
              <a:latin typeface="+mn-lt"/>
              <a:ea typeface="Open Sans Condensed" pitchFamily="34" charset="0"/>
              <a:cs typeface="Open Sans Condensed" pitchFamily="34" charset="0"/>
            </a:endParaRPr>
          </a:p>
        </p:txBody>
      </p:sp>
      <p:sp>
        <p:nvSpPr>
          <p:cNvPr id="24" name="AutoShape 4"/>
          <p:cNvSpPr>
            <a:spLocks noGrp="1" noChangeArrowheads="1"/>
          </p:cNvSpPr>
          <p:nvPr>
            <p:ph type="body" idx="4294967295"/>
          </p:nvPr>
        </p:nvSpPr>
        <p:spPr>
          <a:xfrm>
            <a:off x="640051" y="1482525"/>
            <a:ext cx="10689772" cy="838200"/>
          </a:xfrm>
          <a:prstGeom prst="roundRect">
            <a:avLst>
              <a:gd name="adj" fmla="val 16667"/>
            </a:avLst>
          </a:prstGeom>
          <a:solidFill>
            <a:srgbClr val="2D3494"/>
          </a:solidFill>
          <a:ln>
            <a:solidFill>
              <a:schemeClr val="tx2"/>
            </a:solidFill>
            <a:round/>
            <a:headEnd/>
            <a:tailEnd/>
          </a:ln>
        </p:spPr>
        <p:txBody>
          <a:bodyPr/>
          <a:lstStyle/>
          <a:p>
            <a:pPr marL="0" indent="0" algn="ctr" eaLnBrk="1" hangingPunct="1">
              <a:lnSpc>
                <a:spcPct val="80000"/>
              </a:lnSpc>
              <a:buFont typeface="Wingdings" pitchFamily="2" charset="2"/>
              <a:buNone/>
            </a:pPr>
            <a:r>
              <a:rPr lang="ru-RU" altLang="ru-RU" dirty="0">
                <a:solidFill>
                  <a:schemeClr val="bg1"/>
                </a:solidFill>
              </a:rPr>
              <a:t>Формирование у школьников профессиональных предпочтений на основе осознанного отношения</a:t>
            </a:r>
          </a:p>
          <a:p>
            <a:pPr marL="0" indent="0" algn="ctr" eaLnBrk="1" hangingPunct="1">
              <a:lnSpc>
                <a:spcPct val="80000"/>
              </a:lnSpc>
              <a:buFont typeface="Wingdings" pitchFamily="2" charset="2"/>
              <a:buNone/>
            </a:pPr>
            <a:r>
              <a:rPr lang="ru-RU" altLang="ru-RU" dirty="0">
                <a:solidFill>
                  <a:schemeClr val="bg1"/>
                </a:solidFill>
              </a:rPr>
              <a:t> к выбору профессии </a:t>
            </a:r>
            <a:r>
              <a:rPr lang="ru-RU" altLang="ru-RU" dirty="0" smtClean="0">
                <a:solidFill>
                  <a:schemeClr val="bg1"/>
                </a:solidFill>
              </a:rPr>
              <a:t>в </a:t>
            </a:r>
            <a:r>
              <a:rPr lang="ru-RU" altLang="ru-RU" dirty="0">
                <a:solidFill>
                  <a:schemeClr val="bg1"/>
                </a:solidFill>
              </a:rPr>
              <a:t>процессе технологической подготовки</a:t>
            </a:r>
          </a:p>
          <a:p>
            <a:pPr marL="0" indent="0" eaLnBrk="1" hangingPunct="1">
              <a:lnSpc>
                <a:spcPct val="80000"/>
              </a:lnSpc>
              <a:buFont typeface="Wingdings" pitchFamily="2" charset="2"/>
              <a:buNone/>
            </a:pPr>
            <a:endParaRPr lang="ru-RU" altLang="ru-RU" sz="1600" b="0" dirty="0">
              <a:solidFill>
                <a:schemeClr val="bg1"/>
              </a:solidFill>
            </a:endParaRPr>
          </a:p>
          <a:p>
            <a:pPr marL="0" indent="0" algn="ctr" eaLnBrk="1" hangingPunct="1">
              <a:lnSpc>
                <a:spcPct val="80000"/>
              </a:lnSpc>
              <a:spcBef>
                <a:spcPct val="0"/>
              </a:spcBef>
              <a:buClrTx/>
              <a:buFontTx/>
              <a:buNone/>
            </a:pPr>
            <a:endParaRPr lang="ru-RU" altLang="ru-RU" sz="1600" b="0" dirty="0">
              <a:solidFill>
                <a:schemeClr val="bg1"/>
              </a:solidFill>
            </a:endParaRPr>
          </a:p>
        </p:txBody>
      </p:sp>
      <p:sp>
        <p:nvSpPr>
          <p:cNvPr id="25" name="AutoShape 6"/>
          <p:cNvSpPr>
            <a:spLocks noChangeArrowheads="1"/>
          </p:cNvSpPr>
          <p:nvPr/>
        </p:nvSpPr>
        <p:spPr bwMode="auto">
          <a:xfrm>
            <a:off x="3256251" y="2777925"/>
            <a:ext cx="5689600" cy="381000"/>
          </a:xfrm>
          <a:prstGeom prst="roundRect">
            <a:avLst>
              <a:gd name="adj" fmla="val 16667"/>
            </a:avLst>
          </a:prstGeom>
          <a:solidFill>
            <a:srgbClr val="2D3494"/>
          </a:solidFill>
          <a:ln w="9525">
            <a:solidFill>
              <a:schemeClr val="tx2"/>
            </a:solidFill>
            <a:round/>
            <a:headEnd/>
            <a:tailEnd/>
          </a:ln>
          <a:effectLst/>
        </p:spPr>
        <p:txBody>
          <a:bodyPr lIns="92075" tIns="46038" rIns="92075" bIns="46038"/>
          <a:lstStyle/>
          <a:p>
            <a:pPr algn="ctr">
              <a:lnSpc>
                <a:spcPct val="80000"/>
              </a:lnSpc>
            </a:pPr>
            <a:r>
              <a:rPr lang="ru-RU" altLang="ru-RU" sz="2000" b="0" dirty="0">
                <a:solidFill>
                  <a:schemeClr val="bg1"/>
                </a:solidFill>
              </a:rPr>
              <a:t>Организационные формы</a:t>
            </a:r>
          </a:p>
          <a:p>
            <a:pPr algn="l">
              <a:lnSpc>
                <a:spcPct val="80000"/>
              </a:lnSpc>
              <a:buFont typeface="Wingdings" pitchFamily="2" charset="2"/>
              <a:buChar char="l"/>
            </a:pPr>
            <a:endParaRPr lang="ru-RU" altLang="ru-RU" b="0" dirty="0">
              <a:solidFill>
                <a:schemeClr val="bg1"/>
              </a:solidFill>
            </a:endParaRPr>
          </a:p>
          <a:p>
            <a:pPr>
              <a:lnSpc>
                <a:spcPct val="80000"/>
              </a:lnSpc>
              <a:spcBef>
                <a:spcPct val="0"/>
              </a:spcBef>
              <a:buClrTx/>
              <a:buFontTx/>
              <a:buNone/>
            </a:pPr>
            <a:endParaRPr lang="ru-RU" altLang="ru-RU" sz="1600" b="0" dirty="0">
              <a:solidFill>
                <a:schemeClr val="bg1"/>
              </a:solidFill>
            </a:endParaRPr>
          </a:p>
        </p:txBody>
      </p:sp>
      <p:sp>
        <p:nvSpPr>
          <p:cNvPr id="26" name="AutoShape 7"/>
          <p:cNvSpPr>
            <a:spLocks noChangeArrowheads="1"/>
          </p:cNvSpPr>
          <p:nvPr/>
        </p:nvSpPr>
        <p:spPr bwMode="auto">
          <a:xfrm>
            <a:off x="375166" y="3844725"/>
            <a:ext cx="2540000" cy="1600200"/>
          </a:xfrm>
          <a:prstGeom prst="roundRect">
            <a:avLst>
              <a:gd name="adj" fmla="val 14167"/>
            </a:avLst>
          </a:prstGeom>
          <a:solidFill>
            <a:srgbClr val="2D3494"/>
          </a:solidFill>
          <a:ln w="9525">
            <a:solidFill>
              <a:schemeClr val="tx2"/>
            </a:solidFill>
            <a:round/>
            <a:headEnd/>
            <a:tailEnd/>
          </a:ln>
          <a:effectLst/>
        </p:spPr>
        <p:txBody>
          <a:bodyPr lIns="92075" tIns="46038" rIns="92075" bIns="46038"/>
          <a:lstStyle/>
          <a:p>
            <a:pPr algn="ctr"/>
            <a:r>
              <a:rPr lang="ru-RU" altLang="ru-RU" b="0" dirty="0">
                <a:solidFill>
                  <a:schemeClr val="bg1"/>
                </a:solidFill>
              </a:rPr>
              <a:t>Уроки технологии, учебные курсы и факультативные занятия</a:t>
            </a:r>
          </a:p>
          <a:p>
            <a:pPr algn="l"/>
            <a:endParaRPr lang="ru-RU" altLang="ru-RU" sz="1600" b="0" dirty="0">
              <a:solidFill>
                <a:schemeClr val="bg1"/>
              </a:solidFill>
            </a:endParaRPr>
          </a:p>
          <a:p>
            <a:pPr>
              <a:spcBef>
                <a:spcPct val="0"/>
              </a:spcBef>
              <a:buClrTx/>
              <a:buFontTx/>
              <a:buNone/>
            </a:pPr>
            <a:endParaRPr lang="ru-RU" altLang="ru-RU" sz="1600" b="0" dirty="0">
              <a:solidFill>
                <a:schemeClr val="bg1"/>
              </a:solidFill>
            </a:endParaRPr>
          </a:p>
        </p:txBody>
      </p:sp>
      <p:sp>
        <p:nvSpPr>
          <p:cNvPr id="27" name="AutoShape 8"/>
          <p:cNvSpPr>
            <a:spLocks noChangeArrowheads="1"/>
          </p:cNvSpPr>
          <p:nvPr/>
        </p:nvSpPr>
        <p:spPr bwMode="auto">
          <a:xfrm>
            <a:off x="3132880" y="3866496"/>
            <a:ext cx="2641600" cy="1600200"/>
          </a:xfrm>
          <a:prstGeom prst="roundRect">
            <a:avLst>
              <a:gd name="adj" fmla="val 16667"/>
            </a:avLst>
          </a:prstGeom>
          <a:solidFill>
            <a:srgbClr val="2D3494"/>
          </a:solidFill>
          <a:ln w="9525">
            <a:solidFill>
              <a:schemeClr val="tx2"/>
            </a:solidFill>
            <a:round/>
            <a:headEnd/>
            <a:tailEnd/>
          </a:ln>
          <a:effectLst/>
        </p:spPr>
        <p:txBody>
          <a:bodyPr lIns="92075" tIns="46038" rIns="92075" bIns="46038"/>
          <a:lstStyle/>
          <a:p>
            <a:pPr algn="ctr"/>
            <a:r>
              <a:rPr lang="ru-RU" altLang="ru-RU" b="0" dirty="0">
                <a:solidFill>
                  <a:schemeClr val="bg1"/>
                </a:solidFill>
              </a:rPr>
              <a:t>Внеурочная деятельность и дополнительное образование</a:t>
            </a:r>
          </a:p>
          <a:p>
            <a:pPr>
              <a:spcBef>
                <a:spcPct val="0"/>
              </a:spcBef>
              <a:buClrTx/>
              <a:buFontTx/>
              <a:buNone/>
            </a:pPr>
            <a:endParaRPr lang="ru-RU" altLang="ru-RU" sz="1600" b="0" dirty="0">
              <a:solidFill>
                <a:schemeClr val="bg1"/>
              </a:solidFill>
            </a:endParaRPr>
          </a:p>
        </p:txBody>
      </p:sp>
      <p:sp>
        <p:nvSpPr>
          <p:cNvPr id="32" name="AutoShape 9"/>
          <p:cNvSpPr>
            <a:spLocks noChangeArrowheads="1"/>
          </p:cNvSpPr>
          <p:nvPr/>
        </p:nvSpPr>
        <p:spPr bwMode="auto">
          <a:xfrm>
            <a:off x="5912365" y="3844725"/>
            <a:ext cx="3033486" cy="1600200"/>
          </a:xfrm>
          <a:prstGeom prst="roundRect">
            <a:avLst>
              <a:gd name="adj" fmla="val 13333"/>
            </a:avLst>
          </a:prstGeom>
          <a:solidFill>
            <a:srgbClr val="2D3494"/>
          </a:solidFill>
          <a:ln w="9525">
            <a:solidFill>
              <a:schemeClr val="tx2"/>
            </a:solidFill>
            <a:round/>
            <a:headEnd/>
            <a:tailEnd/>
          </a:ln>
          <a:effectLst/>
        </p:spPr>
        <p:txBody>
          <a:bodyPr lIns="92075" tIns="46038" rIns="92075" bIns="46038"/>
          <a:lstStyle/>
          <a:p>
            <a:pPr algn="ctr"/>
            <a:r>
              <a:rPr lang="ru-RU" altLang="ru-RU" b="0" dirty="0">
                <a:solidFill>
                  <a:schemeClr val="bg1"/>
                </a:solidFill>
              </a:rPr>
              <a:t>Психолого-педагогическое сопровождение и диагностика личностных качеств</a:t>
            </a:r>
          </a:p>
          <a:p>
            <a:pPr algn="l"/>
            <a:endParaRPr lang="ru-RU" altLang="ru-RU" sz="1600" b="0" dirty="0">
              <a:solidFill>
                <a:schemeClr val="bg1"/>
              </a:solidFill>
            </a:endParaRPr>
          </a:p>
          <a:p>
            <a:pPr>
              <a:spcBef>
                <a:spcPct val="0"/>
              </a:spcBef>
              <a:buClrTx/>
              <a:buFontTx/>
              <a:buNone/>
            </a:pPr>
            <a:endParaRPr lang="ru-RU" altLang="ru-RU" sz="1600" b="0" dirty="0">
              <a:solidFill>
                <a:schemeClr val="bg1"/>
              </a:solidFill>
            </a:endParaRPr>
          </a:p>
        </p:txBody>
      </p:sp>
      <p:sp>
        <p:nvSpPr>
          <p:cNvPr id="33" name="AutoShape 10"/>
          <p:cNvSpPr>
            <a:spLocks noChangeArrowheads="1"/>
          </p:cNvSpPr>
          <p:nvPr/>
        </p:nvSpPr>
        <p:spPr bwMode="auto">
          <a:xfrm>
            <a:off x="9196223" y="3844725"/>
            <a:ext cx="2492828" cy="1600200"/>
          </a:xfrm>
          <a:prstGeom prst="roundRect">
            <a:avLst>
              <a:gd name="adj" fmla="val 16667"/>
            </a:avLst>
          </a:prstGeom>
          <a:solidFill>
            <a:srgbClr val="2D3494"/>
          </a:solidFill>
          <a:ln w="9525">
            <a:solidFill>
              <a:schemeClr val="tx2"/>
            </a:solidFill>
            <a:round/>
            <a:headEnd/>
            <a:tailEnd/>
          </a:ln>
          <a:effectLst/>
        </p:spPr>
        <p:txBody>
          <a:bodyPr lIns="92075" tIns="46038" rIns="92075" bIns="46038"/>
          <a:lstStyle/>
          <a:p>
            <a:pPr algn="ctr"/>
            <a:r>
              <a:rPr lang="ru-RU" altLang="ru-RU" b="0" dirty="0">
                <a:solidFill>
                  <a:schemeClr val="bg1"/>
                </a:solidFill>
              </a:rPr>
              <a:t>Социально-ориентированная </a:t>
            </a:r>
            <a:r>
              <a:rPr lang="ru-RU" altLang="ru-RU" b="0" dirty="0" smtClean="0">
                <a:solidFill>
                  <a:schemeClr val="bg1"/>
                </a:solidFill>
              </a:rPr>
              <a:t>деятельность</a:t>
            </a:r>
            <a:r>
              <a:rPr lang="ru-RU" altLang="ru-RU" dirty="0" smtClean="0">
                <a:solidFill>
                  <a:schemeClr val="bg1"/>
                </a:solidFill>
              </a:rPr>
              <a:t>; профессиональные пробы</a:t>
            </a:r>
            <a:endParaRPr lang="ru-RU" altLang="ru-RU" b="0" dirty="0">
              <a:solidFill>
                <a:schemeClr val="bg1"/>
              </a:solidFill>
            </a:endParaRPr>
          </a:p>
          <a:p>
            <a:pPr>
              <a:spcBef>
                <a:spcPct val="0"/>
              </a:spcBef>
              <a:buClrTx/>
              <a:buFontTx/>
              <a:buNone/>
            </a:pPr>
            <a:endParaRPr lang="ru-RU" altLang="ru-RU" sz="1600" b="0" dirty="0">
              <a:solidFill>
                <a:schemeClr val="bg1"/>
              </a:solidFill>
            </a:endParaRPr>
          </a:p>
        </p:txBody>
      </p:sp>
      <p:sp>
        <p:nvSpPr>
          <p:cNvPr id="34" name="Line 12"/>
          <p:cNvSpPr>
            <a:spLocks noChangeShapeType="1"/>
          </p:cNvSpPr>
          <p:nvPr/>
        </p:nvSpPr>
        <p:spPr bwMode="auto">
          <a:xfrm>
            <a:off x="6013965" y="2320725"/>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5" name="Line 16"/>
          <p:cNvSpPr>
            <a:spLocks noChangeShapeType="1"/>
          </p:cNvSpPr>
          <p:nvPr/>
        </p:nvSpPr>
        <p:spPr bwMode="auto">
          <a:xfrm flipH="1">
            <a:off x="1645166" y="3158925"/>
            <a:ext cx="2641600" cy="685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 name="Line 15"/>
          <p:cNvSpPr>
            <a:spLocks noChangeShapeType="1"/>
          </p:cNvSpPr>
          <p:nvPr/>
        </p:nvSpPr>
        <p:spPr bwMode="auto">
          <a:xfrm flipH="1">
            <a:off x="3742480" y="3180696"/>
            <a:ext cx="1861457" cy="685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7" name="Line 14"/>
          <p:cNvSpPr>
            <a:spLocks noChangeShapeType="1"/>
          </p:cNvSpPr>
          <p:nvPr/>
        </p:nvSpPr>
        <p:spPr bwMode="auto">
          <a:xfrm>
            <a:off x="6485680" y="3158925"/>
            <a:ext cx="1219200" cy="685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8" name="Line 11"/>
          <p:cNvSpPr>
            <a:spLocks noChangeShapeType="1"/>
          </p:cNvSpPr>
          <p:nvPr/>
        </p:nvSpPr>
        <p:spPr bwMode="auto">
          <a:xfrm>
            <a:off x="8118537" y="3148038"/>
            <a:ext cx="1828800" cy="685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457363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18</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2D3494"/>
                </a:solidFill>
                <a:latin typeface="+mn-lt"/>
              </a:rPr>
              <a:t>ПРОФЕССИОНАЛЬНЫЙ ВЫБОР</a:t>
            </a:r>
            <a:endParaRPr lang="ru-RU" sz="2400" dirty="0">
              <a:solidFill>
                <a:srgbClr val="2D3494"/>
              </a:solidFill>
              <a:latin typeface="+mn-lt"/>
              <a:ea typeface="Open Sans Condensed" pitchFamily="34" charset="0"/>
              <a:cs typeface="Open Sans Condensed" pitchFamily="34" charset="0"/>
            </a:endParaRPr>
          </a:p>
        </p:txBody>
      </p:sp>
      <p:sp>
        <p:nvSpPr>
          <p:cNvPr id="3" name="Прямоугольник 2"/>
          <p:cNvSpPr/>
          <p:nvPr/>
        </p:nvSpPr>
        <p:spPr>
          <a:xfrm>
            <a:off x="506154" y="1051559"/>
            <a:ext cx="10896181" cy="2970044"/>
          </a:xfrm>
          <a:prstGeom prst="rect">
            <a:avLst/>
          </a:prstGeom>
        </p:spPr>
        <p:txBody>
          <a:bodyPr wrap="square">
            <a:spAutoFit/>
          </a:bodyPr>
          <a:lstStyle/>
          <a:p>
            <a:pPr algn="just">
              <a:defRPr/>
            </a:pPr>
            <a:r>
              <a:rPr lang="ru-RU" dirty="0">
                <a:cs typeface="Times New Roman" pitchFamily="18" charset="0"/>
              </a:rPr>
              <a:t>Сегодня выбор сферы профессиональной деятельности – это представления личности о будущем, которые являются и жизненным планом, и индивидуальной программой профессионального развития. </a:t>
            </a:r>
          </a:p>
          <a:p>
            <a:pPr marL="74250" indent="0" algn="just" fontAlgn="auto">
              <a:spcBef>
                <a:spcPts val="0"/>
              </a:spcBef>
              <a:spcAft>
                <a:spcPts val="0"/>
              </a:spcAft>
              <a:buNone/>
              <a:defRPr/>
            </a:pPr>
            <a:endParaRPr lang="ru-RU" sz="700" dirty="0">
              <a:cs typeface="Times New Roman" pitchFamily="18" charset="0"/>
            </a:endParaRPr>
          </a:p>
          <a:p>
            <a:pPr marL="360000" algn="just" fontAlgn="auto">
              <a:spcBef>
                <a:spcPts val="0"/>
              </a:spcBef>
              <a:spcAft>
                <a:spcPts val="0"/>
              </a:spcAft>
              <a:defRPr/>
            </a:pPr>
            <a:r>
              <a:rPr lang="ru-RU" dirty="0">
                <a:cs typeface="Times New Roman" pitchFamily="18" charset="0"/>
              </a:rPr>
              <a:t>Самоопределение личности и проектирование жизненной траектории возможно, если школьники: </a:t>
            </a:r>
          </a:p>
          <a:p>
            <a:pPr marL="360000" algn="just" fontAlgn="auto">
              <a:spcBef>
                <a:spcPts val="0"/>
              </a:spcBef>
              <a:spcAft>
                <a:spcPts val="0"/>
              </a:spcAft>
              <a:buFont typeface="Wingdings" pitchFamily="2" charset="2"/>
              <a:buChar char="ü"/>
              <a:defRPr/>
            </a:pPr>
            <a:r>
              <a:rPr lang="ru-RU" dirty="0">
                <a:cs typeface="Times New Roman" pitchFamily="18" charset="0"/>
              </a:rPr>
              <a:t>осознают смысл профессиональной деятельности;</a:t>
            </a:r>
          </a:p>
          <a:p>
            <a:pPr marL="360000" algn="just">
              <a:spcBef>
                <a:spcPts val="0"/>
              </a:spcBef>
              <a:buFont typeface="Wingdings" pitchFamily="2" charset="2"/>
              <a:buChar char="ü"/>
              <a:defRPr/>
            </a:pPr>
            <a:r>
              <a:rPr lang="ru-RU" dirty="0">
                <a:cs typeface="Times New Roman" pitchFamily="18" charset="0"/>
              </a:rPr>
              <a:t>ориентируются в мире профессий и информированы о прогнозах развития рынка труда; </a:t>
            </a:r>
          </a:p>
          <a:p>
            <a:pPr marL="360000" algn="just" fontAlgn="auto">
              <a:spcBef>
                <a:spcPts val="0"/>
              </a:spcBef>
              <a:spcAft>
                <a:spcPts val="0"/>
              </a:spcAft>
              <a:buFont typeface="Wingdings" pitchFamily="2" charset="2"/>
              <a:buChar char="ü"/>
              <a:defRPr/>
            </a:pPr>
            <a:r>
              <a:rPr lang="ru-RU" dirty="0">
                <a:cs typeface="Times New Roman" pitchFamily="18" charset="0"/>
              </a:rPr>
              <a:t> знают требования к видам трудовой деятельности, различным профессиям и перспективам их развития; </a:t>
            </a:r>
          </a:p>
          <a:p>
            <a:pPr marL="360000" algn="just" fontAlgn="auto">
              <a:spcBef>
                <a:spcPts val="0"/>
              </a:spcBef>
              <a:spcAft>
                <a:spcPts val="0"/>
              </a:spcAft>
              <a:buFont typeface="Wingdings" pitchFamily="2" charset="2"/>
              <a:buChar char="ü"/>
              <a:defRPr/>
            </a:pPr>
            <a:r>
              <a:rPr lang="ru-RU" dirty="0">
                <a:cs typeface="Times New Roman" pitchFamily="18" charset="0"/>
              </a:rPr>
              <a:t> готовы согласовать трудовую (профессиональную) деятельность с другими важными жизненными контекстами;</a:t>
            </a:r>
          </a:p>
          <a:p>
            <a:pPr marL="360000" algn="just" fontAlgn="auto">
              <a:spcBef>
                <a:spcPts val="0"/>
              </a:spcBef>
              <a:spcAft>
                <a:spcPts val="0"/>
              </a:spcAft>
              <a:buFont typeface="Wingdings" pitchFamily="2" charset="2"/>
              <a:buChar char="ü"/>
              <a:defRPr/>
            </a:pPr>
            <a:r>
              <a:rPr lang="ru-RU" dirty="0">
                <a:cs typeface="Times New Roman" pitchFamily="18" charset="0"/>
              </a:rPr>
              <a:t>способны проектировать личные жизненные планы и стратегию своего профессионального развития.</a:t>
            </a:r>
            <a:endParaRPr lang="ru-RU" dirty="0"/>
          </a:p>
        </p:txBody>
      </p:sp>
      <p:pic>
        <p:nvPicPr>
          <p:cNvPr id="25" name="Picture 2" descr="ÐÐ°ÑÑÐ¸Ð½ÐºÐ¸ Ð¿Ð¾ Ð·Ð°Ð¿ÑÐ¾ÑÑ Ð»ÐµÐ±ÐµÐ´Ñ ÑÐ°Ðº Ð¸ ÑÑÐº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990" y="4611592"/>
            <a:ext cx="3011352" cy="18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amp;Kcy;&amp;acy;&amp;rcy;&amp;tcy;&amp;icy;&amp;ncy;&amp;kcy;&amp;icy; &amp;pcy;&amp;ocy; &amp;zcy;&amp;acy;&amp;pcy;&amp;rcy;&amp;ocy;&amp;scy;&amp;ucy; &amp;Acy;&amp;vcy;&amp;tcy;&amp;ocy;&amp;ncy;&amp;ocy;&amp;mcy;&amp;ncy;&amp;acy;&amp;yacy; &amp;lcy;&amp;icy;&amp;chcy;&amp;ncy;&amp;ocy;&amp;scy;&amp;tcy;&amp;softcy; &amp;pcy;&amp;rcy;&amp;ocy;&amp;fcy;&amp;iecy;&amp;scy;&amp;scy;&amp;icy;&amp;ocy;&amp;ncy;&amp;acy;&amp;lcy;&amp;softcy;&amp;ncy;&amp;ocy;&amp;iecy; &amp;scy;&amp;acy;&amp;mcy;&amp;ocy;&amp;ocy;&amp;pcy;&amp;rcy;&amp;iecy;&amp;dcy;&amp;iecy;&amp;lcy;&amp;iecy;&amp;ncy;&amp;icy;&amp;ie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676" y="4665501"/>
            <a:ext cx="3116694" cy="183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81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19</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ln>
                  <a:solidFill>
                    <a:schemeClr val="tx2"/>
                  </a:solidFill>
                </a:ln>
                <a:solidFill>
                  <a:srgbClr val="2D3494"/>
                </a:solidFill>
                <a:latin typeface="+mn-lt"/>
              </a:rPr>
              <a:t>ЖИЗНЕННОЕ САМООПРЕДЕЛЕНИЕ</a:t>
            </a:r>
            <a:endParaRPr lang="ru-RU" sz="2400" dirty="0">
              <a:solidFill>
                <a:srgbClr val="2D3494"/>
              </a:solidFill>
              <a:latin typeface="+mn-lt"/>
              <a:ea typeface="Open Sans Condensed" pitchFamily="34" charset="0"/>
              <a:cs typeface="Open Sans Condensed" pitchFamily="34" charset="0"/>
            </a:endParaRPr>
          </a:p>
        </p:txBody>
      </p:sp>
      <p:pic>
        <p:nvPicPr>
          <p:cNvPr id="24" name="Picture 2" descr="http://zexler.ru/sites/default/files/image/blog-komandy/udalenie-negativnyh-otzyvov-ne-panaceya-zapusk-laviny-negativa/namingl.png"/>
          <p:cNvPicPr/>
          <p:nvPr/>
        </p:nvPicPr>
        <p:blipFill rotWithShape="1">
          <a:blip r:embed="rId3" cstate="print">
            <a:extLst>
              <a:ext uri="{28A0092B-C50C-407E-A947-70E740481C1C}">
                <a14:useLocalDpi xmlns:a14="http://schemas.microsoft.com/office/drawing/2010/main" val="0"/>
              </a:ext>
            </a:extLst>
          </a:blip>
          <a:srcRect l="5674" t="4045" r="7209" b="10756"/>
          <a:stretch/>
        </p:blipFill>
        <p:spPr bwMode="auto">
          <a:xfrm>
            <a:off x="407368" y="1309686"/>
            <a:ext cx="2376264" cy="2016223"/>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2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0506" y="1309686"/>
            <a:ext cx="2198738" cy="20162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7" descr="C:\Users\Elena\Desktop\мир.jpg"/>
          <p:cNvPicPr>
            <a:picLocks noChangeAspect="1" noChangeArrowheads="1"/>
          </p:cNvPicPr>
          <p:nvPr/>
        </p:nvPicPr>
        <p:blipFill>
          <a:blip r:embed="rId5" cstate="print"/>
          <a:srcRect/>
          <a:stretch>
            <a:fillRect/>
          </a:stretch>
        </p:blipFill>
        <p:spPr bwMode="auto">
          <a:xfrm>
            <a:off x="2855639" y="3772142"/>
            <a:ext cx="1958320" cy="1836034"/>
          </a:xfrm>
          <a:prstGeom prst="rect">
            <a:avLst/>
          </a:prstGeom>
          <a:noFill/>
          <a:ln w="9525">
            <a:solidFill>
              <a:schemeClr val="tx1">
                <a:lumMod val="50000"/>
                <a:lumOff val="50000"/>
              </a:schemeClr>
            </a:solidFill>
            <a:miter lim="800000"/>
            <a:headEnd/>
            <a:tailEnd/>
          </a:ln>
        </p:spPr>
      </p:pic>
      <p:pic>
        <p:nvPicPr>
          <p:cNvPr id="27" name="Picture 4" descr="https://snehkin.ru/wp-content/uploads/2018/11/Risorse-1-1024x7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6550" y="3802010"/>
            <a:ext cx="1873306" cy="1772225"/>
          </a:xfrm>
          <a:prstGeom prst="rect">
            <a:avLst/>
          </a:prstGeom>
          <a:noFill/>
          <a:extLst>
            <a:ext uri="{909E8E84-426E-40DD-AFC4-6F175D3DCCD1}">
              <a14:hiddenFill xmlns:a14="http://schemas.microsoft.com/office/drawing/2010/main">
                <a:solidFill>
                  <a:srgbClr val="FFFFFF"/>
                </a:solidFill>
              </a14:hiddenFill>
            </a:ext>
          </a:extLst>
        </p:spPr>
      </p:pic>
      <p:sp>
        <p:nvSpPr>
          <p:cNvPr id="32" name="Прямоугольник 31">
            <a:extLst>
              <a:ext uri="{FF2B5EF4-FFF2-40B4-BE49-F238E27FC236}">
                <a16:creationId xmlns:a16="http://schemas.microsoft.com/office/drawing/2014/main" xmlns="" id="{9C8F2506-189D-E046-9C66-F8C147A6ED96}"/>
              </a:ext>
            </a:extLst>
          </p:cNvPr>
          <p:cNvSpPr/>
          <p:nvPr/>
        </p:nvSpPr>
        <p:spPr>
          <a:xfrm>
            <a:off x="2639616" y="1963855"/>
            <a:ext cx="2520280" cy="707886"/>
          </a:xfrm>
          <a:prstGeom prst="rect">
            <a:avLst/>
          </a:prstGeom>
        </p:spPr>
        <p:txBody>
          <a:bodyPr wrap="square">
            <a:spAutoFit/>
          </a:bodyPr>
          <a:lstStyle/>
          <a:p>
            <a:pPr algn="ctr">
              <a:defRPr/>
            </a:pPr>
            <a:r>
              <a:rPr lang="ru-RU" sz="2000" b="1" dirty="0">
                <a:ln>
                  <a:solidFill>
                    <a:schemeClr val="tx2"/>
                  </a:solidFill>
                </a:ln>
              </a:rPr>
              <a:t>Личностное</a:t>
            </a:r>
          </a:p>
          <a:p>
            <a:pPr algn="ctr">
              <a:defRPr/>
            </a:pPr>
            <a:r>
              <a:rPr lang="ru-RU" sz="2000" b="1" dirty="0">
                <a:ln>
                  <a:solidFill>
                    <a:schemeClr val="tx2"/>
                  </a:solidFill>
                </a:ln>
              </a:rPr>
              <a:t>самоопределение</a:t>
            </a:r>
            <a:endParaRPr kumimoji="1" lang="ru-RU" altLang="ru-RU" sz="2000" dirty="0"/>
          </a:p>
        </p:txBody>
      </p:sp>
      <p:sp>
        <p:nvSpPr>
          <p:cNvPr id="33" name="Прямоугольник 32">
            <a:extLst>
              <a:ext uri="{FF2B5EF4-FFF2-40B4-BE49-F238E27FC236}">
                <a16:creationId xmlns:a16="http://schemas.microsoft.com/office/drawing/2014/main" xmlns="" id="{218F13AA-CC8A-7243-9C90-547A39C1AA1A}"/>
              </a:ext>
            </a:extLst>
          </p:cNvPr>
          <p:cNvSpPr/>
          <p:nvPr/>
        </p:nvSpPr>
        <p:spPr>
          <a:xfrm>
            <a:off x="6606956" y="2077176"/>
            <a:ext cx="2653550" cy="707886"/>
          </a:xfrm>
          <a:prstGeom prst="rect">
            <a:avLst/>
          </a:prstGeom>
        </p:spPr>
        <p:txBody>
          <a:bodyPr wrap="square">
            <a:spAutoFit/>
          </a:bodyPr>
          <a:lstStyle/>
          <a:p>
            <a:pPr algn="ctr">
              <a:defRPr/>
            </a:pPr>
            <a:r>
              <a:rPr lang="ru-RU" sz="2000" b="1" dirty="0">
                <a:ln>
                  <a:solidFill>
                    <a:schemeClr val="tx2"/>
                  </a:solidFill>
                </a:ln>
              </a:rPr>
              <a:t>Семейное</a:t>
            </a:r>
          </a:p>
          <a:p>
            <a:pPr algn="ctr">
              <a:defRPr/>
            </a:pPr>
            <a:r>
              <a:rPr lang="ru-RU" sz="2000" b="1" dirty="0">
                <a:ln>
                  <a:solidFill>
                    <a:schemeClr val="tx2"/>
                  </a:solidFill>
                </a:ln>
              </a:rPr>
              <a:t>самоопределение</a:t>
            </a:r>
          </a:p>
        </p:txBody>
      </p:sp>
      <p:sp>
        <p:nvSpPr>
          <p:cNvPr id="34" name="Прямоугольник 33">
            <a:extLst>
              <a:ext uri="{FF2B5EF4-FFF2-40B4-BE49-F238E27FC236}">
                <a16:creationId xmlns:a16="http://schemas.microsoft.com/office/drawing/2014/main" xmlns="" id="{BFA5C3F8-013D-C346-838C-4848FE54890F}"/>
              </a:ext>
            </a:extLst>
          </p:cNvPr>
          <p:cNvSpPr/>
          <p:nvPr/>
        </p:nvSpPr>
        <p:spPr>
          <a:xfrm>
            <a:off x="191344" y="3968534"/>
            <a:ext cx="2664295" cy="707886"/>
          </a:xfrm>
          <a:prstGeom prst="rect">
            <a:avLst/>
          </a:prstGeom>
        </p:spPr>
        <p:txBody>
          <a:bodyPr wrap="square">
            <a:spAutoFit/>
          </a:bodyPr>
          <a:lstStyle/>
          <a:p>
            <a:pPr algn="ctr">
              <a:defRPr/>
            </a:pPr>
            <a:r>
              <a:rPr lang="ru-RU" sz="2000" b="1" dirty="0">
                <a:ln>
                  <a:solidFill>
                    <a:schemeClr val="tx2"/>
                  </a:solidFill>
                </a:ln>
              </a:rPr>
              <a:t>Социальное самоопределение</a:t>
            </a:r>
          </a:p>
        </p:txBody>
      </p:sp>
      <p:sp>
        <p:nvSpPr>
          <p:cNvPr id="35" name="Прямоугольник 34">
            <a:extLst>
              <a:ext uri="{FF2B5EF4-FFF2-40B4-BE49-F238E27FC236}">
                <a16:creationId xmlns:a16="http://schemas.microsoft.com/office/drawing/2014/main" xmlns="" id="{09120A8D-37E7-084D-B077-68E16A0B4C73}"/>
              </a:ext>
            </a:extLst>
          </p:cNvPr>
          <p:cNvSpPr/>
          <p:nvPr/>
        </p:nvSpPr>
        <p:spPr>
          <a:xfrm>
            <a:off x="8749550" y="4322476"/>
            <a:ext cx="2417463" cy="707886"/>
          </a:xfrm>
          <a:prstGeom prst="rect">
            <a:avLst/>
          </a:prstGeom>
        </p:spPr>
        <p:txBody>
          <a:bodyPr wrap="square">
            <a:spAutoFit/>
          </a:bodyPr>
          <a:lstStyle/>
          <a:p>
            <a:pPr algn="ctr">
              <a:defRPr/>
            </a:pPr>
            <a:r>
              <a:rPr lang="ru-RU" sz="2000" b="1" dirty="0">
                <a:ln>
                  <a:solidFill>
                    <a:schemeClr val="tx2"/>
                  </a:solidFill>
                </a:ln>
              </a:rPr>
              <a:t>Профессиональное самоопределение</a:t>
            </a:r>
          </a:p>
        </p:txBody>
      </p:sp>
    </p:spTree>
    <p:extLst>
      <p:ext uri="{BB962C8B-B14F-4D97-AF65-F5344CB8AC3E}">
        <p14:creationId xmlns:p14="http://schemas.microsoft.com/office/powerpoint/2010/main" val="2241954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17865" y="67215"/>
            <a:ext cx="9072347" cy="677104"/>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000" dirty="0">
                <a:solidFill>
                  <a:srgbClr val="1D0DB3"/>
                </a:solidFill>
                <a:latin typeface="+mn-lt"/>
                <a:ea typeface="Calibri"/>
                <a:cs typeface="Calibri"/>
                <a:sym typeface="Calibri"/>
              </a:rPr>
              <a:t>КОНЦЕПЦИЯ ПРЕПОДАВАНИЯ </a:t>
            </a:r>
            <a:r>
              <a:rPr lang="ru-RU" sz="2000" dirty="0">
                <a:solidFill>
                  <a:srgbClr val="1D0DB3"/>
                </a:solidFill>
                <a:effectLst>
                  <a:outerShdw blurRad="38100" dist="38100" dir="2700000" algn="tl">
                    <a:srgbClr val="000000">
                      <a:alpha val="43137"/>
                    </a:srgbClr>
                  </a:outerShdw>
                </a:effectLst>
                <a:latin typeface="+mn-lt"/>
                <a:ea typeface="Calibri"/>
                <a:cs typeface="Calibri"/>
                <a:sym typeface="Calibri"/>
              </a:rPr>
              <a:t>ПРЕДМЕТНОЙ ОБЛАСТИ «ТЕХНОЛОГИЯ» </a:t>
            </a:r>
            <a:br>
              <a:rPr lang="ru-RU" sz="2000" dirty="0">
                <a:solidFill>
                  <a:srgbClr val="1D0DB3"/>
                </a:solidFill>
                <a:effectLst>
                  <a:outerShdw blurRad="38100" dist="38100" dir="2700000" algn="tl">
                    <a:srgbClr val="000000">
                      <a:alpha val="43137"/>
                    </a:srgbClr>
                  </a:outerShdw>
                </a:effectLst>
                <a:latin typeface="+mn-lt"/>
                <a:ea typeface="Calibri"/>
                <a:cs typeface="Calibri"/>
                <a:sym typeface="Calibri"/>
              </a:rPr>
            </a:br>
            <a:r>
              <a:rPr lang="ru-RU" sz="2000" dirty="0">
                <a:solidFill>
                  <a:srgbClr val="1D0DB3"/>
                </a:solidFill>
                <a:latin typeface="+mn-lt"/>
                <a:ea typeface="Calibri"/>
                <a:cs typeface="Calibri"/>
                <a:sym typeface="Calibri"/>
              </a:rPr>
              <a:t>В ОБЩЕОБРАЗОВАТЕЛЬНЫХ ОРГАНИЗАЦИЯХ РОССИЙСКОЙ ФЕДЕРАЦИИ</a:t>
            </a:r>
            <a:endParaRPr lang="ru-RU" sz="2000" dirty="0">
              <a:solidFill>
                <a:srgbClr val="1D0DB3"/>
              </a:solidFill>
              <a:latin typeface="+mn-lt"/>
              <a:ea typeface="Open Sans Condensed" pitchFamily="34" charset="0"/>
              <a:cs typeface="Open Sans Condensed" pitchFamily="34" charset="0"/>
            </a:endParaRPr>
          </a:p>
        </p:txBody>
      </p:sp>
      <p:sp>
        <p:nvSpPr>
          <p:cNvPr id="26" name="Google Shape;150;p13"/>
          <p:cNvSpPr/>
          <p:nvPr/>
        </p:nvSpPr>
        <p:spPr>
          <a:xfrm>
            <a:off x="0" y="1074038"/>
            <a:ext cx="12192000"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ru-RU" sz="1600" b="1" i="0" u="none" strike="noStrike" cap="none" dirty="0">
                <a:solidFill>
                  <a:srgbClr val="C00000"/>
                </a:solidFill>
                <a:latin typeface="Calibri"/>
                <a:ea typeface="Calibri"/>
                <a:cs typeface="Calibri"/>
                <a:sym typeface="Calibri"/>
              </a:rPr>
              <a:t>Настоящая Концепция представляет собой систему взглядов на основные проблемы, базовые принципы, цели, задачи и направления развития предметной области «Технология» как важнейшего элемента овладением компетенциями, навыками XXI века, в рамках освоения основных общеобразовательных программ в образовательных организациях.</a:t>
            </a:r>
            <a:endParaRPr sz="1600" b="1" i="0" u="none" strike="noStrike" cap="none" dirty="0">
              <a:solidFill>
                <a:srgbClr val="C00000"/>
              </a:solidFill>
              <a:latin typeface="Calibri"/>
              <a:ea typeface="Calibri"/>
              <a:cs typeface="Calibri"/>
              <a:sym typeface="Calibri"/>
            </a:endParaRPr>
          </a:p>
        </p:txBody>
      </p:sp>
      <p:sp>
        <p:nvSpPr>
          <p:cNvPr id="27" name="Google Shape;151;p13"/>
          <p:cNvSpPr/>
          <p:nvPr/>
        </p:nvSpPr>
        <p:spPr>
          <a:xfrm>
            <a:off x="2099144" y="2022590"/>
            <a:ext cx="9868117" cy="1238250"/>
          </a:xfrm>
          <a:prstGeom prst="homePlate">
            <a:avLst>
              <a:gd name="adj" fmla="val 0"/>
            </a:avLst>
          </a:prstGeom>
          <a:noFill/>
          <a:ln>
            <a:noFill/>
          </a:ln>
        </p:spPr>
        <p:txBody>
          <a:bodyPr spcFirstLastPara="1" wrap="square" lIns="72000" tIns="72000" rIns="72000" bIns="72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chemeClr val="dk1"/>
                </a:solidFill>
                <a:latin typeface="Calibri"/>
                <a:ea typeface="Calibri"/>
                <a:cs typeface="Calibri"/>
                <a:sym typeface="Calibri"/>
              </a:rPr>
              <a:t>Технологическое образование является необходимым компонентом общего образования, предоставляя обучающимся возможность применять на практике знания основ наук, осваивать общие принципы и конкретные навыки преобразующей деятельности человека, различные формы информационной и материальной культуры, а также создания новых продуктов и услуг. </a:t>
            </a:r>
            <a:endParaRPr sz="1400" b="0" i="0" u="none" strike="noStrike" cap="none" dirty="0">
              <a:solidFill>
                <a:srgbClr val="000000"/>
              </a:solidFill>
              <a:latin typeface="Arial"/>
              <a:ea typeface="Arial"/>
              <a:cs typeface="Arial"/>
              <a:sym typeface="Arial"/>
            </a:endParaRPr>
          </a:p>
        </p:txBody>
      </p:sp>
      <p:sp>
        <p:nvSpPr>
          <p:cNvPr id="32" name="Google Shape;152;p13"/>
          <p:cNvSpPr/>
          <p:nvPr/>
        </p:nvSpPr>
        <p:spPr>
          <a:xfrm>
            <a:off x="2032643" y="3431078"/>
            <a:ext cx="9780104" cy="742951"/>
          </a:xfrm>
          <a:prstGeom prst="homePlate">
            <a:avLst>
              <a:gd name="adj" fmla="val 0"/>
            </a:avLst>
          </a:prstGeom>
          <a:noFill/>
          <a:ln>
            <a:noFill/>
          </a:ln>
        </p:spPr>
        <p:txBody>
          <a:bodyPr spcFirstLastPara="1" wrap="square" lIns="72000" tIns="72000" rIns="72000" bIns="72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chemeClr val="dk1"/>
                </a:solidFill>
                <a:latin typeface="Calibri"/>
                <a:ea typeface="Calibri"/>
                <a:cs typeface="Calibri"/>
                <a:sym typeface="Calibri"/>
              </a:rPr>
              <a:t>Целью Концепции является создание условий для формирования технологической грамотности и компетенций обучающихся, необходимых для перехода к новым приоритетам научно-технологического развития Российской Федерации.</a:t>
            </a:r>
            <a:endParaRPr sz="1600" b="0" i="0" u="none" strike="noStrike" cap="none" dirty="0">
              <a:solidFill>
                <a:schemeClr val="dk1"/>
              </a:solidFill>
              <a:latin typeface="Calibri"/>
              <a:ea typeface="Calibri"/>
              <a:cs typeface="Calibri"/>
              <a:sym typeface="Calibri"/>
            </a:endParaRPr>
          </a:p>
        </p:txBody>
      </p:sp>
      <p:sp>
        <p:nvSpPr>
          <p:cNvPr id="33" name="Google Shape;153;p13"/>
          <p:cNvSpPr/>
          <p:nvPr/>
        </p:nvSpPr>
        <p:spPr>
          <a:xfrm>
            <a:off x="2032643" y="4554858"/>
            <a:ext cx="9780104" cy="1104900"/>
          </a:xfrm>
          <a:prstGeom prst="homePlate">
            <a:avLst>
              <a:gd name="adj" fmla="val 0"/>
            </a:avLst>
          </a:prstGeom>
          <a:noFill/>
          <a:ln>
            <a:noFill/>
          </a:ln>
        </p:spPr>
        <p:txBody>
          <a:bodyPr spcFirstLastPara="1" wrap="square" lIns="72000" tIns="72000" rIns="72000" bIns="72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chemeClr val="dk1"/>
                </a:solidFill>
                <a:latin typeface="Calibri"/>
                <a:ea typeface="Calibri"/>
                <a:cs typeface="Calibri"/>
                <a:sym typeface="Calibri"/>
              </a:rPr>
              <a:t>В рамках освоения предметной области «Технология» происходит приобретение базовых навыков работы с современным технологичным оборудованием, освоение современных технологий, </a:t>
            </a:r>
            <a:r>
              <a:rPr lang="ru-RU" sz="1600" b="1" i="0" u="none" strike="noStrike" cap="none" dirty="0">
                <a:solidFill>
                  <a:schemeClr val="dk1"/>
                </a:solidFill>
                <a:latin typeface="Calibri"/>
                <a:ea typeface="Calibri"/>
                <a:cs typeface="Calibri"/>
                <a:sym typeface="Calibri"/>
              </a:rPr>
              <a:t>знакомство с миром профессий, самоопределение и ориентация обучающихся на деятельность в различных социальных сферах; обеспечивается преемственность перехода обучающихся от общего образования к среднему профессиональному, высшему образованию </a:t>
            </a:r>
            <a:r>
              <a:rPr lang="ru-RU" sz="1600" b="1" i="0" u="none" strike="noStrike" cap="none" dirty="0">
                <a:solidFill>
                  <a:schemeClr val="lt1"/>
                </a:solidFill>
                <a:latin typeface="Calibri"/>
                <a:ea typeface="Calibri"/>
                <a:cs typeface="Calibri"/>
                <a:sym typeface="Calibri"/>
              </a:rPr>
              <a:t>и трудовой деятельности. </a:t>
            </a:r>
            <a:endParaRPr sz="1600" b="1" i="0" u="none" strike="noStrike" cap="none" dirty="0">
              <a:solidFill>
                <a:schemeClr val="lt1"/>
              </a:solidFill>
              <a:latin typeface="Calibri"/>
              <a:ea typeface="Calibri"/>
              <a:cs typeface="Calibri"/>
              <a:sym typeface="Calibri"/>
            </a:endParaRPr>
          </a:p>
        </p:txBody>
      </p:sp>
      <p:pic>
        <p:nvPicPr>
          <p:cNvPr id="34" name="Google Shape;159;p13"/>
          <p:cNvPicPr preferRelativeResize="0"/>
          <p:nvPr/>
        </p:nvPicPr>
        <p:blipFill rotWithShape="1">
          <a:blip r:embed="rId3">
            <a:alphaModFix/>
          </a:blip>
          <a:srcRect/>
          <a:stretch/>
        </p:blipFill>
        <p:spPr>
          <a:xfrm>
            <a:off x="746332" y="2321519"/>
            <a:ext cx="608275" cy="618206"/>
          </a:xfrm>
          <a:prstGeom prst="rect">
            <a:avLst/>
          </a:prstGeom>
          <a:noFill/>
          <a:ln>
            <a:noFill/>
          </a:ln>
        </p:spPr>
      </p:pic>
      <p:pic>
        <p:nvPicPr>
          <p:cNvPr id="35" name="Google Shape;160;p13"/>
          <p:cNvPicPr preferRelativeResize="0"/>
          <p:nvPr/>
        </p:nvPicPr>
        <p:blipFill rotWithShape="1">
          <a:blip r:embed="rId4">
            <a:alphaModFix/>
          </a:blip>
          <a:srcRect/>
          <a:stretch/>
        </p:blipFill>
        <p:spPr>
          <a:xfrm>
            <a:off x="728268" y="3431077"/>
            <a:ext cx="679340" cy="742951"/>
          </a:xfrm>
          <a:prstGeom prst="rect">
            <a:avLst/>
          </a:prstGeom>
          <a:noFill/>
          <a:ln>
            <a:noFill/>
          </a:ln>
        </p:spPr>
      </p:pic>
      <p:pic>
        <p:nvPicPr>
          <p:cNvPr id="36" name="Google Shape;161;p13"/>
          <p:cNvPicPr preferRelativeResize="0"/>
          <p:nvPr/>
        </p:nvPicPr>
        <p:blipFill rotWithShape="1">
          <a:blip r:embed="rId5">
            <a:alphaModFix/>
          </a:blip>
          <a:srcRect/>
          <a:stretch/>
        </p:blipFill>
        <p:spPr>
          <a:xfrm>
            <a:off x="708656" y="4744565"/>
            <a:ext cx="718564" cy="593692"/>
          </a:xfrm>
          <a:prstGeom prst="rect">
            <a:avLst/>
          </a:prstGeom>
          <a:noFill/>
          <a:ln>
            <a:noFill/>
          </a:ln>
        </p:spPr>
      </p:pic>
      <p:sp>
        <p:nvSpPr>
          <p:cNvPr id="37" name="Google Shape;156;p13"/>
          <p:cNvSpPr/>
          <p:nvPr/>
        </p:nvSpPr>
        <p:spPr>
          <a:xfrm>
            <a:off x="563967" y="2124880"/>
            <a:ext cx="936875" cy="942516"/>
          </a:xfrm>
          <a:prstGeom prst="ellipse">
            <a:avLst/>
          </a:prstGeom>
          <a:noFill/>
          <a:ln w="25400" cap="flat" cmpd="sng">
            <a:solidFill>
              <a:srgbClr val="2F36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 name="Google Shape;156;p13"/>
          <p:cNvSpPr/>
          <p:nvPr/>
        </p:nvSpPr>
        <p:spPr>
          <a:xfrm>
            <a:off x="574627" y="3331295"/>
            <a:ext cx="936875" cy="942516"/>
          </a:xfrm>
          <a:prstGeom prst="ellipse">
            <a:avLst/>
          </a:prstGeom>
          <a:noFill/>
          <a:ln w="25400" cap="flat" cmpd="sng">
            <a:solidFill>
              <a:srgbClr val="2F36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 name="Google Shape;156;p13"/>
          <p:cNvSpPr/>
          <p:nvPr/>
        </p:nvSpPr>
        <p:spPr>
          <a:xfrm>
            <a:off x="638378" y="4554858"/>
            <a:ext cx="936875" cy="942516"/>
          </a:xfrm>
          <a:prstGeom prst="ellipse">
            <a:avLst/>
          </a:prstGeom>
          <a:noFill/>
          <a:ln w="25400" cap="flat" cmpd="sng">
            <a:solidFill>
              <a:srgbClr val="2F36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73425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20</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5109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800" dirty="0">
                <a:solidFill>
                  <a:srgbClr val="2D3494"/>
                </a:solidFill>
                <a:latin typeface="+mn-lt"/>
              </a:rPr>
              <a:t>АТЛАС НОВЫХ ПРОФЕССИЙ </a:t>
            </a:r>
            <a:endParaRPr lang="ru-RU" sz="2800" dirty="0">
              <a:solidFill>
                <a:srgbClr val="2D3494"/>
              </a:solidFill>
              <a:latin typeface="+mn-lt"/>
              <a:ea typeface="Open Sans Condensed" pitchFamily="34" charset="0"/>
              <a:cs typeface="Open Sans Condensed" pitchFamily="34" charset="0"/>
            </a:endParaRPr>
          </a:p>
        </p:txBody>
      </p:sp>
      <p:sp>
        <p:nvSpPr>
          <p:cNvPr id="33" name="Текст 2"/>
          <p:cNvSpPr>
            <a:spLocks noGrp="1"/>
          </p:cNvSpPr>
          <p:nvPr>
            <p:ph type="body" sz="quarter" idx="4294967295"/>
          </p:nvPr>
        </p:nvSpPr>
        <p:spPr>
          <a:xfrm>
            <a:off x="196035" y="1000438"/>
            <a:ext cx="11836151" cy="4877254"/>
          </a:xfrm>
        </p:spPr>
        <p:txBody>
          <a:bodyPr/>
          <a:lstStyle/>
          <a:p>
            <a:endParaRPr lang="ru-RU" sz="2000" dirty="0">
              <a:solidFill>
                <a:srgbClr val="2D3494"/>
              </a:solidFill>
            </a:endParaRPr>
          </a:p>
          <a:p>
            <a:pPr marL="0" indent="0">
              <a:buNone/>
            </a:pPr>
            <a:r>
              <a:rPr lang="en-US" b="1" dirty="0" smtClean="0">
                <a:hlinkClick r:id="rId3"/>
              </a:rPr>
              <a:t>http</a:t>
            </a:r>
            <a:r>
              <a:rPr lang="en-US" b="1" dirty="0">
                <a:hlinkClick r:id="rId3"/>
              </a:rPr>
              <a:t>://atlas100.ru/</a:t>
            </a:r>
            <a:endParaRPr lang="ru-RU" b="1" dirty="0"/>
          </a:p>
          <a:p>
            <a:endParaRPr lang="ru-RU" sz="1800" dirty="0">
              <a:solidFill>
                <a:schemeClr val="tx1"/>
              </a:solidFill>
            </a:endParaRPr>
          </a:p>
          <a:p>
            <a:pPr marL="0" indent="0">
              <a:buNone/>
            </a:pPr>
            <a:endParaRPr lang="ru-RU" sz="1800" dirty="0">
              <a:solidFill>
                <a:schemeClr val="tx1"/>
              </a:solidFill>
            </a:endParaRPr>
          </a:p>
          <a:p>
            <a:pPr marL="0" indent="0">
              <a:buNone/>
            </a:pPr>
            <a:endParaRPr lang="ru-RU" dirty="0"/>
          </a:p>
          <a:p>
            <a:pPr marL="0" indent="0">
              <a:spcBef>
                <a:spcPts val="0"/>
              </a:spcBef>
              <a:buNone/>
            </a:pPr>
            <a:endParaRPr lang="ru-RU" sz="1800" dirty="0" smtClean="0">
              <a:solidFill>
                <a:schemeClr val="tx1"/>
              </a:solidFill>
            </a:endParaRPr>
          </a:p>
          <a:p>
            <a:pPr marL="0" indent="0">
              <a:spcBef>
                <a:spcPts val="0"/>
              </a:spcBef>
              <a:buNone/>
            </a:pPr>
            <a:r>
              <a:rPr lang="ru-RU" sz="1800" dirty="0" smtClean="0">
                <a:solidFill>
                  <a:schemeClr val="tx1"/>
                </a:solidFill>
              </a:rPr>
              <a:t>Агентство </a:t>
            </a:r>
            <a:r>
              <a:rPr lang="ru-RU" sz="1800" dirty="0">
                <a:solidFill>
                  <a:schemeClr val="tx1"/>
                </a:solidFill>
              </a:rPr>
              <a:t>стратегических инициатив (АСИ) </a:t>
            </a:r>
          </a:p>
          <a:p>
            <a:pPr marL="0" indent="0">
              <a:spcBef>
                <a:spcPts val="0"/>
              </a:spcBef>
              <a:buNone/>
            </a:pPr>
            <a:r>
              <a:rPr lang="ru-RU" sz="1800" dirty="0">
                <a:solidFill>
                  <a:schemeClr val="tx1"/>
                </a:solidFill>
              </a:rPr>
              <a:t>в рамках реализации Национальной стратегической </a:t>
            </a:r>
          </a:p>
          <a:p>
            <a:pPr marL="0" indent="0">
              <a:spcBef>
                <a:spcPts val="0"/>
              </a:spcBef>
              <a:buNone/>
            </a:pPr>
            <a:r>
              <a:rPr lang="ru-RU" sz="1800" dirty="0">
                <a:solidFill>
                  <a:schemeClr val="tx1"/>
                </a:solidFill>
              </a:rPr>
              <a:t>Инициативы (НТИ) в 2014 г. разработали </a:t>
            </a:r>
          </a:p>
          <a:p>
            <a:pPr marL="0" indent="0">
              <a:spcBef>
                <a:spcPts val="0"/>
              </a:spcBef>
              <a:buNone/>
            </a:pPr>
            <a:r>
              <a:rPr lang="ru-RU" sz="1800" b="1" dirty="0">
                <a:solidFill>
                  <a:srgbClr val="2D3494"/>
                </a:solidFill>
              </a:rPr>
              <a:t>«Атлас новых профессий» </a:t>
            </a:r>
            <a:r>
              <a:rPr lang="ru-RU" sz="1800" b="1" dirty="0">
                <a:solidFill>
                  <a:schemeClr val="tx1"/>
                </a:solidFill>
              </a:rPr>
              <a:t>- </a:t>
            </a:r>
            <a:r>
              <a:rPr lang="ru-RU" sz="1800" dirty="0">
                <a:solidFill>
                  <a:schemeClr val="tx1"/>
                </a:solidFill>
              </a:rPr>
              <a:t>это альманах </a:t>
            </a:r>
          </a:p>
          <a:p>
            <a:pPr marL="0" indent="0">
              <a:spcBef>
                <a:spcPts val="0"/>
              </a:spcBef>
              <a:buNone/>
            </a:pPr>
            <a:r>
              <a:rPr lang="ru-RU" sz="1800" dirty="0">
                <a:solidFill>
                  <a:schemeClr val="tx1"/>
                </a:solidFill>
              </a:rPr>
              <a:t>перспективных отраслей и профессий на ближайшие</a:t>
            </a:r>
          </a:p>
          <a:p>
            <a:pPr marL="0" indent="0">
              <a:spcBef>
                <a:spcPts val="0"/>
              </a:spcBef>
              <a:buNone/>
            </a:pPr>
            <a:r>
              <a:rPr lang="ru-RU" sz="1800" dirty="0">
                <a:solidFill>
                  <a:schemeClr val="tx1"/>
                </a:solidFill>
              </a:rPr>
              <a:t>15–20 лет, который поможет понять, какие отрасли </a:t>
            </a:r>
          </a:p>
          <a:p>
            <a:pPr marL="0" indent="0">
              <a:spcBef>
                <a:spcPts val="0"/>
              </a:spcBef>
              <a:buNone/>
            </a:pPr>
            <a:r>
              <a:rPr lang="ru-RU" sz="1800" dirty="0">
                <a:solidFill>
                  <a:schemeClr val="tx1"/>
                </a:solidFill>
              </a:rPr>
              <a:t>будут активно развиваться, какие в них будут создаваться </a:t>
            </a:r>
          </a:p>
          <a:p>
            <a:pPr marL="0" indent="0">
              <a:spcBef>
                <a:spcPts val="0"/>
              </a:spcBef>
              <a:buNone/>
            </a:pPr>
            <a:r>
              <a:rPr lang="ru-RU" sz="1800" dirty="0">
                <a:solidFill>
                  <a:schemeClr val="tx1"/>
                </a:solidFill>
              </a:rPr>
              <a:t>новые технологии и продукты, практики управления и какие </a:t>
            </a:r>
          </a:p>
          <a:p>
            <a:pPr marL="0" indent="0">
              <a:spcBef>
                <a:spcPts val="0"/>
              </a:spcBef>
              <a:buNone/>
            </a:pPr>
            <a:r>
              <a:rPr lang="ru-RU" sz="1800" dirty="0"/>
              <a:t>новые специалисты потребуются работодателям.</a:t>
            </a:r>
          </a:p>
          <a:p>
            <a:pPr marL="1154250" indent="0">
              <a:buNone/>
            </a:pPr>
            <a:endParaRPr lang="ru-RU" sz="1800" dirty="0">
              <a:solidFill>
                <a:srgbClr val="2D3494"/>
              </a:solidFill>
            </a:endParaRPr>
          </a:p>
        </p:txBody>
      </p:sp>
      <p:pic>
        <p:nvPicPr>
          <p:cNvPr id="34" name="Picture 7" descr="C:\Users\Елена\Application Data\Desktop\вебинар по ПС-07.05.20\Безымянный 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337" y="1372658"/>
            <a:ext cx="5849412" cy="40334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149" y="1166385"/>
            <a:ext cx="1224136" cy="14335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66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21</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1D0DB3"/>
                </a:solidFill>
                <a:latin typeface="+mn-lt"/>
              </a:rPr>
              <a:t>ФОРУМ «ВРЕМЯ ВЫБИРАТЬ ПРОФЕССИЮ»</a:t>
            </a:r>
            <a:endParaRPr lang="ru-RU" sz="2400" dirty="0">
              <a:solidFill>
                <a:srgbClr val="1D0DB3"/>
              </a:solidFill>
              <a:latin typeface="+mn-lt"/>
              <a:ea typeface="Open Sans Condensed" pitchFamily="34" charset="0"/>
              <a:cs typeface="Open Sans Condensed" pitchFamily="34" charset="0"/>
            </a:endParaRPr>
          </a:p>
        </p:txBody>
      </p:sp>
      <p:pic>
        <p:nvPicPr>
          <p:cNvPr id="24" name="Picture 2" descr="C:\Users\Елена\Application Data\Desktop\вебинар по ПС-07.05.20\Безымянный 1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01" y="1228241"/>
            <a:ext cx="11593288" cy="5400601"/>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322099" y="703245"/>
            <a:ext cx="7772919" cy="369332"/>
          </a:xfrm>
          <a:prstGeom prst="rect">
            <a:avLst/>
          </a:prstGeom>
        </p:spPr>
        <p:txBody>
          <a:bodyPr wrap="square">
            <a:spAutoFit/>
          </a:bodyPr>
          <a:lstStyle/>
          <a:p>
            <a:r>
              <a:rPr lang="en-US" u="sng" dirty="0">
                <a:hlinkClick r:id="rId4"/>
              </a:rPr>
              <a:t>http://proftime.edu.ru/index.php?id_catalog=24&amp;id_position=19</a:t>
            </a:r>
            <a:endParaRPr lang="ru-RU" dirty="0"/>
          </a:p>
        </p:txBody>
      </p:sp>
    </p:spTree>
    <p:extLst>
      <p:ext uri="{BB962C8B-B14F-4D97-AF65-F5344CB8AC3E}">
        <p14:creationId xmlns:p14="http://schemas.microsoft.com/office/powerpoint/2010/main" val="3862240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22</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1D0DB3"/>
                </a:solidFill>
                <a:latin typeface="+mn-lt"/>
              </a:rPr>
              <a:t>ПОРТАЛ «ПРОЕКТОРИЯ» </a:t>
            </a:r>
            <a:endParaRPr lang="ru-RU" sz="2400" dirty="0">
              <a:solidFill>
                <a:srgbClr val="1D0DB3"/>
              </a:solidFill>
              <a:latin typeface="+mn-lt"/>
              <a:ea typeface="Open Sans Condensed" pitchFamily="34" charset="0"/>
              <a:cs typeface="Open Sans Condensed" pitchFamily="34" charset="0"/>
            </a:endParaRPr>
          </a:p>
        </p:txBody>
      </p:sp>
      <p:pic>
        <p:nvPicPr>
          <p:cNvPr id="24" name="Picture 2" descr="C:\Users\Елена\Application Data\Desktop\вебинар по ПС-07.05.20\Безымянный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40" y="973014"/>
            <a:ext cx="6708743" cy="4380384"/>
          </a:xfrm>
          <a:prstGeom prst="rect">
            <a:avLst/>
          </a:prstGeom>
          <a:noFill/>
          <a:ln>
            <a:solidFill>
              <a:schemeClr val="tx1">
                <a:lumMod val="25000"/>
                <a:lumOff val="75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454066" y="109894"/>
            <a:ext cx="3769622" cy="369332"/>
          </a:xfrm>
          <a:prstGeom prst="rect">
            <a:avLst/>
          </a:prstGeom>
        </p:spPr>
        <p:txBody>
          <a:bodyPr wrap="none">
            <a:spAutoFit/>
          </a:bodyPr>
          <a:lstStyle/>
          <a:p>
            <a:r>
              <a:rPr lang="en-US" dirty="0">
                <a:hlinkClick r:id="rId4"/>
              </a:rPr>
              <a:t>https://proektoria.online/about/o-nas</a:t>
            </a:r>
            <a:endParaRPr lang="ru-RU" dirty="0"/>
          </a:p>
        </p:txBody>
      </p:sp>
      <p:pic>
        <p:nvPicPr>
          <p:cNvPr id="26" name="Picture 2" descr="C:\Users\Елена\Application Data\Desktop\вебинар по ПС-07.05.20\Безымянный 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2407" y="2828620"/>
            <a:ext cx="6295292" cy="350292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50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23</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1D0DB3"/>
                </a:solidFill>
                <a:latin typeface="+mn-lt"/>
              </a:rPr>
              <a:t>ПРОЕКТ «БИЛЕТ В БУДУЩЕЕ» </a:t>
            </a:r>
            <a:endParaRPr lang="ru-RU" sz="2400" dirty="0">
              <a:solidFill>
                <a:srgbClr val="1D0DB3"/>
              </a:solidFill>
              <a:latin typeface="+mn-lt"/>
              <a:ea typeface="Open Sans Condensed" pitchFamily="34" charset="0"/>
              <a:cs typeface="Open Sans Condensed" pitchFamily="34" charset="0"/>
            </a:endParaRPr>
          </a:p>
        </p:txBody>
      </p:sp>
      <p:pic>
        <p:nvPicPr>
          <p:cNvPr id="24" name="Picture 2" descr="C:\Users\Елена\Application Data\Desktop\вебинар по ПС-07.05.20\Безымянный 11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816092"/>
            <a:ext cx="5480849" cy="437936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25" name="Picture 2" descr="C:\Users\Елена\Application Data\Desktop\вебинар по ПС-07.05.20\Безымянный 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760" y="2685010"/>
            <a:ext cx="6949048" cy="355230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057364" y="934343"/>
            <a:ext cx="3732304" cy="369332"/>
          </a:xfrm>
          <a:prstGeom prst="rect">
            <a:avLst/>
          </a:prstGeom>
        </p:spPr>
        <p:txBody>
          <a:bodyPr wrap="none">
            <a:spAutoFit/>
          </a:bodyPr>
          <a:lstStyle/>
          <a:p>
            <a:r>
              <a:rPr lang="en-US" dirty="0">
                <a:hlinkClick r:id="rId5"/>
              </a:rPr>
              <a:t>https://site.bilet.worldskills.ru/about/</a:t>
            </a:r>
            <a:endParaRPr lang="ru-RU" dirty="0"/>
          </a:p>
        </p:txBody>
      </p:sp>
    </p:spTree>
    <p:extLst>
      <p:ext uri="{BB962C8B-B14F-4D97-AF65-F5344CB8AC3E}">
        <p14:creationId xmlns:p14="http://schemas.microsoft.com/office/powerpoint/2010/main" val="3019768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24</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1D0DB3"/>
                </a:solidFill>
                <a:latin typeface="+mn-lt"/>
              </a:rPr>
              <a:t>Портал «СМАРТИЯ» </a:t>
            </a:r>
            <a:endParaRPr lang="ru-RU" sz="2400" dirty="0">
              <a:solidFill>
                <a:srgbClr val="1D0DB3"/>
              </a:solidFill>
              <a:latin typeface="+mn-lt"/>
              <a:ea typeface="Open Sans Condensed" pitchFamily="34" charset="0"/>
              <a:cs typeface="Open Sans Condensed" pitchFamily="34" charset="0"/>
            </a:endParaRPr>
          </a:p>
        </p:txBody>
      </p:sp>
      <p:pic>
        <p:nvPicPr>
          <p:cNvPr id="24" name="Picture 2" descr="C:\Users\Елена\Application Data\Desktop\вебинар по ПС-07.05.20\Безымянный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16" y="1379913"/>
            <a:ext cx="11264923" cy="478539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113117" y="400898"/>
            <a:ext cx="2055627" cy="369332"/>
          </a:xfrm>
          <a:prstGeom prst="rect">
            <a:avLst/>
          </a:prstGeom>
        </p:spPr>
        <p:txBody>
          <a:bodyPr wrap="none">
            <a:spAutoFit/>
          </a:bodyPr>
          <a:lstStyle/>
          <a:p>
            <a:r>
              <a:rPr lang="en-US" dirty="0">
                <a:hlinkClick r:id="rId4"/>
              </a:rPr>
              <a:t>https://smartia.me/</a:t>
            </a:r>
            <a:endParaRPr lang="ru-RU" dirty="0"/>
          </a:p>
        </p:txBody>
      </p:sp>
    </p:spTree>
    <p:extLst>
      <p:ext uri="{BB962C8B-B14F-4D97-AF65-F5344CB8AC3E}">
        <p14:creationId xmlns:p14="http://schemas.microsoft.com/office/powerpoint/2010/main" val="21186533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25</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1D0DB3"/>
                </a:solidFill>
                <a:latin typeface="+mn-lt"/>
              </a:rPr>
              <a:t>ФЕДЕРАЛЬНЫЙ ПРОЕКТ «БОЛЬШАЯ ПЕРЕМЕНА»</a:t>
            </a:r>
            <a:endParaRPr lang="ru-RU" sz="2400" dirty="0">
              <a:solidFill>
                <a:srgbClr val="1D0DB3"/>
              </a:solidFill>
              <a:latin typeface="+mn-lt"/>
              <a:ea typeface="Open Sans Condensed" pitchFamily="34" charset="0"/>
              <a:cs typeface="Open Sans Condensed" pitchFamily="34" charset="0"/>
            </a:endParaRPr>
          </a:p>
        </p:txBody>
      </p:sp>
      <p:sp>
        <p:nvSpPr>
          <p:cNvPr id="3" name="Прямоугольник 2"/>
          <p:cNvSpPr/>
          <p:nvPr/>
        </p:nvSpPr>
        <p:spPr>
          <a:xfrm>
            <a:off x="7826098" y="791113"/>
            <a:ext cx="3429465" cy="369332"/>
          </a:xfrm>
          <a:prstGeom prst="rect">
            <a:avLst/>
          </a:prstGeom>
        </p:spPr>
        <p:txBody>
          <a:bodyPr wrap="none">
            <a:spAutoFit/>
          </a:bodyPr>
          <a:lstStyle/>
          <a:p>
            <a:r>
              <a:rPr lang="en-US" dirty="0">
                <a:hlinkClick r:id="rId3"/>
              </a:rPr>
              <a:t>https://bolshayaperemena.online/</a:t>
            </a:r>
            <a:endParaRPr lang="ru-RU" dirty="0"/>
          </a:p>
        </p:txBody>
      </p:sp>
      <p:pic>
        <p:nvPicPr>
          <p:cNvPr id="25" name="Picture 2" descr="C:\Users\Елена\Application Data\Desktop\вебинар по ПС-07.05.20\Безымянный 2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74" y="693712"/>
            <a:ext cx="7089093" cy="4667997"/>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6" name="Picture 2" descr="C:\Users\Елена\Application Data\Desktop\вебинар по ПС-07.05.20\Безымянный.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144" y="1479665"/>
            <a:ext cx="6616932" cy="463019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48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9" name="Picture 9" descr="C:\Users\Kachurova.ME\Downloads\shutterstock_689327416.jp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0" y="0"/>
            <a:ext cx="12192000" cy="4521667"/>
          </a:xfrm>
          <a:prstGeom prst="rect">
            <a:avLst/>
          </a:prstGeom>
          <a:noFill/>
        </p:spPr>
      </p:pic>
      <p:graphicFrame>
        <p:nvGraphicFramePr>
          <p:cNvPr id="3" name="Объект 2" hidden="1"/>
          <p:cNvGraphicFramePr>
            <a:graphicFrameLocks noChangeAspect="1"/>
          </p:cNvGraphicFramePr>
          <p:nvPr>
            <p:custDataLst>
              <p:tags r:id="rId2"/>
            </p:custDataLst>
            <p:ext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spid="_x0000_s1288207" name="think-cell Slide" r:id="rId5" imgW="360" imgH="360" progId="">
                  <p:embed/>
                </p:oleObj>
              </mc:Choice>
              <mc:Fallback>
                <p:oleObj name="think-cell Slide" r:id="rId5" imgW="360" imgH="360" progId="">
                  <p:embed/>
                  <p:pic>
                    <p:nvPicPr>
                      <p:cNvPr id="3" name="Объект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 y="1592"/>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355132" y="1869980"/>
            <a:ext cx="11481736" cy="492443"/>
          </a:xfrm>
          <a:prstGeom prst="rect">
            <a:avLst/>
          </a:prstGeom>
          <a:noFill/>
        </p:spPr>
        <p:txBody>
          <a:bodyPr wrap="square" lIns="0" tIns="0" rIns="0" bIns="0" rtlCol="0">
            <a:spAutoFit/>
          </a:bodyPr>
          <a:lstStyle/>
          <a:p>
            <a:pPr algn="ctr"/>
            <a:r>
              <a:rPr lang="ru-RU" sz="3200" b="1" dirty="0" smtClean="0">
                <a:solidFill>
                  <a:srgbClr val="2D3494"/>
                </a:solidFill>
              </a:rPr>
              <a:t>МЕТОДИЧЕСКАЯ ПОДДЕРЖКА ПЕДАГОГОВ</a:t>
            </a:r>
          </a:p>
        </p:txBody>
      </p:sp>
    </p:spTree>
    <p:extLst>
      <p:ext uri="{BB962C8B-B14F-4D97-AF65-F5344CB8AC3E}">
        <p14:creationId xmlns:p14="http://schemas.microsoft.com/office/powerpoint/2010/main" val="80561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27</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19754" y="145795"/>
            <a:ext cx="10212432"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1D0DB3"/>
                </a:solidFill>
                <a:latin typeface="+mn-lt"/>
              </a:rPr>
              <a:t>ФЕДЕРАЛЬНЫЙ ПЕРЕЧЕНЬ УЧЕБНИКОВ</a:t>
            </a:r>
            <a:endParaRPr lang="ru-RU" sz="2133" dirty="0">
              <a:solidFill>
                <a:srgbClr val="1D0DB3"/>
              </a:solidFill>
              <a:latin typeface="+mn-lt"/>
              <a:ea typeface="Open Sans Condensed" pitchFamily="34" charset="0"/>
              <a:cs typeface="Open Sans Condensed" pitchFamily="34"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3919948128"/>
              </p:ext>
            </p:extLst>
          </p:nvPr>
        </p:nvGraphicFramePr>
        <p:xfrm>
          <a:off x="137987" y="1378858"/>
          <a:ext cx="11894200" cy="4776864"/>
        </p:xfrm>
        <a:graphic>
          <a:graphicData uri="http://schemas.openxmlformats.org/drawingml/2006/table">
            <a:tbl>
              <a:tblPr firstRow="1" bandRow="1">
                <a:tableStyleId>{2D5ABB26-0587-4C30-8999-92F81FD0307C}</a:tableStyleId>
              </a:tblPr>
              <a:tblGrid>
                <a:gridCol w="2674280"/>
                <a:gridCol w="3369909"/>
                <a:gridCol w="2580824"/>
                <a:gridCol w="3269187"/>
              </a:tblGrid>
              <a:tr h="342024">
                <a:tc>
                  <a:txBody>
                    <a:bodyPr/>
                    <a:lstStyle/>
                    <a:p>
                      <a:pPr algn="ctr"/>
                      <a:r>
                        <a:rPr lang="ru-RU" sz="1400" b="1" dirty="0" smtClean="0"/>
                        <a:t>Документ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t>Тематический раздел в ФПУ</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t>Учебный предмет</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t>Авторы</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6043">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dirty="0" smtClean="0"/>
                        <a:t>приказ Министерства просвещения РФ №254 от 20.05.2020 г. </a:t>
                      </a:r>
                      <a:r>
                        <a:rPr lang="ru-RU" sz="1400" dirty="0" smtClean="0"/>
                        <a:t>(</a:t>
                      </a:r>
                      <a:r>
                        <a:rPr lang="ru-RU" sz="1400" i="1" dirty="0" smtClean="0"/>
                        <a:t>вступил в силу с 25.09.2020 г.)</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1" i="0" dirty="0" smtClean="0">
                          <a:solidFill>
                            <a:schemeClr val="accent2">
                              <a:lumMod val="50000"/>
                            </a:schemeClr>
                          </a:solidFill>
                        </a:rPr>
                        <a:t>Срок действия – на 5 лет.</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RU" sz="1300" dirty="0" smtClean="0"/>
                        <a:t>Новый приказ зафиксировал итоговый состав ФПУ по учебникам, который сформировался по приказу № 345 от 28.12.2018 г. с учетом всех изменений по приказам </a:t>
                      </a:r>
                      <a:r>
                        <a:rPr lang="ru-RU" sz="1300" dirty="0" err="1" smtClean="0"/>
                        <a:t>Минпросвещения</a:t>
                      </a:r>
                      <a:r>
                        <a:rPr lang="ru-RU" sz="1300" dirty="0" smtClean="0"/>
                        <a:t> России</a:t>
                      </a:r>
                      <a:r>
                        <a:rPr lang="ru-RU" sz="1300" baseline="0" dirty="0" smtClean="0"/>
                        <a:t>  в </a:t>
                      </a:r>
                      <a:r>
                        <a:rPr lang="ru-RU" sz="1300" dirty="0" smtClean="0"/>
                        <a:t>2019-2020 гг. </a:t>
                      </a:r>
                      <a:r>
                        <a:rPr lang="ru-RU" sz="1300" b="1" dirty="0" smtClean="0"/>
                        <a:t>Никакие новые учебники не были включены или исключены из перечня.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smtClean="0"/>
                        <a:t>Раздел 1: учебники для реализации обязательной части основной образовательной программы (ООП)</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dirty="0" smtClean="0"/>
                        <a:t>раздел </a:t>
                      </a:r>
                      <a:r>
                        <a:rPr lang="ru-RU" sz="1100" b="0" dirty="0" smtClean="0"/>
                        <a:t>1.1.2.7. Основное общее образование.</a:t>
                      </a:r>
                      <a:r>
                        <a:rPr lang="ru-RU" sz="1100" b="0" baseline="0" dirty="0" smtClean="0"/>
                        <a:t> </a:t>
                      </a:r>
                      <a:r>
                        <a:rPr lang="ru-RU" sz="1100" b="0" dirty="0" smtClean="0"/>
                        <a:t>Технология (предметная область).</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t> </a:t>
                      </a:r>
                      <a:r>
                        <a:rPr lang="ru-RU" sz="1100" b="0" i="1" dirty="0" smtClean="0"/>
                        <a:t>1.1.2.7.1. Технология (учебный предмет)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t>1.1.2.7.1.1.1-1.2.7.1.1.4 : </a:t>
                      </a:r>
                      <a:r>
                        <a:rPr lang="ru-RU" sz="1200" b="0" dirty="0" smtClean="0"/>
                        <a:t>Технология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smtClean="0"/>
                        <a:t>(5, 6, 7, 8-9 классы)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smtClean="0"/>
                        <a:t>Казакевич В.М., Пичугина Г.В., Семенова Г.Ю. и</a:t>
                      </a:r>
                      <a:r>
                        <a:rPr lang="ru-RU" sz="1200" baseline="0" dirty="0" smtClean="0"/>
                        <a:t> др. / Под ред. Казакевича В.М.</a:t>
                      </a:r>
                      <a:endParaRPr lang="ru-R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09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t>1.1.2.7.1.2.1-1.2.7.1.2.4 : </a:t>
                      </a:r>
                      <a:r>
                        <a:rPr lang="ru-RU" sz="1200" b="0" dirty="0" smtClean="0"/>
                        <a:t>Технология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smtClean="0"/>
                        <a:t>(5, 6, 7, 8-9 классы)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err="1" smtClean="0"/>
                        <a:t>Глозман</a:t>
                      </a:r>
                      <a:r>
                        <a:rPr lang="ru-RU" sz="1200" dirty="0" smtClean="0"/>
                        <a:t> Е.С., Кожина О.А., </a:t>
                      </a:r>
                      <a:r>
                        <a:rPr lang="ru-RU" sz="1200" dirty="0" err="1" smtClean="0"/>
                        <a:t>Хотунцев</a:t>
                      </a:r>
                      <a:r>
                        <a:rPr lang="ru-RU" sz="1200" dirty="0" smtClean="0"/>
                        <a:t> Ю.Л. и др. </a:t>
                      </a:r>
                      <a:endParaRPr lang="ru-R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604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t>1.1.2.7.1.3.1-1.2.7.1.3.4: </a:t>
                      </a:r>
                      <a:r>
                        <a:rPr lang="ru-RU" sz="1200" b="0" dirty="0" smtClean="0"/>
                        <a:t>Технология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smtClean="0"/>
                        <a:t>(5, 6, 7, 8-9 классы)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smtClean="0"/>
                        <a:t>Тищенко А.Т., Синица Н.В. </a:t>
                      </a:r>
                      <a:endParaRPr lang="ru-R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smtClean="0"/>
                        <a:t>Раздел 2: учебники, используемые для реализации части основной образовательной программы (ООП), формируемой участниками образовательных отношений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b="0" dirty="0" smtClean="0"/>
                        <a:t>раздел 2.1.2.6. Основное общее образование. Технология (предметная область).</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1" dirty="0" smtClean="0"/>
                        <a:t>2.1.2.6.1 Черчение (учебный предмет)</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800" b="0" i="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b="0" dirty="0" smtClean="0"/>
                        <a:t>раздел 2.1.3.2. Среднее общее образование. Технология (предметная область).</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100" b="0" i="1" dirty="0" smtClean="0"/>
                        <a:t>2.1.3.2.1.</a:t>
                      </a:r>
                      <a:r>
                        <a:rPr lang="ru-RU" sz="1100" b="0" baseline="0" dirty="0" smtClean="0"/>
                        <a:t> </a:t>
                      </a:r>
                      <a:r>
                        <a:rPr lang="ru-RU" sz="1100" b="0" i="1" dirty="0" smtClean="0"/>
                        <a:t>Технология (учебный предмет)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smtClean="0"/>
                        <a:t>2.1.2.6.1.1.1: Черчение. 9 класс </a:t>
                      </a:r>
                      <a:endParaRPr lang="ru-R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smtClean="0"/>
                        <a:t>Ботвинников А.Д., Виноградов В.Н., </a:t>
                      </a:r>
                      <a:r>
                        <a:rPr lang="ru-RU" sz="1200" dirty="0" err="1" smtClean="0"/>
                        <a:t>Вышнепольский</a:t>
                      </a:r>
                      <a:r>
                        <a:rPr lang="ru-RU" sz="1200" dirty="0" smtClean="0"/>
                        <a:t> И.С. </a:t>
                      </a:r>
                      <a:endParaRPr lang="ru-R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702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smtClean="0"/>
                        <a:t>2.1.2.6.1.2.1: Черчение. 9 класс </a:t>
                      </a:r>
                      <a:endParaRPr lang="ru-R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smtClean="0"/>
                        <a:t>Преображенская Н.Г., </a:t>
                      </a:r>
                      <a:r>
                        <a:rPr lang="ru-RU" sz="1200" dirty="0" err="1" smtClean="0"/>
                        <a:t>Кодукова</a:t>
                      </a:r>
                      <a:r>
                        <a:rPr lang="ru-RU" sz="1200" dirty="0" smtClean="0"/>
                        <a:t> И.В.</a:t>
                      </a:r>
                      <a:endParaRPr lang="ru-R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155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100"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smtClean="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i="0" dirty="0" smtClean="0"/>
                        <a:t>2.1.3.2.1.1. Технология. </a:t>
                      </a:r>
                      <a:r>
                        <a:rPr lang="ru-RU" sz="1200" i="0" dirty="0" smtClean="0"/>
                        <a:t>10-11 класс </a:t>
                      </a:r>
                      <a:endParaRPr lang="ru-RU" sz="12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i="0" dirty="0" smtClean="0">
                          <a:solidFill>
                            <a:schemeClr val="tx1"/>
                          </a:solidFill>
                        </a:rPr>
                        <a:t>Симоненко В.Д., </a:t>
                      </a:r>
                      <a:r>
                        <a:rPr lang="ru-RU" sz="1200" i="0" dirty="0" err="1" smtClean="0">
                          <a:solidFill>
                            <a:schemeClr val="tx1"/>
                          </a:solidFill>
                        </a:rPr>
                        <a:t>Матяш</a:t>
                      </a:r>
                      <a:r>
                        <a:rPr lang="ru-RU" sz="1200" i="0" dirty="0" smtClean="0">
                          <a:solidFill>
                            <a:schemeClr val="tx1"/>
                          </a:solidFill>
                        </a:rPr>
                        <a:t> Н.В., </a:t>
                      </a:r>
                      <a:r>
                        <a:rPr lang="ru-RU" sz="1200" i="0" dirty="0" err="1" smtClean="0">
                          <a:solidFill>
                            <a:schemeClr val="tx1"/>
                          </a:solidFill>
                        </a:rPr>
                        <a:t>Очинин</a:t>
                      </a:r>
                      <a:r>
                        <a:rPr lang="ru-RU" sz="1200" i="0" dirty="0" smtClean="0">
                          <a:solidFill>
                            <a:schemeClr val="tx1"/>
                          </a:solidFill>
                        </a:rPr>
                        <a:t> О.П., Виноградов Д.В.</a:t>
                      </a:r>
                      <a:endParaRPr lang="ru-RU" sz="12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346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rgbClr val="1D0DB3"/>
                          </a:solidFill>
                        </a:rPr>
                        <a:t>приказ Министерства просвещения РФ №345 от 28.12.2018 г. /приказ Министерства просвещения РФ №632 от 22.11.2019 г.</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i="1" dirty="0" smtClean="0">
                          <a:solidFill>
                            <a:srgbClr val="1D0DB3"/>
                          </a:solidFill>
                        </a:rPr>
                        <a:t>Отменены с 25.09.2020 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dirty="0" smtClean="0">
                          <a:solidFill>
                            <a:schemeClr val="tx1"/>
                          </a:solidFill>
                        </a:rPr>
                        <a:t> В новом столбце (№ 8) указывается формат учебника</a:t>
                      </a:r>
                      <a:r>
                        <a:rPr lang="ru-RU" sz="1300" i="1" dirty="0" smtClean="0">
                          <a:solidFill>
                            <a:schemeClr val="tx1"/>
                          </a:solidFill>
                        </a:rPr>
                        <a:t>: «Специальный учебник» и «Углублённое обучение», </a:t>
                      </a:r>
                      <a:r>
                        <a:rPr lang="ru-RU" sz="1300" dirty="0" smtClean="0">
                          <a:solidFill>
                            <a:schemeClr val="tx1"/>
                          </a:solidFill>
                        </a:rPr>
                        <a:t>вместо указания в наименовании учебника в прежнем перечне.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dirty="0" smtClean="0">
                          <a:solidFill>
                            <a:schemeClr val="tx1"/>
                          </a:solidFill>
                        </a:rPr>
                        <a:t> Учебник, включенный в 1 и 2 раздел приказа о ФПУ, можно использовать при реализации как ПЕРВОЙ, так и ВТОРОЙ части ООП.</a:t>
                      </a:r>
                      <a:endParaRPr lang="ru-RU" sz="1300" i="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sz="12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Прямоугольник 26"/>
          <p:cNvSpPr/>
          <p:nvPr/>
        </p:nvSpPr>
        <p:spPr>
          <a:xfrm>
            <a:off x="1065313" y="841541"/>
            <a:ext cx="9897843" cy="369332"/>
          </a:xfrm>
          <a:prstGeom prst="rect">
            <a:avLst/>
          </a:prstGeom>
        </p:spPr>
        <p:txBody>
          <a:bodyPr wrap="square">
            <a:spAutoFit/>
          </a:bodyPr>
          <a:lstStyle/>
          <a:p>
            <a:pPr marL="457200" indent="-457200">
              <a:spcBef>
                <a:spcPts val="0"/>
              </a:spcBef>
              <a:buNone/>
            </a:pPr>
            <a:r>
              <a:rPr lang="ru-RU" b="1" dirty="0">
                <a:solidFill>
                  <a:srgbClr val="C00000"/>
                </a:solidFill>
              </a:rPr>
              <a:t>Учебники для предметной области «Технология</a:t>
            </a:r>
            <a:r>
              <a:rPr lang="ru-RU" b="1" dirty="0" smtClean="0">
                <a:solidFill>
                  <a:srgbClr val="C00000"/>
                </a:solidFill>
              </a:rPr>
              <a:t>» (основное и среднее общее образование)</a:t>
            </a:r>
            <a:endParaRPr lang="ru-RU" b="1" dirty="0">
              <a:solidFill>
                <a:srgbClr val="C00000"/>
              </a:solidFill>
            </a:endParaRPr>
          </a:p>
        </p:txBody>
      </p:sp>
    </p:spTree>
    <p:extLst>
      <p:ext uri="{BB962C8B-B14F-4D97-AF65-F5344CB8AC3E}">
        <p14:creationId xmlns:p14="http://schemas.microsoft.com/office/powerpoint/2010/main" val="1387209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28</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96268" y="145226"/>
            <a:ext cx="5347912" cy="353943"/>
          </a:xfrm>
          <a:prstGeom prst="rect">
            <a:avLst/>
          </a:prstGeom>
          <a:noFill/>
        </p:spPr>
        <p:txBody>
          <a:bodyPr wrap="square" rtlCol="0">
            <a:spAutoFit/>
          </a:bodyPr>
          <a:lstStyle/>
          <a:p>
            <a:pPr>
              <a:lnSpc>
                <a:spcPct val="85000"/>
              </a:lnSpc>
              <a:defRPr/>
            </a:pPr>
            <a:r>
              <a:rPr lang="ru-RU" sz="2000" b="1" dirty="0" smtClean="0">
                <a:solidFill>
                  <a:srgbClr val="1D0DB3"/>
                </a:solidFill>
                <a:ea typeface="Open Sans Condensed" pitchFamily="34" charset="0"/>
                <a:cs typeface="Open Sans Condensed" pitchFamily="34" charset="0"/>
              </a:rPr>
              <a:t>ТЕХНОЛОГИЯ. </a:t>
            </a:r>
            <a:r>
              <a:rPr lang="ru-RU" sz="2000" b="1" dirty="0" smtClean="0">
                <a:solidFill>
                  <a:srgbClr val="1D0DB3"/>
                </a:solidFill>
                <a:ea typeface="Calibri"/>
                <a:cs typeface="Calibri"/>
                <a:sym typeface="Calibri"/>
              </a:rPr>
              <a:t>5-9 классы</a:t>
            </a:r>
            <a:endParaRPr lang="ru-RU" sz="2000" b="1" dirty="0">
              <a:solidFill>
                <a:srgbClr val="1D0DB3"/>
              </a:solidFill>
              <a:ea typeface="Calibri"/>
              <a:cs typeface="Calibri"/>
              <a:sym typeface="Calibri"/>
            </a:endParaRPr>
          </a:p>
        </p:txBody>
      </p:sp>
      <p:sp>
        <p:nvSpPr>
          <p:cNvPr id="3" name="Прямоугольник 2"/>
          <p:cNvSpPr/>
          <p:nvPr/>
        </p:nvSpPr>
        <p:spPr>
          <a:xfrm>
            <a:off x="1896267" y="517667"/>
            <a:ext cx="5859809" cy="369332"/>
          </a:xfrm>
          <a:prstGeom prst="rect">
            <a:avLst/>
          </a:prstGeom>
        </p:spPr>
        <p:txBody>
          <a:bodyPr wrap="none">
            <a:spAutoFit/>
          </a:bodyPr>
          <a:lstStyle/>
          <a:p>
            <a:r>
              <a:rPr lang="ru-RU" b="1" dirty="0">
                <a:ea typeface="Calibri"/>
                <a:cs typeface="Calibri"/>
                <a:sym typeface="Calibri"/>
              </a:rPr>
              <a:t>авторы - </a:t>
            </a:r>
            <a:r>
              <a:rPr lang="ru-RU" b="1" dirty="0" err="1" smtClean="0">
                <a:solidFill>
                  <a:srgbClr val="000000"/>
                </a:solidFill>
                <a:ea typeface="Calibri"/>
                <a:cs typeface="Calibri"/>
                <a:sym typeface="Calibri"/>
              </a:rPr>
              <a:t>Глозман</a:t>
            </a:r>
            <a:r>
              <a:rPr lang="ru-RU" b="1" dirty="0" smtClean="0">
                <a:solidFill>
                  <a:srgbClr val="000000"/>
                </a:solidFill>
                <a:ea typeface="Calibri"/>
                <a:cs typeface="Calibri"/>
                <a:sym typeface="Calibri"/>
              </a:rPr>
              <a:t> </a:t>
            </a:r>
            <a:r>
              <a:rPr lang="ru-RU" b="1" dirty="0">
                <a:solidFill>
                  <a:srgbClr val="000000"/>
                </a:solidFill>
                <a:ea typeface="Calibri"/>
                <a:cs typeface="Calibri"/>
                <a:sym typeface="Calibri"/>
              </a:rPr>
              <a:t>Е.С., </a:t>
            </a:r>
            <a:r>
              <a:rPr lang="ru-RU" b="1" dirty="0" smtClean="0">
                <a:solidFill>
                  <a:srgbClr val="000000"/>
                </a:solidFill>
                <a:ea typeface="Calibri"/>
                <a:cs typeface="Calibri"/>
                <a:sym typeface="Calibri"/>
              </a:rPr>
              <a:t>Кожина </a:t>
            </a:r>
            <a:r>
              <a:rPr lang="ru-RU" b="1" dirty="0">
                <a:solidFill>
                  <a:srgbClr val="000000"/>
                </a:solidFill>
                <a:ea typeface="Calibri"/>
                <a:cs typeface="Calibri"/>
                <a:sym typeface="Calibri"/>
              </a:rPr>
              <a:t>О.А</a:t>
            </a:r>
            <a:r>
              <a:rPr lang="ru-RU" b="1" dirty="0" smtClean="0">
                <a:solidFill>
                  <a:srgbClr val="000000"/>
                </a:solidFill>
                <a:ea typeface="Calibri"/>
                <a:cs typeface="Calibri"/>
                <a:sym typeface="Calibri"/>
              </a:rPr>
              <a:t>., </a:t>
            </a:r>
            <a:r>
              <a:rPr lang="ru-RU" b="1" dirty="0" err="1" smtClean="0">
                <a:solidFill>
                  <a:srgbClr val="000000"/>
                </a:solidFill>
                <a:ea typeface="Calibri"/>
                <a:cs typeface="Calibri"/>
                <a:sym typeface="Calibri"/>
              </a:rPr>
              <a:t>Хотунцев</a:t>
            </a:r>
            <a:r>
              <a:rPr lang="ru-RU" b="1" dirty="0" smtClean="0">
                <a:solidFill>
                  <a:srgbClr val="000000"/>
                </a:solidFill>
                <a:ea typeface="Calibri"/>
                <a:cs typeface="Calibri"/>
                <a:sym typeface="Calibri"/>
              </a:rPr>
              <a:t> Ю.Л. </a:t>
            </a:r>
            <a:r>
              <a:rPr lang="ru-RU" b="1" dirty="0">
                <a:solidFill>
                  <a:srgbClr val="000000"/>
                </a:solidFill>
                <a:ea typeface="Calibri"/>
                <a:cs typeface="Calibri"/>
                <a:sym typeface="Calibri"/>
              </a:rPr>
              <a:t>и др. </a:t>
            </a:r>
            <a:endParaRPr lang="ru-RU" dirty="0"/>
          </a:p>
        </p:txBody>
      </p:sp>
      <p:sp>
        <p:nvSpPr>
          <p:cNvPr id="36" name="Google Shape;321;p22"/>
          <p:cNvSpPr/>
          <p:nvPr/>
        </p:nvSpPr>
        <p:spPr>
          <a:xfrm>
            <a:off x="1120637" y="6003978"/>
            <a:ext cx="2097425" cy="349254"/>
          </a:xfrm>
          <a:prstGeom prst="roundRect">
            <a:avLst>
              <a:gd name="adj" fmla="val 16667"/>
            </a:avLst>
          </a:prstGeom>
          <a:solidFill>
            <a:srgbClr val="2F3696"/>
          </a:solidFill>
          <a:ln>
            <a:noFill/>
          </a:ln>
        </p:spPr>
        <p:txBody>
          <a:bodyPr spcFirstLastPara="1" wrap="square" lIns="91425" tIns="45700" rIns="91425" bIns="45700" anchor="ctr" anchorCtr="0">
            <a:noAutofit/>
          </a:bodyPr>
          <a:lstStyle/>
          <a:p>
            <a:pPr lvl="0" algn="ctr"/>
            <a:r>
              <a:rPr lang="ru-RU" sz="1600" b="1" dirty="0" smtClean="0">
                <a:solidFill>
                  <a:schemeClr val="lt1"/>
                </a:solidFill>
                <a:latin typeface="Calibri"/>
                <a:ea typeface="Calibri"/>
                <a:cs typeface="Calibri"/>
                <a:sym typeface="Calibri"/>
              </a:rPr>
              <a:t>ФПУ - № 1.2.7.1.2.1-4</a:t>
            </a:r>
            <a:endParaRPr sz="1600" dirty="0"/>
          </a:p>
        </p:txBody>
      </p:sp>
      <p:sp>
        <p:nvSpPr>
          <p:cNvPr id="39" name="Стрелка вниз 38"/>
          <p:cNvSpPr/>
          <p:nvPr/>
        </p:nvSpPr>
        <p:spPr>
          <a:xfrm>
            <a:off x="10671984" y="5265720"/>
            <a:ext cx="292874" cy="649595"/>
          </a:xfrm>
          <a:prstGeom prst="downArrow">
            <a:avLst/>
          </a:prstGeom>
          <a:solidFill>
            <a:srgbClr val="2D349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smtClean="0">
              <a:solidFill>
                <a:schemeClr val="bg1"/>
              </a:solidFill>
            </a:endParaRPr>
          </a:p>
        </p:txBody>
      </p:sp>
      <p:sp>
        <p:nvSpPr>
          <p:cNvPr id="41" name="Подзаголовок 3"/>
          <p:cNvSpPr txBox="1">
            <a:spLocks/>
          </p:cNvSpPr>
          <p:nvPr/>
        </p:nvSpPr>
        <p:spPr>
          <a:xfrm>
            <a:off x="4287915" y="1007909"/>
            <a:ext cx="7744271" cy="847524"/>
          </a:xfrm>
          <a:prstGeom prst="rect">
            <a:avLst/>
          </a:prstGeom>
        </p:spPr>
        <p:txBody>
          <a:bodyPr>
            <a:noAutofit/>
          </a:bodyPr>
          <a:lstStyle>
            <a:lvl1pPr algn="l" rtl="0" fontAlgn="base">
              <a:spcBef>
                <a:spcPts val="600"/>
              </a:spcBef>
              <a:spcAft>
                <a:spcPct val="0"/>
              </a:spcAft>
              <a:buClr>
                <a:schemeClr val="bg2"/>
              </a:buClr>
              <a:buFont typeface="Arial" panose="020B0604020202020204" pitchFamily="34" charset="0"/>
              <a:defRPr sz="1200" kern="1200">
                <a:solidFill>
                  <a:schemeClr val="tx1"/>
                </a:solidFill>
                <a:latin typeface="+mn-lt"/>
                <a:ea typeface="+mn-ea"/>
                <a:cs typeface="+mn-cs"/>
              </a:defRPr>
            </a:lvl1pPr>
            <a:lvl2pPr marL="179388" indent="-179388" algn="l" rtl="0" fontAlgn="base">
              <a:spcBef>
                <a:spcPts val="300"/>
              </a:spcBef>
              <a:spcAft>
                <a:spcPct val="0"/>
              </a:spcAft>
              <a:buClr>
                <a:srgbClr val="005CAB"/>
              </a:buClr>
              <a:buFont typeface="Wingdings" panose="05000000000000000000" pitchFamily="2" charset="2"/>
              <a:buChar char="§"/>
              <a:defRPr sz="1200" kern="1200">
                <a:solidFill>
                  <a:schemeClr val="tx1"/>
                </a:solidFill>
                <a:latin typeface="+mn-lt"/>
                <a:ea typeface="+mn-ea"/>
                <a:cs typeface="+mn-cs"/>
              </a:defRPr>
            </a:lvl2pPr>
            <a:lvl3pPr marL="358775" indent="-179388" algn="l" rtl="0" fontAlgn="base">
              <a:spcBef>
                <a:spcPts val="300"/>
              </a:spcBef>
              <a:spcAft>
                <a:spcPct val="0"/>
              </a:spcAft>
              <a:buClr>
                <a:srgbClr val="005CAB"/>
              </a:buClr>
              <a:buFont typeface="Arial" panose="020B0604020202020204" pitchFamily="34" charset="0"/>
              <a:buChar char="–"/>
              <a:defRPr sz="1200" kern="1200">
                <a:solidFill>
                  <a:schemeClr val="tx1"/>
                </a:solidFill>
                <a:latin typeface="+mn-lt"/>
                <a:ea typeface="+mn-ea"/>
                <a:cs typeface="+mn-cs"/>
              </a:defRPr>
            </a:lvl3pPr>
            <a:lvl4pPr marL="539750" indent="-179388" algn="l" rtl="0" fontAlgn="base">
              <a:spcBef>
                <a:spcPts val="300"/>
              </a:spcBef>
              <a:spcAft>
                <a:spcPct val="0"/>
              </a:spcAft>
              <a:buClr>
                <a:srgbClr val="005CAB"/>
              </a:buClr>
              <a:buFont typeface="Arial" panose="020B0604020202020204" pitchFamily="34" charset="0"/>
              <a:buChar char="•"/>
              <a:defRPr sz="1200" kern="1200">
                <a:solidFill>
                  <a:schemeClr val="tx1"/>
                </a:solidFill>
                <a:latin typeface="+mn-lt"/>
                <a:ea typeface="+mn-ea"/>
                <a:cs typeface="+mn-cs"/>
              </a:defRPr>
            </a:lvl4pPr>
            <a:lvl5pPr marL="719138" indent="-179388" algn="l" rtl="0" fontAlgn="base">
              <a:spcBef>
                <a:spcPts val="300"/>
              </a:spcBef>
              <a:spcAft>
                <a:spcPct val="0"/>
              </a:spcAft>
              <a:buClr>
                <a:srgbClr val="005CAB"/>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0"/>
              </a:spcBef>
              <a:spcAft>
                <a:spcPts val="0"/>
              </a:spcAft>
              <a:buClr>
                <a:srgbClr val="000000"/>
              </a:buClr>
              <a:buSzPts val="1800"/>
            </a:pPr>
            <a:r>
              <a:rPr lang="ru-RU" sz="1600" b="1" dirty="0" smtClean="0">
                <a:solidFill>
                  <a:srgbClr val="1D0DB3"/>
                </a:solidFill>
                <a:latin typeface="Calibri" panose="020F0502020204030204" pitchFamily="34" charset="0"/>
                <a:cs typeface="Calibri" panose="020F0502020204030204" pitchFamily="34" charset="0"/>
              </a:rPr>
              <a:t>- </a:t>
            </a:r>
            <a:r>
              <a:rPr lang="ru-RU" sz="1600" b="1" dirty="0">
                <a:solidFill>
                  <a:srgbClr val="1D0DB3"/>
                </a:solidFill>
                <a:ea typeface="Calibri"/>
                <a:cs typeface="Calibri"/>
                <a:sym typeface="Calibri"/>
              </a:rPr>
              <a:t>Изложение материала ориентировано </a:t>
            </a:r>
            <a:r>
              <a:rPr lang="ru-RU" sz="1600" b="1" dirty="0" smtClean="0">
                <a:solidFill>
                  <a:srgbClr val="1D0DB3"/>
                </a:solidFill>
                <a:ea typeface="Calibri"/>
                <a:cs typeface="Calibri"/>
                <a:sym typeface="Calibri"/>
              </a:rPr>
              <a:t>на </a:t>
            </a:r>
            <a:r>
              <a:rPr lang="ru-RU" sz="1600" b="1" dirty="0">
                <a:solidFill>
                  <a:srgbClr val="1D0DB3"/>
                </a:solidFill>
                <a:ea typeface="Calibri"/>
                <a:cs typeface="Calibri"/>
                <a:sym typeface="Calibri"/>
              </a:rPr>
              <a:t>проблемное </a:t>
            </a:r>
            <a:r>
              <a:rPr lang="ru-RU" sz="1600" b="1" dirty="0" smtClean="0">
                <a:solidFill>
                  <a:srgbClr val="1D0DB3"/>
                </a:solidFill>
                <a:ea typeface="Calibri"/>
                <a:cs typeface="Calibri"/>
                <a:sym typeface="Calibri"/>
              </a:rPr>
              <a:t>обучение;</a:t>
            </a:r>
            <a:endParaRPr lang="ru-RU" sz="1600" b="1" dirty="0">
              <a:solidFill>
                <a:srgbClr val="1D0DB3"/>
              </a:solidFill>
              <a:latin typeface="Arial"/>
              <a:ea typeface="Arial"/>
              <a:cs typeface="Arial"/>
              <a:sym typeface="Arial"/>
            </a:endParaRPr>
          </a:p>
          <a:p>
            <a:pPr lvl="0">
              <a:spcBef>
                <a:spcPts val="0"/>
              </a:spcBef>
            </a:pPr>
            <a:r>
              <a:rPr lang="ru-RU" sz="1600" b="1" dirty="0" smtClean="0">
                <a:solidFill>
                  <a:srgbClr val="1D0DB3"/>
                </a:solidFill>
                <a:ea typeface="Calibri"/>
                <a:cs typeface="Calibri"/>
                <a:sym typeface="Calibri"/>
              </a:rPr>
              <a:t>- Большое </a:t>
            </a:r>
            <a:r>
              <a:rPr lang="ru-RU" sz="1600" b="1" dirty="0">
                <a:solidFill>
                  <a:srgbClr val="1D0DB3"/>
                </a:solidFill>
                <a:ea typeface="Calibri"/>
                <a:cs typeface="Calibri"/>
                <a:sym typeface="Calibri"/>
              </a:rPr>
              <a:t>количество практических заданий и примеров проектной  </a:t>
            </a:r>
            <a:r>
              <a:rPr lang="ru-RU" sz="1600" b="1" dirty="0" smtClean="0">
                <a:solidFill>
                  <a:srgbClr val="1D0DB3"/>
                </a:solidFill>
                <a:ea typeface="Calibri"/>
                <a:cs typeface="Calibri"/>
                <a:sym typeface="Calibri"/>
              </a:rPr>
              <a:t>деятельности.</a:t>
            </a:r>
            <a:endParaRPr lang="ru-RU" sz="1600" b="1" dirty="0">
              <a:solidFill>
                <a:srgbClr val="1D0DB3"/>
              </a:solidFill>
              <a:latin typeface="Calibri" panose="020F0502020204030204" pitchFamily="34" charset="0"/>
              <a:cs typeface="Calibri" panose="020F0502020204030204" pitchFamily="34" charset="0"/>
            </a:endParaRPr>
          </a:p>
          <a:p>
            <a:pPr lvl="0"/>
            <a:endParaRPr lang="ru-RU" sz="1600" b="1" dirty="0">
              <a:solidFill>
                <a:srgbClr val="1D0DB3"/>
              </a:solidFill>
              <a:latin typeface="Calibri" panose="020F0502020204030204" pitchFamily="34" charset="0"/>
              <a:cs typeface="Calibri" panose="020F0502020204030204" pitchFamily="34" charset="0"/>
            </a:endParaRPr>
          </a:p>
          <a:p>
            <a:pPr algn="ctr"/>
            <a:endParaRPr lang="ru-RU" sz="1600" b="1" dirty="0">
              <a:solidFill>
                <a:srgbClr val="1D0DB3"/>
              </a:solidFill>
              <a:latin typeface="Calibri" panose="020F0502020204030204" pitchFamily="34" charset="0"/>
              <a:cs typeface="Calibri" panose="020F0502020204030204" pitchFamily="34" charset="0"/>
            </a:endParaRPr>
          </a:p>
        </p:txBody>
      </p:sp>
      <p:pic>
        <p:nvPicPr>
          <p:cNvPr id="42" name="Google Shape;315;p22"/>
          <p:cNvPicPr preferRelativeResize="0"/>
          <p:nvPr/>
        </p:nvPicPr>
        <p:blipFill rotWithShape="1">
          <a:blip r:embed="rId3">
            <a:alphaModFix/>
          </a:blip>
          <a:srcRect/>
          <a:stretch/>
        </p:blipFill>
        <p:spPr>
          <a:xfrm>
            <a:off x="236160" y="1218606"/>
            <a:ext cx="1660108" cy="2190947"/>
          </a:xfrm>
          <a:prstGeom prst="rect">
            <a:avLst/>
          </a:prstGeom>
          <a:noFill/>
          <a:ln w="9525" cap="flat" cmpd="sng">
            <a:solidFill>
              <a:schemeClr val="tx1">
                <a:lumMod val="75000"/>
                <a:lumOff val="25000"/>
              </a:schemeClr>
            </a:solidFill>
            <a:prstDash val="solid"/>
            <a:round/>
            <a:headEnd type="none" w="sm" len="sm"/>
            <a:tailEnd type="none" w="sm" len="sm"/>
          </a:ln>
          <a:effectLst>
            <a:outerShdw blurRad="50800" dist="38100" dir="2700000" algn="tl" rotWithShape="0">
              <a:srgbClr val="000000">
                <a:alpha val="40000"/>
              </a:srgbClr>
            </a:outerShdw>
          </a:effectLst>
        </p:spPr>
      </p:pic>
      <p:pic>
        <p:nvPicPr>
          <p:cNvPr id="43" name="Google Shape;314;p22"/>
          <p:cNvPicPr preferRelativeResize="0"/>
          <p:nvPr/>
        </p:nvPicPr>
        <p:blipFill rotWithShape="1">
          <a:blip r:embed="rId4">
            <a:alphaModFix/>
          </a:blip>
          <a:srcRect/>
          <a:stretch/>
        </p:blipFill>
        <p:spPr>
          <a:xfrm>
            <a:off x="2299712" y="1218607"/>
            <a:ext cx="1756316" cy="2190947"/>
          </a:xfrm>
          <a:prstGeom prst="rect">
            <a:avLst/>
          </a:prstGeom>
          <a:noFill/>
          <a:ln w="9525" cap="flat" cmpd="sng">
            <a:solidFill>
              <a:schemeClr val="tx1">
                <a:lumMod val="75000"/>
                <a:lumOff val="25000"/>
              </a:schemeClr>
            </a:solidFill>
            <a:prstDash val="solid"/>
            <a:round/>
            <a:headEnd type="none" w="sm" len="sm"/>
            <a:tailEnd type="none" w="sm" len="sm"/>
          </a:ln>
          <a:effectLst>
            <a:outerShdw blurRad="50800" dist="38100" dir="2700000" algn="tl" rotWithShape="0">
              <a:srgbClr val="000000">
                <a:alpha val="40000"/>
              </a:srgbClr>
            </a:outerShdw>
          </a:effectLst>
        </p:spPr>
      </p:pic>
      <p:pic>
        <p:nvPicPr>
          <p:cNvPr id="44" name="Google Shape;313;p22"/>
          <p:cNvPicPr preferRelativeResize="0"/>
          <p:nvPr/>
        </p:nvPicPr>
        <p:blipFill rotWithShape="1">
          <a:blip r:embed="rId5">
            <a:alphaModFix/>
          </a:blip>
          <a:srcRect/>
          <a:stretch/>
        </p:blipFill>
        <p:spPr>
          <a:xfrm>
            <a:off x="236161" y="3643324"/>
            <a:ext cx="1658304" cy="2190946"/>
          </a:xfrm>
          <a:prstGeom prst="rect">
            <a:avLst/>
          </a:prstGeom>
          <a:noFill/>
          <a:ln w="9525" cap="flat" cmpd="sng">
            <a:solidFill>
              <a:schemeClr val="tx1">
                <a:lumMod val="75000"/>
                <a:lumOff val="25000"/>
              </a:schemeClr>
            </a:solidFill>
            <a:prstDash val="solid"/>
            <a:round/>
            <a:headEnd type="none" w="sm" len="sm"/>
            <a:tailEnd type="none" w="sm" len="sm"/>
          </a:ln>
          <a:effectLst>
            <a:outerShdw blurRad="50800" dist="38100" dir="2700000" algn="tl" rotWithShape="0">
              <a:srgbClr val="000000">
                <a:alpha val="40000"/>
              </a:srgbClr>
            </a:outerShdw>
          </a:effectLst>
        </p:spPr>
      </p:pic>
      <p:pic>
        <p:nvPicPr>
          <p:cNvPr id="45" name="Google Shape;312;p22"/>
          <p:cNvPicPr preferRelativeResize="0"/>
          <p:nvPr/>
        </p:nvPicPr>
        <p:blipFill rotWithShape="1">
          <a:blip r:embed="rId6">
            <a:alphaModFix/>
          </a:blip>
          <a:srcRect/>
          <a:stretch/>
        </p:blipFill>
        <p:spPr>
          <a:xfrm>
            <a:off x="2299712" y="3618838"/>
            <a:ext cx="1756316" cy="2215431"/>
          </a:xfrm>
          <a:prstGeom prst="rect">
            <a:avLst/>
          </a:prstGeom>
          <a:noFill/>
          <a:ln w="9525" cap="flat" cmpd="sng">
            <a:solidFill>
              <a:schemeClr val="tx1">
                <a:lumMod val="75000"/>
                <a:lumOff val="25000"/>
              </a:schemeClr>
            </a:solidFill>
            <a:prstDash val="solid"/>
            <a:round/>
            <a:headEnd type="none" w="sm" len="sm"/>
            <a:tailEnd type="none" w="sm" len="sm"/>
          </a:ln>
          <a:effectLst>
            <a:outerShdw blurRad="50800" dist="38100" dir="2700000" algn="tl" rotWithShape="0">
              <a:srgbClr val="000000">
                <a:alpha val="40000"/>
              </a:srgbClr>
            </a:outerShdw>
          </a:effectLst>
        </p:spPr>
      </p:pic>
      <p:pic>
        <p:nvPicPr>
          <p:cNvPr id="46" name="Google Shape;350;p24"/>
          <p:cNvPicPr preferRelativeResize="0"/>
          <p:nvPr/>
        </p:nvPicPr>
        <p:blipFill rotWithShape="1">
          <a:blip r:embed="rId7">
            <a:alphaModFix/>
          </a:blip>
          <a:srcRect/>
          <a:stretch/>
        </p:blipFill>
        <p:spPr>
          <a:xfrm>
            <a:off x="9783522" y="2650136"/>
            <a:ext cx="1776923" cy="2356233"/>
          </a:xfrm>
          <a:prstGeom prst="rect">
            <a:avLst/>
          </a:prstGeom>
          <a:noFill/>
          <a:ln>
            <a:solidFill>
              <a:schemeClr val="tx1">
                <a:lumMod val="50000"/>
                <a:lumOff val="50000"/>
              </a:schemeClr>
            </a:solidFill>
          </a:ln>
          <a:effectLst>
            <a:outerShdw blurRad="50800" dist="38100" dir="2700000" algn="tl" rotWithShape="0">
              <a:srgbClr val="000000">
                <a:alpha val="40000"/>
              </a:srgbClr>
            </a:outerShdw>
          </a:effectLst>
        </p:spPr>
      </p:pic>
      <p:sp>
        <p:nvSpPr>
          <p:cNvPr id="47" name="Google Shape;348;p24"/>
          <p:cNvSpPr/>
          <p:nvPr/>
        </p:nvSpPr>
        <p:spPr>
          <a:xfrm>
            <a:off x="4206240" y="6113410"/>
            <a:ext cx="7825946" cy="335139"/>
          </a:xfrm>
          <a:prstGeom prst="rect">
            <a:avLst/>
          </a:prstGeom>
          <a:noFill/>
          <a:ln>
            <a:noFill/>
          </a:ln>
        </p:spPr>
        <p:txBody>
          <a:bodyPr spcFirstLastPara="1" wrap="square" lIns="91425" tIns="45700" rIns="91425" bIns="45700" anchor="t" anchorCtr="0">
            <a:noAutofit/>
          </a:bodyPr>
          <a:lstStyle/>
          <a:p>
            <a:pPr lvl="0">
              <a:buClr>
                <a:srgbClr val="000000"/>
              </a:buClr>
              <a:buSzPts val="1200"/>
            </a:pPr>
            <a:r>
              <a:rPr lang="ru-RU" sz="1400" b="1" dirty="0"/>
              <a:t>Рабочая программа: </a:t>
            </a:r>
            <a:r>
              <a:rPr lang="ru-RU" sz="1400" i="0" u="none" strike="noStrike" cap="none" dirty="0" smtClean="0">
                <a:solidFill>
                  <a:srgbClr val="00B050"/>
                </a:solidFill>
                <a:ea typeface="Arial"/>
                <a:cs typeface="Arial"/>
                <a:sym typeface="Arial"/>
              </a:rPr>
              <a:t>https</a:t>
            </a:r>
            <a:r>
              <a:rPr lang="ru-RU" sz="1400" i="0" u="none" strike="noStrike" cap="none" dirty="0">
                <a:solidFill>
                  <a:srgbClr val="00B050"/>
                </a:solidFill>
                <a:ea typeface="Arial"/>
                <a:cs typeface="Arial"/>
                <a:sym typeface="Arial"/>
              </a:rPr>
              <a:t>://rosuchebnik.ru/material/tekhnologiya-5-9-klassy-rabochaya-programma/</a:t>
            </a:r>
            <a:endParaRPr sz="1400" i="0" u="none" strike="noStrike" cap="none" dirty="0">
              <a:solidFill>
                <a:srgbClr val="00B050"/>
              </a:solidFill>
              <a:ea typeface="Arial"/>
              <a:cs typeface="Arial"/>
              <a:sym typeface="Arial"/>
            </a:endParaRPr>
          </a:p>
        </p:txBody>
      </p:sp>
      <p:pic>
        <p:nvPicPr>
          <p:cNvPr id="51" name="Google Shape;349;p24"/>
          <p:cNvPicPr preferRelativeResize="0"/>
          <p:nvPr/>
        </p:nvPicPr>
        <p:blipFill rotWithShape="1">
          <a:blip r:embed="rId8">
            <a:alphaModFix/>
          </a:blip>
          <a:srcRect l="23271" t="16542" r="21999" b="5499"/>
          <a:stretch/>
        </p:blipFill>
        <p:spPr>
          <a:xfrm>
            <a:off x="5089931" y="1708363"/>
            <a:ext cx="3660036" cy="4206952"/>
          </a:xfrm>
          <a:prstGeom prst="rect">
            <a:avLst/>
          </a:prstGeom>
          <a:noFill/>
          <a:ln w="19050" cap="flat" cmpd="sng">
            <a:solidFill>
              <a:srgbClr val="BFBFBF"/>
            </a:solidFill>
            <a:prstDash val="solid"/>
            <a:miter lim="800000"/>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5122420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29</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26" name="TextBox 25"/>
          <p:cNvSpPr txBox="1"/>
          <p:nvPr/>
        </p:nvSpPr>
        <p:spPr>
          <a:xfrm>
            <a:off x="1896268" y="145226"/>
            <a:ext cx="5347912" cy="353943"/>
          </a:xfrm>
          <a:prstGeom prst="rect">
            <a:avLst/>
          </a:prstGeom>
          <a:noFill/>
        </p:spPr>
        <p:txBody>
          <a:bodyPr wrap="square" rtlCol="0">
            <a:spAutoFit/>
          </a:bodyPr>
          <a:lstStyle/>
          <a:p>
            <a:pPr>
              <a:lnSpc>
                <a:spcPct val="85000"/>
              </a:lnSpc>
              <a:defRPr/>
            </a:pPr>
            <a:r>
              <a:rPr lang="ru-RU" sz="2000" b="1" dirty="0" smtClean="0">
                <a:solidFill>
                  <a:srgbClr val="1D0DB3"/>
                </a:solidFill>
                <a:ea typeface="Open Sans Condensed" pitchFamily="34" charset="0"/>
                <a:cs typeface="Open Sans Condensed" pitchFamily="34" charset="0"/>
              </a:rPr>
              <a:t>ТЕХНОЛОГИЯ. </a:t>
            </a:r>
            <a:r>
              <a:rPr lang="ru-RU" sz="2000" b="1" dirty="0">
                <a:solidFill>
                  <a:srgbClr val="1D0DB3"/>
                </a:solidFill>
                <a:ea typeface="Calibri"/>
                <a:cs typeface="Calibri"/>
                <a:sym typeface="Calibri"/>
              </a:rPr>
              <a:t>5-9 </a:t>
            </a:r>
            <a:r>
              <a:rPr lang="ru-RU" sz="2000" b="1" dirty="0" smtClean="0">
                <a:solidFill>
                  <a:srgbClr val="1D0DB3"/>
                </a:solidFill>
                <a:ea typeface="Calibri"/>
                <a:cs typeface="Calibri"/>
                <a:sym typeface="Calibri"/>
              </a:rPr>
              <a:t>классы</a:t>
            </a:r>
            <a:endParaRPr lang="ru-RU" sz="2000" b="1" dirty="0">
              <a:solidFill>
                <a:srgbClr val="1D0DB3"/>
              </a:solidFill>
              <a:ea typeface="Calibri"/>
              <a:cs typeface="Calibri"/>
              <a:sym typeface="Calibri"/>
            </a:endParaRPr>
          </a:p>
        </p:txBody>
      </p:sp>
      <p:sp>
        <p:nvSpPr>
          <p:cNvPr id="3" name="Прямоугольник 2"/>
          <p:cNvSpPr/>
          <p:nvPr/>
        </p:nvSpPr>
        <p:spPr>
          <a:xfrm>
            <a:off x="1896267" y="517667"/>
            <a:ext cx="3753143" cy="369332"/>
          </a:xfrm>
          <a:prstGeom prst="rect">
            <a:avLst/>
          </a:prstGeom>
        </p:spPr>
        <p:txBody>
          <a:bodyPr wrap="none">
            <a:spAutoFit/>
          </a:bodyPr>
          <a:lstStyle/>
          <a:p>
            <a:r>
              <a:rPr lang="ru-RU" b="1" dirty="0">
                <a:ea typeface="Calibri"/>
                <a:cs typeface="Calibri"/>
                <a:sym typeface="Calibri"/>
              </a:rPr>
              <a:t>авторы - </a:t>
            </a:r>
            <a:r>
              <a:rPr lang="ru-RU" b="1" dirty="0">
                <a:solidFill>
                  <a:srgbClr val="000000"/>
                </a:solidFill>
                <a:ea typeface="Calibri"/>
                <a:cs typeface="Calibri"/>
                <a:sym typeface="Calibri"/>
              </a:rPr>
              <a:t>Тищенко А.Т., Синица Н.В. </a:t>
            </a:r>
            <a:endParaRPr lang="ru-RU" dirty="0"/>
          </a:p>
        </p:txBody>
      </p:sp>
      <p:pic>
        <p:nvPicPr>
          <p:cNvPr id="32" name="Google Shape;319;p22"/>
          <p:cNvPicPr preferRelativeResize="0"/>
          <p:nvPr/>
        </p:nvPicPr>
        <p:blipFill rotWithShape="1">
          <a:blip r:embed="rId3">
            <a:alphaModFix/>
          </a:blip>
          <a:srcRect/>
          <a:stretch/>
        </p:blipFill>
        <p:spPr>
          <a:xfrm>
            <a:off x="301534" y="1253519"/>
            <a:ext cx="1594734" cy="2106806"/>
          </a:xfrm>
          <a:prstGeom prst="rect">
            <a:avLst/>
          </a:prstGeom>
          <a:noFill/>
          <a:ln w="9525" cap="flat" cmpd="sng">
            <a:solidFill>
              <a:schemeClr val="tx1">
                <a:lumMod val="65000"/>
                <a:lumOff val="35000"/>
              </a:schemeClr>
            </a:solidFill>
            <a:prstDash val="solid"/>
            <a:round/>
            <a:headEnd type="none" w="sm" len="sm"/>
            <a:tailEnd type="none" w="sm" len="sm"/>
          </a:ln>
          <a:effectLst>
            <a:outerShdw blurRad="50800" dist="38100" dir="2700000" algn="tl" rotWithShape="0">
              <a:srgbClr val="000000">
                <a:alpha val="40000"/>
              </a:srgbClr>
            </a:outerShdw>
          </a:effectLst>
        </p:spPr>
      </p:pic>
      <p:pic>
        <p:nvPicPr>
          <p:cNvPr id="33" name="Google Shape;318;p22"/>
          <p:cNvPicPr preferRelativeResize="0"/>
          <p:nvPr/>
        </p:nvPicPr>
        <p:blipFill rotWithShape="1">
          <a:blip r:embed="rId4">
            <a:alphaModFix/>
          </a:blip>
          <a:srcRect/>
          <a:stretch/>
        </p:blipFill>
        <p:spPr>
          <a:xfrm>
            <a:off x="2192784" y="1253519"/>
            <a:ext cx="1659459" cy="2106806"/>
          </a:xfrm>
          <a:prstGeom prst="rect">
            <a:avLst/>
          </a:prstGeom>
          <a:noFill/>
          <a:ln w="9525" cap="flat" cmpd="sng">
            <a:solidFill>
              <a:schemeClr val="tx1">
                <a:lumMod val="65000"/>
                <a:lumOff val="35000"/>
              </a:schemeClr>
            </a:solidFill>
            <a:prstDash val="solid"/>
            <a:round/>
            <a:headEnd type="none" w="sm" len="sm"/>
            <a:tailEnd type="none" w="sm" len="sm"/>
          </a:ln>
          <a:effectLst>
            <a:outerShdw blurRad="50800" dist="38100" dir="2700000" algn="tl" rotWithShape="0">
              <a:srgbClr val="000000">
                <a:alpha val="40000"/>
              </a:srgbClr>
            </a:outerShdw>
          </a:effectLst>
        </p:spPr>
      </p:pic>
      <p:pic>
        <p:nvPicPr>
          <p:cNvPr id="34" name="Google Shape;317;p22"/>
          <p:cNvPicPr preferRelativeResize="0"/>
          <p:nvPr/>
        </p:nvPicPr>
        <p:blipFill rotWithShape="1">
          <a:blip r:embed="rId5">
            <a:alphaModFix/>
          </a:blip>
          <a:srcRect/>
          <a:stretch/>
        </p:blipFill>
        <p:spPr>
          <a:xfrm>
            <a:off x="301196" y="3714437"/>
            <a:ext cx="1595072" cy="1993905"/>
          </a:xfrm>
          <a:prstGeom prst="rect">
            <a:avLst/>
          </a:prstGeom>
          <a:no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pic>
      <p:pic>
        <p:nvPicPr>
          <p:cNvPr id="35" name="Google Shape;316;p22"/>
          <p:cNvPicPr preferRelativeResize="0"/>
          <p:nvPr/>
        </p:nvPicPr>
        <p:blipFill rotWithShape="1">
          <a:blip r:embed="rId6">
            <a:alphaModFix/>
          </a:blip>
          <a:srcRect/>
          <a:stretch/>
        </p:blipFill>
        <p:spPr>
          <a:xfrm>
            <a:off x="2192783" y="3666708"/>
            <a:ext cx="1659459" cy="2041634"/>
          </a:xfrm>
          <a:prstGeom prst="rect">
            <a:avLst/>
          </a:prstGeom>
          <a:noFill/>
          <a:ln w="9525" cap="flat" cmpd="sng">
            <a:solidFill>
              <a:schemeClr val="tx1">
                <a:lumMod val="65000"/>
                <a:lumOff val="35000"/>
              </a:schemeClr>
            </a:solidFill>
            <a:prstDash val="solid"/>
            <a:round/>
            <a:headEnd type="none" w="sm" len="sm"/>
            <a:tailEnd type="none" w="sm" len="sm"/>
          </a:ln>
          <a:effectLst>
            <a:outerShdw blurRad="50800" dist="38100" dir="2700000" algn="tl" rotWithShape="0">
              <a:srgbClr val="000000">
                <a:alpha val="40000"/>
              </a:srgbClr>
            </a:outerShdw>
          </a:effectLst>
        </p:spPr>
      </p:pic>
      <p:sp>
        <p:nvSpPr>
          <p:cNvPr id="36" name="Google Shape;321;p22"/>
          <p:cNvSpPr/>
          <p:nvPr/>
        </p:nvSpPr>
        <p:spPr>
          <a:xfrm>
            <a:off x="1157245" y="5915315"/>
            <a:ext cx="2097425" cy="349254"/>
          </a:xfrm>
          <a:prstGeom prst="roundRect">
            <a:avLst>
              <a:gd name="adj" fmla="val 16667"/>
            </a:avLst>
          </a:prstGeom>
          <a:solidFill>
            <a:srgbClr val="2F3696"/>
          </a:solidFill>
          <a:ln>
            <a:noFill/>
          </a:ln>
        </p:spPr>
        <p:txBody>
          <a:bodyPr spcFirstLastPara="1" wrap="square" lIns="91425" tIns="45700" rIns="91425" bIns="45700" anchor="ctr" anchorCtr="0">
            <a:noAutofit/>
          </a:bodyPr>
          <a:lstStyle/>
          <a:p>
            <a:pPr lvl="0" algn="ctr"/>
            <a:r>
              <a:rPr lang="ru-RU" sz="1600" b="1" dirty="0" smtClean="0">
                <a:solidFill>
                  <a:schemeClr val="lt1"/>
                </a:solidFill>
                <a:latin typeface="Calibri"/>
                <a:ea typeface="Calibri"/>
                <a:cs typeface="Calibri"/>
                <a:sym typeface="Calibri"/>
              </a:rPr>
              <a:t>ФПУ - № 1.2.7.1.3.1-4</a:t>
            </a:r>
            <a:endParaRPr sz="1600" dirty="0"/>
          </a:p>
        </p:txBody>
      </p:sp>
      <p:pic>
        <p:nvPicPr>
          <p:cNvPr id="37" name="Google Shape;503;p21"/>
          <p:cNvPicPr preferRelativeResize="0"/>
          <p:nvPr/>
        </p:nvPicPr>
        <p:blipFill rotWithShape="1">
          <a:blip r:embed="rId7">
            <a:alphaModFix/>
          </a:blip>
          <a:srcRect/>
          <a:stretch/>
        </p:blipFill>
        <p:spPr>
          <a:xfrm>
            <a:off x="9772154" y="2944824"/>
            <a:ext cx="1634000" cy="2234128"/>
          </a:xfrm>
          <a:prstGeom prst="rect">
            <a:avLst/>
          </a:prstGeom>
          <a:noFill/>
          <a:ln w="9525" cap="flat" cmpd="sng">
            <a:solidFill>
              <a:schemeClr val="tx1">
                <a:lumMod val="65000"/>
                <a:lumOff val="35000"/>
              </a:schemeClr>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38" name="Google Shape;505;p21"/>
          <p:cNvSpPr/>
          <p:nvPr/>
        </p:nvSpPr>
        <p:spPr>
          <a:xfrm>
            <a:off x="3765664" y="6083840"/>
            <a:ext cx="8435215" cy="361458"/>
          </a:xfrm>
          <a:prstGeom prst="rect">
            <a:avLst/>
          </a:prstGeom>
          <a:noFill/>
          <a:ln>
            <a:noFill/>
          </a:ln>
        </p:spPr>
        <p:txBody>
          <a:bodyPr spcFirstLastPara="1" wrap="square" lIns="91425" tIns="45700" rIns="91425" bIns="45700" anchor="t" anchorCtr="0">
            <a:noAutofit/>
          </a:bodyPr>
          <a:lstStyle/>
          <a:p>
            <a:r>
              <a:rPr lang="ru-RU" sz="1400" b="1" dirty="0"/>
              <a:t>Рабочая программа: </a:t>
            </a:r>
            <a:r>
              <a:rPr lang="en-US" sz="1400" dirty="0" smtClean="0">
                <a:hlinkClick r:id="rId8"/>
              </a:rPr>
              <a:t>https://rosuchebnik.ru/material/tekhnologiya-5-9-klassy-rabochaya-programma-tischenko/</a:t>
            </a:r>
            <a:endParaRPr lang="ru-RU" sz="1400" dirty="0">
              <a:cs typeface="Times New Roman" pitchFamily="18" charset="0"/>
            </a:endParaRPr>
          </a:p>
        </p:txBody>
      </p:sp>
      <p:sp>
        <p:nvSpPr>
          <p:cNvPr id="39" name="Стрелка вниз 38"/>
          <p:cNvSpPr/>
          <p:nvPr/>
        </p:nvSpPr>
        <p:spPr>
          <a:xfrm>
            <a:off x="10671984" y="5265720"/>
            <a:ext cx="292874" cy="649595"/>
          </a:xfrm>
          <a:prstGeom prst="downArrow">
            <a:avLst/>
          </a:prstGeom>
          <a:solidFill>
            <a:srgbClr val="2D349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ru-RU" sz="1200" dirty="0" err="1" smtClean="0">
              <a:solidFill>
                <a:schemeClr val="bg1"/>
              </a:solidFill>
            </a:endParaRPr>
          </a:p>
        </p:txBody>
      </p:sp>
      <p:pic>
        <p:nvPicPr>
          <p:cNvPr id="40" name="Google Shape;504;p21"/>
          <p:cNvPicPr preferRelativeResize="0"/>
          <p:nvPr/>
        </p:nvPicPr>
        <p:blipFill rotWithShape="1">
          <a:blip r:embed="rId9">
            <a:alphaModFix/>
          </a:blip>
          <a:srcRect l="13479" t="16566" r="12429" b="6174"/>
          <a:stretch/>
        </p:blipFill>
        <p:spPr>
          <a:xfrm>
            <a:off x="4962226" y="1997476"/>
            <a:ext cx="3943949" cy="4003715"/>
          </a:xfrm>
          <a:prstGeom prst="rect">
            <a:avLst/>
          </a:prstGeom>
          <a:noFill/>
          <a:ln w="9525" cap="flat" cmpd="sng">
            <a:solidFill>
              <a:srgbClr val="A5A5A5"/>
            </a:solidFill>
            <a:prstDash val="solid"/>
            <a:miter lim="800000"/>
            <a:headEnd type="none" w="sm" len="sm"/>
            <a:tailEnd type="none" w="sm" len="sm"/>
          </a:ln>
        </p:spPr>
      </p:pic>
      <p:sp>
        <p:nvSpPr>
          <p:cNvPr id="41" name="Подзаголовок 3"/>
          <p:cNvSpPr txBox="1">
            <a:spLocks/>
          </p:cNvSpPr>
          <p:nvPr/>
        </p:nvSpPr>
        <p:spPr>
          <a:xfrm>
            <a:off x="4660776" y="1007909"/>
            <a:ext cx="7371409" cy="847524"/>
          </a:xfrm>
          <a:prstGeom prst="rect">
            <a:avLst/>
          </a:prstGeom>
        </p:spPr>
        <p:txBody>
          <a:bodyPr>
            <a:noAutofit/>
          </a:bodyPr>
          <a:lstStyle>
            <a:lvl1pPr algn="l" rtl="0" fontAlgn="base">
              <a:spcBef>
                <a:spcPts val="600"/>
              </a:spcBef>
              <a:spcAft>
                <a:spcPct val="0"/>
              </a:spcAft>
              <a:buClr>
                <a:schemeClr val="bg2"/>
              </a:buClr>
              <a:buFont typeface="Arial" panose="020B0604020202020204" pitchFamily="34" charset="0"/>
              <a:defRPr sz="1200" kern="1200">
                <a:solidFill>
                  <a:schemeClr val="tx1"/>
                </a:solidFill>
                <a:latin typeface="+mn-lt"/>
                <a:ea typeface="+mn-ea"/>
                <a:cs typeface="+mn-cs"/>
              </a:defRPr>
            </a:lvl1pPr>
            <a:lvl2pPr marL="179388" indent="-179388" algn="l" rtl="0" fontAlgn="base">
              <a:spcBef>
                <a:spcPts val="300"/>
              </a:spcBef>
              <a:spcAft>
                <a:spcPct val="0"/>
              </a:spcAft>
              <a:buClr>
                <a:srgbClr val="005CAB"/>
              </a:buClr>
              <a:buFont typeface="Wingdings" panose="05000000000000000000" pitchFamily="2" charset="2"/>
              <a:buChar char="§"/>
              <a:defRPr sz="1200" kern="1200">
                <a:solidFill>
                  <a:schemeClr val="tx1"/>
                </a:solidFill>
                <a:latin typeface="+mn-lt"/>
                <a:ea typeface="+mn-ea"/>
                <a:cs typeface="+mn-cs"/>
              </a:defRPr>
            </a:lvl2pPr>
            <a:lvl3pPr marL="358775" indent="-179388" algn="l" rtl="0" fontAlgn="base">
              <a:spcBef>
                <a:spcPts val="300"/>
              </a:spcBef>
              <a:spcAft>
                <a:spcPct val="0"/>
              </a:spcAft>
              <a:buClr>
                <a:srgbClr val="005CAB"/>
              </a:buClr>
              <a:buFont typeface="Arial" panose="020B0604020202020204" pitchFamily="34" charset="0"/>
              <a:buChar char="–"/>
              <a:defRPr sz="1200" kern="1200">
                <a:solidFill>
                  <a:schemeClr val="tx1"/>
                </a:solidFill>
                <a:latin typeface="+mn-lt"/>
                <a:ea typeface="+mn-ea"/>
                <a:cs typeface="+mn-cs"/>
              </a:defRPr>
            </a:lvl3pPr>
            <a:lvl4pPr marL="539750" indent="-179388" algn="l" rtl="0" fontAlgn="base">
              <a:spcBef>
                <a:spcPts val="300"/>
              </a:spcBef>
              <a:spcAft>
                <a:spcPct val="0"/>
              </a:spcAft>
              <a:buClr>
                <a:srgbClr val="005CAB"/>
              </a:buClr>
              <a:buFont typeface="Arial" panose="020B0604020202020204" pitchFamily="34" charset="0"/>
              <a:buChar char="•"/>
              <a:defRPr sz="1200" kern="1200">
                <a:solidFill>
                  <a:schemeClr val="tx1"/>
                </a:solidFill>
                <a:latin typeface="+mn-lt"/>
                <a:ea typeface="+mn-ea"/>
                <a:cs typeface="+mn-cs"/>
              </a:defRPr>
            </a:lvl4pPr>
            <a:lvl5pPr marL="719138" indent="-179388" algn="l" rtl="0" fontAlgn="base">
              <a:spcBef>
                <a:spcPts val="300"/>
              </a:spcBef>
              <a:spcAft>
                <a:spcPct val="0"/>
              </a:spcAft>
              <a:buClr>
                <a:srgbClr val="005CAB"/>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ru-RU" sz="1600" b="1" dirty="0" smtClean="0">
                <a:solidFill>
                  <a:srgbClr val="1D0DB3"/>
                </a:solidFill>
                <a:latin typeface="Calibri" panose="020F0502020204030204" pitchFamily="34" charset="0"/>
                <a:cs typeface="Calibri" panose="020F0502020204030204" pitchFamily="34" charset="0"/>
              </a:rPr>
              <a:t>- Традиционный подход </a:t>
            </a:r>
            <a:r>
              <a:rPr lang="ru-RU" sz="1600" b="1" dirty="0">
                <a:solidFill>
                  <a:srgbClr val="1D0DB3"/>
                </a:solidFill>
                <a:latin typeface="Calibri" panose="020F0502020204030204" pitchFamily="34" charset="0"/>
                <a:cs typeface="Calibri" panose="020F0502020204030204" pitchFamily="34" charset="0"/>
              </a:rPr>
              <a:t>к изучению современных технологических </a:t>
            </a:r>
            <a:r>
              <a:rPr lang="ru-RU" sz="1600" b="1" dirty="0" smtClean="0">
                <a:solidFill>
                  <a:srgbClr val="1D0DB3"/>
                </a:solidFill>
                <a:latin typeface="Calibri" panose="020F0502020204030204" pitchFamily="34" charset="0"/>
                <a:cs typeface="Calibri" panose="020F0502020204030204" pitchFamily="34" charset="0"/>
              </a:rPr>
              <a:t>процессов;</a:t>
            </a:r>
          </a:p>
          <a:p>
            <a:pPr>
              <a:spcBef>
                <a:spcPts val="0"/>
              </a:spcBef>
            </a:pPr>
            <a:r>
              <a:rPr lang="ru-RU" sz="1600" b="1" dirty="0" smtClean="0">
                <a:solidFill>
                  <a:srgbClr val="1D0DB3"/>
                </a:solidFill>
                <a:latin typeface="Calibri" panose="020F0502020204030204" pitchFamily="34" charset="0"/>
                <a:cs typeface="Calibri" panose="020F0502020204030204" pitchFamily="34" charset="0"/>
              </a:rPr>
              <a:t>- Интеграция </a:t>
            </a:r>
            <a:r>
              <a:rPr lang="ru-RU" sz="1600" b="1" dirty="0">
                <a:solidFill>
                  <a:srgbClr val="1D0DB3"/>
                </a:solidFill>
                <a:latin typeface="Calibri" panose="020F0502020204030204" pitchFamily="34" charset="0"/>
                <a:cs typeface="Calibri" panose="020F0502020204030204" pitchFamily="34" charset="0"/>
              </a:rPr>
              <a:t>со всеми учебными </a:t>
            </a:r>
            <a:r>
              <a:rPr lang="ru-RU" sz="1600" b="1" dirty="0" smtClean="0">
                <a:solidFill>
                  <a:srgbClr val="1D0DB3"/>
                </a:solidFill>
                <a:latin typeface="Calibri" panose="020F0502020204030204" pitchFamily="34" charset="0"/>
                <a:cs typeface="Calibri" panose="020F0502020204030204" pitchFamily="34" charset="0"/>
              </a:rPr>
              <a:t>предметами; </a:t>
            </a:r>
          </a:p>
          <a:p>
            <a:pPr>
              <a:spcBef>
                <a:spcPts val="0"/>
              </a:spcBef>
            </a:pPr>
            <a:r>
              <a:rPr lang="ru-RU" sz="1600" b="1" dirty="0" smtClean="0">
                <a:solidFill>
                  <a:srgbClr val="1D0DB3"/>
                </a:solidFill>
                <a:latin typeface="Calibri" panose="020F0502020204030204" pitchFamily="34" charset="0"/>
                <a:cs typeface="Calibri" panose="020F0502020204030204" pitchFamily="34" charset="0"/>
              </a:rPr>
              <a:t>- Сквозная </a:t>
            </a:r>
            <a:r>
              <a:rPr lang="ru-RU" sz="1600" b="1" dirty="0">
                <a:solidFill>
                  <a:srgbClr val="1D0DB3"/>
                </a:solidFill>
                <a:latin typeface="Calibri" panose="020F0502020204030204" pitchFamily="34" charset="0"/>
                <a:cs typeface="Calibri" panose="020F0502020204030204" pitchFamily="34" charset="0"/>
              </a:rPr>
              <a:t>линия сельскохозяйственных </a:t>
            </a:r>
            <a:r>
              <a:rPr lang="ru-RU" sz="1600" b="1" dirty="0" smtClean="0">
                <a:solidFill>
                  <a:srgbClr val="1D0DB3"/>
                </a:solidFill>
                <a:latin typeface="Calibri" panose="020F0502020204030204" pitchFamily="34" charset="0"/>
                <a:cs typeface="Calibri" panose="020F0502020204030204" pitchFamily="34" charset="0"/>
              </a:rPr>
              <a:t>технологий.</a:t>
            </a:r>
            <a:endParaRPr lang="ru-RU" sz="1600" b="1" dirty="0">
              <a:solidFill>
                <a:srgbClr val="1D0DB3"/>
              </a:solidFill>
              <a:latin typeface="Calibri" panose="020F0502020204030204" pitchFamily="34" charset="0"/>
              <a:cs typeface="Calibri" panose="020F0502020204030204" pitchFamily="34" charset="0"/>
            </a:endParaRPr>
          </a:p>
          <a:p>
            <a:pPr lvl="0"/>
            <a:endParaRPr lang="ru-RU" sz="1600" b="1" dirty="0">
              <a:solidFill>
                <a:srgbClr val="1D0DB3"/>
              </a:solidFill>
              <a:latin typeface="Calibri" panose="020F0502020204030204" pitchFamily="34" charset="0"/>
              <a:cs typeface="Calibri" panose="020F0502020204030204" pitchFamily="34" charset="0"/>
            </a:endParaRPr>
          </a:p>
          <a:p>
            <a:pPr algn="ctr"/>
            <a:endParaRPr lang="ru-RU" sz="1600" b="1" dirty="0">
              <a:solidFill>
                <a:srgbClr val="1D0DB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0465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55433" y="197703"/>
            <a:ext cx="10240120"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1D0DB3"/>
                </a:solidFill>
                <a:latin typeface="+mn-lt"/>
                <a:cs typeface="Times New Roman" panose="02020603050405020304" pitchFamily="18" charset="0"/>
              </a:rPr>
              <a:t>ПРОЕКТИРОВАНИЕ РАБОЧЕЙ ПРОГРАММЫ ПО ТЕХНОЛОГИИ</a:t>
            </a:r>
            <a:endParaRPr lang="ru-RU" sz="2400" dirty="0">
              <a:solidFill>
                <a:srgbClr val="1D0DB3"/>
              </a:solidFill>
              <a:latin typeface="+mn-lt"/>
              <a:ea typeface="Open Sans Condensed" pitchFamily="34" charset="0"/>
              <a:cs typeface="Open Sans Condensed" pitchFamily="34" charset="0"/>
            </a:endParaRPr>
          </a:p>
        </p:txBody>
      </p:sp>
      <p:sp>
        <p:nvSpPr>
          <p:cNvPr id="25" name="Прямоугольник 24"/>
          <p:cNvSpPr/>
          <p:nvPr/>
        </p:nvSpPr>
        <p:spPr>
          <a:xfrm>
            <a:off x="316597" y="951876"/>
            <a:ext cx="11689212" cy="4278094"/>
          </a:xfrm>
          <a:prstGeom prst="rect">
            <a:avLst/>
          </a:prstGeom>
        </p:spPr>
        <p:txBody>
          <a:bodyPr wrap="square">
            <a:spAutoFit/>
          </a:bodyPr>
          <a:lstStyle/>
          <a:p>
            <a:pPr marL="285750" indent="-285750">
              <a:buFont typeface="Arial" panose="020B0604020202020204" pitchFamily="34" charset="0"/>
              <a:buChar char="•"/>
            </a:pPr>
            <a:r>
              <a:rPr lang="ru-RU" b="1" dirty="0">
                <a:cs typeface="Times New Roman" pitchFamily="18" charset="0"/>
              </a:rPr>
              <a:t>ФГОС основного общего </a:t>
            </a:r>
            <a:r>
              <a:rPr lang="ru-RU" b="1" dirty="0" smtClean="0">
                <a:cs typeface="Times New Roman" pitchFamily="18" charset="0"/>
              </a:rPr>
              <a:t>образования </a:t>
            </a:r>
            <a:r>
              <a:rPr lang="ru-RU" dirty="0" smtClean="0">
                <a:cs typeface="Times New Roman" pitchFamily="18" charset="0"/>
              </a:rPr>
              <a:t>(</a:t>
            </a:r>
            <a:r>
              <a:rPr lang="ru-RU" dirty="0"/>
              <a:t>п</a:t>
            </a:r>
            <a:r>
              <a:rPr lang="ru-RU" dirty="0" smtClean="0"/>
              <a:t>риказ </a:t>
            </a:r>
            <a:r>
              <a:rPr lang="ru-RU" dirty="0"/>
              <a:t>Министерства образования и науки России от </a:t>
            </a:r>
            <a:r>
              <a:rPr lang="ru-RU" dirty="0" smtClean="0"/>
              <a:t>17.12.2010 </a:t>
            </a:r>
            <a:r>
              <a:rPr lang="ru-RU" dirty="0"/>
              <a:t>г. № </a:t>
            </a:r>
            <a:r>
              <a:rPr lang="ru-RU" dirty="0" smtClean="0"/>
              <a:t>1897; в ред. </a:t>
            </a:r>
            <a:r>
              <a:rPr lang="ru-RU" dirty="0"/>
              <a:t>от </a:t>
            </a:r>
            <a:r>
              <a:rPr lang="ru-RU" dirty="0" smtClean="0"/>
              <a:t> 31.12.2015 </a:t>
            </a:r>
            <a:r>
              <a:rPr lang="ru-RU" dirty="0"/>
              <a:t>г. N </a:t>
            </a:r>
            <a:r>
              <a:rPr lang="ru-RU" dirty="0" smtClean="0"/>
              <a:t>1577)   </a:t>
            </a:r>
            <a:r>
              <a:rPr lang="en-US" dirty="0" smtClean="0">
                <a:hlinkClick r:id="rId3"/>
              </a:rPr>
              <a:t>https</a:t>
            </a:r>
            <a:r>
              <a:rPr lang="en-US" dirty="0">
                <a:hlinkClick r:id="rId3"/>
              </a:rPr>
              <a:t>://www.garant.ru/products/ipo/prime/doc/71220596</a:t>
            </a:r>
            <a:r>
              <a:rPr lang="en-US" dirty="0" smtClean="0">
                <a:hlinkClick r:id="rId3"/>
              </a:rPr>
              <a:t>/</a:t>
            </a:r>
            <a:endParaRPr lang="ru-RU" dirty="0" smtClean="0"/>
          </a:p>
          <a:p>
            <a:endParaRPr lang="ru-RU" sz="1000" b="1" dirty="0" smtClean="0">
              <a:cs typeface="Times New Roman" pitchFamily="18" charset="0"/>
            </a:endParaRPr>
          </a:p>
          <a:p>
            <a:pPr marL="285750" indent="-285750">
              <a:buFont typeface="Arial" panose="020B0604020202020204" pitchFamily="34" charset="0"/>
              <a:buChar char="•"/>
            </a:pPr>
            <a:r>
              <a:rPr lang="ru-RU" b="1" dirty="0" smtClean="0">
                <a:cs typeface="Times New Roman" pitchFamily="18" charset="0"/>
              </a:rPr>
              <a:t>Примерные </a:t>
            </a:r>
            <a:r>
              <a:rPr lang="ru-RU" b="1" dirty="0">
                <a:cs typeface="Times New Roman" pitchFamily="18" charset="0"/>
              </a:rPr>
              <a:t>основные образовательные программы основного общего </a:t>
            </a:r>
            <a:r>
              <a:rPr lang="ru-RU" b="1" dirty="0" smtClean="0">
                <a:cs typeface="Times New Roman" pitchFamily="18" charset="0"/>
              </a:rPr>
              <a:t>образования</a:t>
            </a:r>
            <a:r>
              <a:rPr lang="ru-RU" b="1" dirty="0" smtClean="0">
                <a:solidFill>
                  <a:srgbClr val="1D0DB3"/>
                </a:solidFill>
                <a:cs typeface="Times New Roman" pitchFamily="18" charset="0"/>
              </a:rPr>
              <a:t>*</a:t>
            </a:r>
            <a:r>
              <a:rPr lang="ru-RU" b="1" dirty="0" smtClean="0">
                <a:cs typeface="Times New Roman" pitchFamily="18" charset="0"/>
              </a:rPr>
              <a:t>  </a:t>
            </a:r>
            <a:r>
              <a:rPr lang="ru-RU" dirty="0" smtClean="0">
                <a:cs typeface="Times New Roman" pitchFamily="18" charset="0"/>
              </a:rPr>
              <a:t>/ </a:t>
            </a:r>
            <a:r>
              <a:rPr lang="ru-RU" i="1" dirty="0" smtClean="0">
                <a:cs typeface="Times New Roman" pitchFamily="18" charset="0"/>
              </a:rPr>
              <a:t>р</a:t>
            </a:r>
            <a:r>
              <a:rPr lang="ru-RU" i="1" dirty="0" smtClean="0"/>
              <a:t>ешение </a:t>
            </a:r>
            <a:r>
              <a:rPr lang="ru-RU" i="1" dirty="0"/>
              <a:t>ФУМО по общему образованию </a:t>
            </a:r>
            <a:r>
              <a:rPr lang="ru-RU" dirty="0"/>
              <a:t>(в ред. от 04.02.2020 г</a:t>
            </a:r>
            <a:r>
              <a:rPr lang="ru-RU" dirty="0" smtClean="0"/>
              <a:t>., протокол  № 1/20)</a:t>
            </a:r>
            <a:endParaRPr lang="ru-RU" dirty="0"/>
          </a:p>
          <a:p>
            <a:pPr indent="360000"/>
            <a:r>
              <a:rPr lang="en-US" dirty="0" smtClean="0">
                <a:hlinkClick r:id="rId4"/>
              </a:rPr>
              <a:t>https</a:t>
            </a:r>
            <a:r>
              <a:rPr lang="en-US" dirty="0">
                <a:hlinkClick r:id="rId4"/>
              </a:rPr>
              <a:t>://fgosreestr.ru/registry</a:t>
            </a:r>
            <a:r>
              <a:rPr lang="ru-RU" dirty="0">
                <a:hlinkClick r:id="rId4"/>
              </a:rPr>
              <a:t>/пооп_ооо_06-02-2020</a:t>
            </a:r>
            <a:r>
              <a:rPr lang="ru-RU" dirty="0" smtClean="0">
                <a:hlinkClick r:id="rId4"/>
              </a:rPr>
              <a:t>/</a:t>
            </a:r>
            <a:endParaRPr lang="ru-RU" dirty="0"/>
          </a:p>
          <a:p>
            <a:endParaRPr lang="ru-RU" sz="1000" i="1" dirty="0" smtClean="0"/>
          </a:p>
          <a:p>
            <a:pPr marL="285750" indent="-285750">
              <a:buFont typeface="Arial" panose="020B0604020202020204" pitchFamily="34" charset="0"/>
              <a:buChar char="•"/>
            </a:pPr>
            <a:r>
              <a:rPr lang="ru-RU" i="1" dirty="0" smtClean="0"/>
              <a:t>Приказ </a:t>
            </a:r>
            <a:r>
              <a:rPr lang="ru-RU" i="1" dirty="0"/>
              <a:t>Министерства просвещения РФ от 18.02.2020 г., № 52 </a:t>
            </a:r>
            <a:r>
              <a:rPr lang="ru-RU" dirty="0"/>
              <a:t>«Об утверждении плана мероприятий по реализации Концепции преподавания предметной области «Технология» в образовательных организациях Российской Федерации, реализующих основные общеобразовательные программы, на 2020-2024 годы, утвержденной на заседании Коллегии Министерства просвещения Российской Федерации 24 декабря 2018 г</a:t>
            </a:r>
            <a:r>
              <a:rPr lang="ru-RU" dirty="0" smtClean="0"/>
              <a:t>.»</a:t>
            </a:r>
          </a:p>
          <a:p>
            <a:pPr marL="288000"/>
            <a:r>
              <a:rPr lang="en-US" dirty="0">
                <a:hlinkClick r:id="rId5"/>
              </a:rPr>
              <a:t>https://docs.edu.gov.ru/document/00001737e3eb943013c0e95113644904/</a:t>
            </a:r>
            <a:endParaRPr lang="ru-RU" dirty="0"/>
          </a:p>
          <a:p>
            <a:endParaRPr lang="ru-RU" sz="1000" dirty="0"/>
          </a:p>
          <a:p>
            <a:pPr marL="285750" indent="-285750">
              <a:buFont typeface="Arial" panose="020B0604020202020204" pitchFamily="34" charset="0"/>
              <a:buChar char="•"/>
            </a:pPr>
            <a:r>
              <a:rPr lang="ru-RU" i="1" dirty="0" smtClean="0"/>
              <a:t>Письмо Министерства </a:t>
            </a:r>
            <a:r>
              <a:rPr lang="ru-RU" i="1" dirty="0"/>
              <a:t>просвещения РФ от 2</a:t>
            </a:r>
            <a:r>
              <a:rPr lang="ru-RU" i="1" dirty="0" smtClean="0"/>
              <a:t>8.02.2020 г. </a:t>
            </a:r>
            <a:r>
              <a:rPr lang="ru-RU" dirty="0" smtClean="0"/>
              <a:t>«Методические </a:t>
            </a:r>
            <a:r>
              <a:rPr lang="ru-RU" dirty="0"/>
              <a:t>рекомендации для руководителей </a:t>
            </a:r>
            <a:endParaRPr lang="ru-RU" dirty="0" smtClean="0"/>
          </a:p>
          <a:p>
            <a:r>
              <a:rPr lang="ru-RU" dirty="0"/>
              <a:t> </a:t>
            </a:r>
            <a:r>
              <a:rPr lang="ru-RU" dirty="0" smtClean="0"/>
              <a:t>    и </a:t>
            </a:r>
            <a:r>
              <a:rPr lang="ru-RU" dirty="0"/>
              <a:t>педагогических работников общеобразовательных организаций по работе с обновленной Примерной </a:t>
            </a:r>
            <a:r>
              <a:rPr lang="ru-RU" dirty="0" smtClean="0"/>
              <a:t> </a:t>
            </a:r>
          </a:p>
          <a:p>
            <a:r>
              <a:rPr lang="ru-RU" dirty="0"/>
              <a:t> </a:t>
            </a:r>
            <a:r>
              <a:rPr lang="ru-RU" dirty="0" smtClean="0"/>
              <a:t>    основной </a:t>
            </a:r>
            <a:r>
              <a:rPr lang="ru-RU" dirty="0"/>
              <a:t>образовательной программой по предметной области «Технология</a:t>
            </a:r>
            <a:r>
              <a:rPr lang="ru-RU" dirty="0" smtClean="0"/>
              <a:t>»</a:t>
            </a:r>
            <a:endParaRPr lang="ru-RU" sz="1600" dirty="0" smtClean="0"/>
          </a:p>
        </p:txBody>
      </p:sp>
      <p:graphicFrame>
        <p:nvGraphicFramePr>
          <p:cNvPr id="26" name="Таблица 25"/>
          <p:cNvGraphicFramePr>
            <a:graphicFrameLocks noGrp="1"/>
          </p:cNvGraphicFramePr>
          <p:nvPr>
            <p:extLst/>
          </p:nvPr>
        </p:nvGraphicFramePr>
        <p:xfrm>
          <a:off x="375257" y="5229970"/>
          <a:ext cx="11571891" cy="853440"/>
        </p:xfrm>
        <a:graphic>
          <a:graphicData uri="http://schemas.openxmlformats.org/drawingml/2006/table">
            <a:tbl>
              <a:tblPr firstRow="1" bandRow="1">
                <a:tableStyleId>{2D5ABB26-0587-4C30-8999-92F81FD0307C}</a:tableStyleId>
              </a:tblPr>
              <a:tblGrid>
                <a:gridCol w="11571891">
                  <a:extLst>
                    <a:ext uri="{9D8B030D-6E8A-4147-A177-3AD203B41FA5}">
                      <a16:colId xmlns:a16="http://schemas.microsoft.com/office/drawing/2014/main" xmlns=""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smtClean="0">
                          <a:solidFill>
                            <a:srgbClr val="1D0DB3"/>
                          </a:solidFill>
                          <a:cs typeface="Times New Roman" pitchFamily="18" charset="0"/>
                        </a:rPr>
                        <a:t>*</a:t>
                      </a:r>
                      <a:r>
                        <a:rPr lang="ru-RU" sz="1600" dirty="0" smtClean="0">
                          <a:solidFill>
                            <a:srgbClr val="2D3494"/>
                          </a:solidFill>
                        </a:rPr>
                        <a:t>Данная </a:t>
                      </a:r>
                      <a:r>
                        <a:rPr lang="ru-RU" sz="1600" b="1" dirty="0" smtClean="0">
                          <a:solidFill>
                            <a:srgbClr val="1D0DB3"/>
                          </a:solidFill>
                        </a:rPr>
                        <a:t>Примерная программа </a:t>
                      </a:r>
                      <a:r>
                        <a:rPr lang="ru-RU" sz="1600" dirty="0" smtClean="0">
                          <a:solidFill>
                            <a:srgbClr val="2D3494"/>
                          </a:solidFill>
                        </a:rPr>
                        <a:t>позволяет образовательным организациям обеспечить реализацию </a:t>
                      </a:r>
                      <a:r>
                        <a:rPr lang="ru-RU" sz="1600" b="1" dirty="0" smtClean="0">
                          <a:solidFill>
                            <a:srgbClr val="2F3696"/>
                          </a:solidFill>
                        </a:rPr>
                        <a:t>Концепции </a:t>
                      </a:r>
                      <a:r>
                        <a:rPr lang="ru-RU" sz="1600" b="1" kern="1200" dirty="0" smtClean="0">
                          <a:solidFill>
                            <a:srgbClr val="2F3696"/>
                          </a:solidFill>
                          <a:latin typeface="+mn-lt"/>
                          <a:ea typeface="+mn-ea"/>
                          <a:cs typeface="Times New Roman" panose="02020603050405020304" pitchFamily="18" charset="0"/>
                        </a:rPr>
                        <a:t>преподавания предметной области «Технология» </a:t>
                      </a:r>
                      <a:r>
                        <a:rPr lang="ru-RU" sz="1600" b="0" kern="1200" dirty="0" smtClean="0">
                          <a:solidFill>
                            <a:srgbClr val="2D3494"/>
                          </a:solidFill>
                          <a:latin typeface="+mn-lt"/>
                          <a:ea typeface="+mn-ea"/>
                          <a:cs typeface="Times New Roman" panose="02020603050405020304" pitchFamily="18" charset="0"/>
                        </a:rPr>
                        <a:t>в полном объеме к 2024 г. в процессе </a:t>
                      </a:r>
                      <a:r>
                        <a:rPr lang="ru-RU" sz="1600" dirty="0" smtClean="0">
                          <a:solidFill>
                            <a:srgbClr val="2D3494"/>
                          </a:solidFill>
                        </a:rPr>
                        <a:t>планомерного  перехода от изучения традиционных технологий к инновационным технологиям, определяющим перспективы научно-технологического развития России.</a:t>
                      </a:r>
                      <a:endParaRPr lang="ru-RU" sz="1600" dirty="0">
                        <a:solidFill>
                          <a:srgbClr val="2D3494"/>
                        </a:solidFill>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466947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14" name="AutoShape 3"/>
          <p:cNvSpPr>
            <a:spLocks noChangeAspect="1" noChangeArrowheads="1" noTextEdit="1"/>
          </p:cNvSpPr>
          <p:nvPr/>
        </p:nvSpPr>
        <p:spPr bwMode="auto">
          <a:xfrm>
            <a:off x="9547391" y="326488"/>
            <a:ext cx="1880724" cy="91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30</a:t>
            </a:fld>
            <a:endParaRPr lang="en" sz="1600" dirty="0">
              <a:solidFill>
                <a:srgbClr val="2D2B8D"/>
              </a:solidFill>
              <a:latin typeface="Calibri" pitchFamily="34" charset="0"/>
            </a:endParaRPr>
          </a:p>
        </p:txBody>
      </p:sp>
      <p:grpSp>
        <p:nvGrpSpPr>
          <p:cNvPr id="50" name="Группа 49"/>
          <p:cNvGrpSpPr/>
          <p:nvPr/>
        </p:nvGrpSpPr>
        <p:grpSpPr>
          <a:xfrm>
            <a:off x="240697" y="194745"/>
            <a:ext cx="1268960" cy="438775"/>
            <a:chOff x="254665" y="195486"/>
            <a:chExt cx="951720" cy="329081"/>
          </a:xfrm>
        </p:grpSpPr>
        <p:sp>
          <p:nvSpPr>
            <p:cNvPr id="54"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0" name="Прямая соединительная линия 69"/>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873319" y="119282"/>
            <a:ext cx="10029387" cy="353943"/>
          </a:xfrm>
          <a:prstGeom prst="rect">
            <a:avLst/>
          </a:prstGeom>
          <a:noFill/>
        </p:spPr>
        <p:txBody>
          <a:bodyPr wrap="square" rtlCol="0">
            <a:spAutoFit/>
          </a:bodyPr>
          <a:lstStyle/>
          <a:p>
            <a:pPr>
              <a:lnSpc>
                <a:spcPct val="85000"/>
              </a:lnSpc>
              <a:defRPr/>
            </a:pPr>
            <a:r>
              <a:rPr lang="ru-RU" sz="2000" b="1" dirty="0" smtClean="0">
                <a:solidFill>
                  <a:srgbClr val="1D0DB3"/>
                </a:solidFill>
                <a:ea typeface="Open Sans Condensed" pitchFamily="34" charset="0"/>
                <a:cs typeface="Open Sans Condensed" pitchFamily="34" charset="0"/>
              </a:rPr>
              <a:t>ТЕХНОЛОГИЯ. </a:t>
            </a:r>
            <a:r>
              <a:rPr lang="ru-RU" sz="2000" b="1" dirty="0">
                <a:solidFill>
                  <a:srgbClr val="1D0DB3"/>
                </a:solidFill>
                <a:ea typeface="Calibri"/>
                <a:cs typeface="Calibri"/>
                <a:sym typeface="Calibri"/>
              </a:rPr>
              <a:t>5-9 </a:t>
            </a:r>
            <a:r>
              <a:rPr lang="ru-RU" sz="2000" b="1" dirty="0" smtClean="0">
                <a:solidFill>
                  <a:srgbClr val="1D0DB3"/>
                </a:solidFill>
                <a:ea typeface="Calibri"/>
                <a:cs typeface="Calibri"/>
                <a:sym typeface="Calibri"/>
              </a:rPr>
              <a:t>классы</a:t>
            </a:r>
            <a:endParaRPr lang="ru-RU" sz="2000" b="1" dirty="0">
              <a:solidFill>
                <a:srgbClr val="1D0DB3"/>
              </a:solidFill>
              <a:ea typeface="Calibri"/>
              <a:cs typeface="Calibri"/>
              <a:sym typeface="Calibri"/>
            </a:endParaRPr>
          </a:p>
        </p:txBody>
      </p:sp>
      <p:sp>
        <p:nvSpPr>
          <p:cNvPr id="42" name="Прямоугольник 41">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0" name="Picture 5" descr="C:\Users\Елена\Application Data\Desktop\46e241bf-1a38-11e9-987e-0050569c7d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819" y="2627303"/>
            <a:ext cx="1511381" cy="20207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1" name="Picture 4" descr="C:\Users\Елена\Application Data\Desktop\0e4ffc7d-1a38-11e9-987e-0050569c7d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0268" y="1965858"/>
            <a:ext cx="1466850" cy="216754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2" name="Picture 3" descr="C:\Users\Елена\Application Data\Desktop\aade017b-18d1-11e9-987e-0050569c7d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11" y="1709544"/>
            <a:ext cx="1609725" cy="210611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3" name="Picture 2" descr="C:\Users\Елена\Application Data\Desktop\d6f8df51-18d0-11e9-987e-0050569c7d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693" y="1437378"/>
            <a:ext cx="1469579" cy="220027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4" name="Picture 2" descr="Технология. Рабочие программы. 5-9 классы (Печатная версия)"/>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6439" y="1543216"/>
            <a:ext cx="1338042" cy="1912552"/>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5" name="Picture 6" descr="C:\Users\Елена\Application Data\Desktop\d70afd37-f160-11e3-91da-0050569c7d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29005" y="1581238"/>
            <a:ext cx="1283778" cy="187603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6" name="Google Shape;308;p22"/>
          <p:cNvSpPr txBox="1"/>
          <p:nvPr/>
        </p:nvSpPr>
        <p:spPr>
          <a:xfrm>
            <a:off x="1753354" y="627271"/>
            <a:ext cx="9263833" cy="676275"/>
          </a:xfrm>
          <a:prstGeom prst="rect">
            <a:avLst/>
          </a:prstGeom>
          <a:noFill/>
          <a:ln>
            <a:noFill/>
          </a:ln>
        </p:spPr>
        <p:txBody>
          <a:bodyPr spcFirstLastPara="1" wrap="square" lIns="91425" tIns="91425" rIns="91425" bIns="91425" anchor="t" anchorCtr="0">
            <a:noAutofit/>
          </a:bodyPr>
          <a:lstStyle/>
          <a:p>
            <a:r>
              <a:rPr lang="ru-RU" sz="1800" b="1" i="0" u="none" strike="noStrike" cap="none" dirty="0" smtClean="0">
                <a:latin typeface="Calibri"/>
                <a:ea typeface="Calibri"/>
                <a:cs typeface="Calibri"/>
                <a:sym typeface="Calibri"/>
              </a:rPr>
              <a:t>авторы - </a:t>
            </a:r>
            <a:r>
              <a:rPr lang="ru-RU" b="1" dirty="0" smtClean="0"/>
              <a:t>Казакевич </a:t>
            </a:r>
            <a:r>
              <a:rPr lang="ru-RU" b="1" dirty="0"/>
              <a:t>В.М., Пичугина Г.В., Семенова Г.Ю. и др</a:t>
            </a:r>
            <a:r>
              <a:rPr lang="ru-RU" b="1" dirty="0" smtClean="0"/>
              <a:t>. / под </a:t>
            </a:r>
            <a:r>
              <a:rPr lang="ru-RU" b="1" dirty="0"/>
              <a:t>ред. Казакевича В.М</a:t>
            </a:r>
            <a:r>
              <a:rPr lang="ru-RU" b="1" dirty="0" smtClean="0"/>
              <a:t>. /</a:t>
            </a:r>
            <a:endParaRPr sz="1800" b="1" i="0" u="none" strike="noStrike" cap="none" dirty="0">
              <a:latin typeface="Calibri"/>
              <a:ea typeface="Calibri"/>
              <a:cs typeface="Calibri"/>
              <a:sym typeface="Calibri"/>
            </a:endParaRPr>
          </a:p>
        </p:txBody>
      </p:sp>
      <p:sp>
        <p:nvSpPr>
          <p:cNvPr id="37" name="Google Shape;320;p22"/>
          <p:cNvSpPr/>
          <p:nvPr/>
        </p:nvSpPr>
        <p:spPr>
          <a:xfrm>
            <a:off x="577266" y="4902736"/>
            <a:ext cx="2015284" cy="349254"/>
          </a:xfrm>
          <a:prstGeom prst="roundRect">
            <a:avLst>
              <a:gd name="adj" fmla="val 16667"/>
            </a:avLst>
          </a:prstGeom>
          <a:solidFill>
            <a:srgbClr val="2F36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ru-RU" sz="1400" b="1" i="0" u="none" strike="noStrike" cap="none" dirty="0">
                <a:solidFill>
                  <a:schemeClr val="lt1"/>
                </a:solidFill>
                <a:latin typeface="Calibri"/>
                <a:ea typeface="Calibri"/>
                <a:cs typeface="Calibri"/>
                <a:sym typeface="Calibri"/>
              </a:rPr>
              <a:t>ФПУ - № </a:t>
            </a:r>
            <a:r>
              <a:rPr lang="ru-RU" sz="1400" b="1" i="0" u="none" strike="noStrike" cap="none" dirty="0" smtClean="0">
                <a:solidFill>
                  <a:schemeClr val="lt1"/>
                </a:solidFill>
                <a:latin typeface="Calibri"/>
                <a:ea typeface="Calibri"/>
                <a:cs typeface="Calibri"/>
                <a:sym typeface="Calibri"/>
              </a:rPr>
              <a:t>1.2.7.1.1.1-4</a:t>
            </a:r>
            <a:endParaRPr sz="1400" b="1" i="0" u="none" strike="noStrike" cap="none" dirty="0">
              <a:solidFill>
                <a:schemeClr val="lt1"/>
              </a:solidFill>
              <a:latin typeface="Calibri"/>
              <a:ea typeface="Calibri"/>
              <a:cs typeface="Calibri"/>
              <a:sym typeface="Calibri"/>
            </a:endParaRPr>
          </a:p>
        </p:txBody>
      </p:sp>
      <p:sp>
        <p:nvSpPr>
          <p:cNvPr id="38" name="Google Shape;308;p22"/>
          <p:cNvSpPr txBox="1"/>
          <p:nvPr/>
        </p:nvSpPr>
        <p:spPr>
          <a:xfrm>
            <a:off x="5580019" y="3784149"/>
            <a:ext cx="6430415" cy="2085579"/>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ru-RU" sz="1600" dirty="0" smtClean="0">
                <a:solidFill>
                  <a:srgbClr val="000000"/>
                </a:solidFill>
                <a:latin typeface="Calibri"/>
                <a:sym typeface="Calibri"/>
              </a:rPr>
              <a:t>Принцип </a:t>
            </a:r>
            <a:r>
              <a:rPr lang="ru-RU" sz="1600" dirty="0" err="1" smtClean="0">
                <a:solidFill>
                  <a:srgbClr val="000000"/>
                </a:solidFill>
                <a:latin typeface="Calibri"/>
                <a:sym typeface="Calibri"/>
              </a:rPr>
              <a:t>блочно</a:t>
            </a:r>
            <a:r>
              <a:rPr lang="ru-RU" sz="1600" dirty="0" smtClean="0">
                <a:solidFill>
                  <a:srgbClr val="000000"/>
                </a:solidFill>
                <a:latin typeface="Calibri"/>
                <a:sym typeface="Calibri"/>
              </a:rPr>
              <a:t>-модульного построение информации;</a:t>
            </a:r>
            <a:r>
              <a:rPr lang="ru-RU" sz="1600" dirty="0" smtClean="0"/>
              <a:t> </a:t>
            </a:r>
          </a:p>
          <a:p>
            <a:pPr marL="285750" indent="-285750">
              <a:buFont typeface="Arial" panose="020B0604020202020204" pitchFamily="34" charset="0"/>
              <a:buChar char="•"/>
            </a:pPr>
            <a:r>
              <a:rPr lang="ru-RU" sz="1600" dirty="0" smtClean="0"/>
              <a:t>11 базовых компонентов содержания представлены </a:t>
            </a:r>
          </a:p>
          <a:p>
            <a:r>
              <a:rPr lang="ru-RU" sz="1600" dirty="0"/>
              <a:t> </a:t>
            </a:r>
            <a:r>
              <a:rPr lang="ru-RU" sz="1600" dirty="0" smtClean="0"/>
              <a:t>      в концентрическом формате;</a:t>
            </a:r>
          </a:p>
          <a:p>
            <a:pPr marL="285750" indent="-285750">
              <a:buFont typeface="Arial" panose="020B0604020202020204" pitchFamily="34" charset="0"/>
              <a:buChar char="•"/>
            </a:pPr>
            <a:r>
              <a:rPr lang="ru-RU" sz="1600" dirty="0" smtClean="0"/>
              <a:t>Принцип тематического расширения и усложнения содержания;</a:t>
            </a:r>
          </a:p>
          <a:p>
            <a:pPr marL="285750" indent="-285750">
              <a:buFont typeface="Arial" panose="020B0604020202020204" pitchFamily="34" charset="0"/>
              <a:buChar char="•"/>
            </a:pPr>
            <a:r>
              <a:rPr lang="ru-RU" sz="1600" dirty="0" smtClean="0"/>
              <a:t>Реализация </a:t>
            </a:r>
            <a:r>
              <a:rPr lang="ru-RU" sz="1600" dirty="0" err="1" smtClean="0"/>
              <a:t>межпредметных</a:t>
            </a:r>
            <a:r>
              <a:rPr lang="ru-RU" sz="1600" dirty="0" smtClean="0"/>
              <a:t> связей.</a:t>
            </a:r>
          </a:p>
          <a:p>
            <a:pPr marL="285750" indent="-285750">
              <a:buFont typeface="Arial" panose="020B0604020202020204" pitchFamily="34" charset="0"/>
              <a:buChar char="•"/>
            </a:pPr>
            <a:r>
              <a:rPr lang="ru-RU" sz="1600" i="0" u="none" strike="noStrike" cap="none" dirty="0" smtClean="0">
                <a:solidFill>
                  <a:srgbClr val="000000"/>
                </a:solidFill>
                <a:latin typeface="Calibri"/>
                <a:ea typeface="Calibri"/>
                <a:cs typeface="Calibri"/>
                <a:sym typeface="Calibri"/>
              </a:rPr>
              <a:t>Направленность на овладение обучающимися приемами и способами созидательно-преобразующей деятельности.</a:t>
            </a:r>
            <a:endParaRPr sz="1600" i="0" u="none" strike="noStrike" cap="none" dirty="0">
              <a:solidFill>
                <a:srgbClr val="000000"/>
              </a:solidFill>
              <a:latin typeface="Calibri"/>
              <a:ea typeface="Calibri"/>
              <a:cs typeface="Calibri"/>
              <a:sym typeface="Calibri"/>
            </a:endParaRPr>
          </a:p>
        </p:txBody>
      </p:sp>
      <p:sp>
        <p:nvSpPr>
          <p:cNvPr id="39" name="Прямоугольник 38"/>
          <p:cNvSpPr/>
          <p:nvPr/>
        </p:nvSpPr>
        <p:spPr>
          <a:xfrm>
            <a:off x="95370" y="5872263"/>
            <a:ext cx="8419980" cy="307777"/>
          </a:xfrm>
          <a:prstGeom prst="rect">
            <a:avLst/>
          </a:prstGeom>
        </p:spPr>
        <p:txBody>
          <a:bodyPr wrap="square">
            <a:spAutoFit/>
          </a:bodyPr>
          <a:lstStyle/>
          <a:p>
            <a:r>
              <a:rPr lang="ru-RU" sz="1400" b="1" dirty="0" smtClean="0"/>
              <a:t>Рабочая программа: </a:t>
            </a:r>
            <a:r>
              <a:rPr lang="en-US" sz="1400" u="sng" dirty="0" smtClean="0">
                <a:hlinkClick r:id="rId9"/>
              </a:rPr>
              <a:t>http</a:t>
            </a:r>
            <a:r>
              <a:rPr lang="en-US" sz="1400" dirty="0" smtClean="0">
                <a:hlinkClick r:id="rId9"/>
              </a:rPr>
              <a:t>s</a:t>
            </a:r>
            <a:r>
              <a:rPr lang="en-US" sz="1400" dirty="0">
                <a:hlinkClick r:id="rId9"/>
              </a:rPr>
              <a:t>://catalog.prosv.ru/attachment/36d9984058a5756a6033d3211cc2f14fecd00630.pdf</a:t>
            </a:r>
            <a:r>
              <a:rPr lang="ru-RU" sz="1400" dirty="0" smtClean="0"/>
              <a:t> </a:t>
            </a:r>
            <a:endParaRPr lang="ru-RU" sz="1400" dirty="0"/>
          </a:p>
        </p:txBody>
      </p:sp>
      <p:pic>
        <p:nvPicPr>
          <p:cNvPr id="40" name="Рисунок 39" descr="C:\Users\Елена\YandexDisk-gilsantimo\Скриншоты\2020-08-18_21-14-3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5794" y="1543217"/>
            <a:ext cx="1494174" cy="1914052"/>
          </a:xfrm>
          <a:prstGeom prst="rect">
            <a:avLst/>
          </a:prstGeom>
          <a:noFill/>
          <a:ln>
            <a:solidFill>
              <a:schemeClr val="tx1">
                <a:lumMod val="65000"/>
                <a:lumOff val="35000"/>
              </a:schemeClr>
            </a:solidFill>
          </a:ln>
        </p:spPr>
      </p:pic>
    </p:spTree>
    <p:extLst>
      <p:ext uri="{BB962C8B-B14F-4D97-AF65-F5344CB8AC3E}">
        <p14:creationId xmlns:p14="http://schemas.microsoft.com/office/powerpoint/2010/main" val="987371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14" name="AutoShape 3"/>
          <p:cNvSpPr>
            <a:spLocks noChangeAspect="1" noChangeArrowheads="1" noTextEdit="1"/>
          </p:cNvSpPr>
          <p:nvPr/>
        </p:nvSpPr>
        <p:spPr bwMode="auto">
          <a:xfrm>
            <a:off x="9547391" y="326488"/>
            <a:ext cx="1880724" cy="91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31</a:t>
            </a:fld>
            <a:endParaRPr lang="en" sz="1600" dirty="0">
              <a:solidFill>
                <a:srgbClr val="2D2B8D"/>
              </a:solidFill>
              <a:latin typeface="Calibri" pitchFamily="34" charset="0"/>
            </a:endParaRPr>
          </a:p>
        </p:txBody>
      </p:sp>
      <p:grpSp>
        <p:nvGrpSpPr>
          <p:cNvPr id="50" name="Группа 49"/>
          <p:cNvGrpSpPr/>
          <p:nvPr/>
        </p:nvGrpSpPr>
        <p:grpSpPr>
          <a:xfrm>
            <a:off x="240697" y="194745"/>
            <a:ext cx="1268960" cy="438775"/>
            <a:chOff x="254665" y="195486"/>
            <a:chExt cx="951720" cy="329081"/>
          </a:xfrm>
        </p:grpSpPr>
        <p:sp>
          <p:nvSpPr>
            <p:cNvPr id="54"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0" name="Прямая соединительная линия 69"/>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803532" y="77732"/>
            <a:ext cx="10029387" cy="646331"/>
          </a:xfrm>
          <a:prstGeom prst="rect">
            <a:avLst/>
          </a:prstGeom>
          <a:noFill/>
        </p:spPr>
        <p:txBody>
          <a:bodyPr wrap="square" rtlCol="0">
            <a:spAutoFit/>
          </a:bodyPr>
          <a:lstStyle/>
          <a:p>
            <a:pPr lvl="0">
              <a:defRPr/>
            </a:pPr>
            <a:r>
              <a:rPr lang="ru-RU" b="1" dirty="0" smtClean="0">
                <a:solidFill>
                  <a:srgbClr val="1D0DB3"/>
                </a:solidFill>
                <a:latin typeface="Open Sans Condensed" pitchFamily="34" charset="0"/>
                <a:ea typeface="Open Sans Condensed" pitchFamily="34" charset="0"/>
                <a:cs typeface="Open Sans Condensed" pitchFamily="34" charset="0"/>
              </a:rPr>
              <a:t>ТЕХНОЛОГИЯ. Профессиональное самоопределение. 8-9 классы </a:t>
            </a:r>
          </a:p>
          <a:p>
            <a:pPr lvl="0">
              <a:defRPr/>
            </a:pPr>
            <a:r>
              <a:rPr lang="ru-RU" b="1" dirty="0" smtClean="0">
                <a:solidFill>
                  <a:srgbClr val="0070C0"/>
                </a:solidFill>
                <a:latin typeface="Open Sans Condensed" pitchFamily="34" charset="0"/>
                <a:ea typeface="Open Sans Condensed" pitchFamily="34" charset="0"/>
                <a:cs typeface="Open Sans Condensed" pitchFamily="34" charset="0"/>
              </a:rPr>
              <a:t>Личность. Профессия. Карьера</a:t>
            </a:r>
            <a:endParaRPr kumimoji="0" lang="ru-RU" b="1" i="0" u="none" strike="noStrike" kern="1200" cap="none" spc="0" normalizeH="0" baseline="0" noProof="0" dirty="0">
              <a:ln>
                <a:noFill/>
              </a:ln>
              <a:solidFill>
                <a:srgbClr val="0070C0"/>
              </a:solidFill>
              <a:effectLst/>
              <a:uLnTx/>
              <a:uFillTx/>
              <a:latin typeface="Open Sans Condensed" pitchFamily="34" charset="0"/>
              <a:ea typeface="Open Sans Condensed" pitchFamily="34" charset="0"/>
              <a:cs typeface="Open Sans Condensed" pitchFamily="34" charset="0"/>
            </a:endParaRPr>
          </a:p>
        </p:txBody>
      </p:sp>
      <p:sp>
        <p:nvSpPr>
          <p:cNvPr id="42" name="Прямоугольник 41">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51" y="1842843"/>
            <a:ext cx="2561912" cy="3176833"/>
          </a:xfrm>
          <a:prstGeom prst="rect">
            <a:avLst/>
          </a:prstGeom>
          <a:ln w="3175">
            <a:solidFill>
              <a:schemeClr val="tx1"/>
            </a:solidFill>
          </a:ln>
          <a:effectLst>
            <a:outerShdw blurRad="50800" dist="38100" dir="2700000" algn="tl" rotWithShape="0">
              <a:prstClr val="black">
                <a:alpha val="40000"/>
              </a:prstClr>
            </a:outerShdw>
          </a:effectLst>
        </p:spPr>
      </p:pic>
      <p:sp>
        <p:nvSpPr>
          <p:cNvPr id="28" name="Прямоугольник 27">
            <a:extLst>
              <a:ext uri="{FF2B5EF4-FFF2-40B4-BE49-F238E27FC236}">
                <a16:creationId xmlns:a16="http://schemas.microsoft.com/office/drawing/2014/main" xmlns="" id="{FB5F2B7E-731A-1F4F-AEAF-9C1987A0B2C4}"/>
              </a:ext>
            </a:extLst>
          </p:cNvPr>
          <p:cNvSpPr/>
          <p:nvPr/>
        </p:nvSpPr>
        <p:spPr>
          <a:xfrm>
            <a:off x="350740" y="1355011"/>
            <a:ext cx="8155824" cy="338554"/>
          </a:xfrm>
          <a:prstGeom prst="rect">
            <a:avLst/>
          </a:prstGeom>
        </p:spPr>
        <p:txBody>
          <a:bodyPr wrap="square">
            <a:spAutoFit/>
          </a:bodyPr>
          <a:lstStyle/>
          <a:p>
            <a:r>
              <a:rPr lang="ru-RU" sz="1600" b="1" dirty="0">
                <a:solidFill>
                  <a:srgbClr val="1D0DB3"/>
                </a:solidFill>
              </a:rPr>
              <a:t>Стимулирует подростка к поиску своего места в жизни и путей самореализации</a:t>
            </a:r>
          </a:p>
        </p:txBody>
      </p:sp>
      <p:sp>
        <p:nvSpPr>
          <p:cNvPr id="30" name="Прямоугольник 29"/>
          <p:cNvSpPr/>
          <p:nvPr/>
        </p:nvSpPr>
        <p:spPr>
          <a:xfrm>
            <a:off x="1991461" y="905734"/>
            <a:ext cx="4826764" cy="241066"/>
          </a:xfrm>
          <a:prstGeom prst="rect">
            <a:avLst/>
          </a:prstGeom>
          <a:noFill/>
          <a:ln w="6350">
            <a:noFill/>
          </a:ln>
          <a:effectLst/>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defRPr/>
            </a:pPr>
            <a:r>
              <a:rPr lang="ru-RU" sz="1600" b="1" dirty="0" smtClean="0">
                <a:solidFill>
                  <a:schemeClr val="tx1">
                    <a:lumMod val="90000"/>
                    <a:lumOff val="10000"/>
                  </a:schemeClr>
                </a:solidFill>
                <a:cs typeface="Times New Roman" pitchFamily="18" charset="0"/>
              </a:rPr>
              <a:t>Автор – </a:t>
            </a:r>
            <a:r>
              <a:rPr lang="ru-RU" sz="1600" b="1" dirty="0" err="1" smtClean="0">
                <a:solidFill>
                  <a:schemeClr val="tx1">
                    <a:lumMod val="90000"/>
                    <a:lumOff val="10000"/>
                  </a:schemeClr>
                </a:solidFill>
                <a:cs typeface="Times New Roman" pitchFamily="18" charset="0"/>
              </a:rPr>
              <a:t>Резапкина</a:t>
            </a:r>
            <a:r>
              <a:rPr lang="ru-RU" sz="1600" b="1" dirty="0" smtClean="0">
                <a:solidFill>
                  <a:schemeClr val="tx1">
                    <a:lumMod val="90000"/>
                    <a:lumOff val="10000"/>
                  </a:schemeClr>
                </a:solidFill>
                <a:cs typeface="Times New Roman" pitchFamily="18" charset="0"/>
              </a:rPr>
              <a:t> Г.В.</a:t>
            </a:r>
            <a:endParaRPr lang="ru-RU" sz="1600" b="1" dirty="0">
              <a:solidFill>
                <a:schemeClr val="tx1">
                  <a:lumMod val="90000"/>
                  <a:lumOff val="10000"/>
                </a:schemeClr>
              </a:solidFill>
              <a:cs typeface="Times New Roman" pitchFamily="18" charset="0"/>
            </a:endParaRPr>
          </a:p>
        </p:txBody>
      </p:sp>
      <p:pic>
        <p:nvPicPr>
          <p:cNvPr id="31" name="Picture 13" descr="D:\издательство РУ\УМК\Резапкина\из пособия\оглавление.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614" y="1842844"/>
            <a:ext cx="2621561" cy="3176832"/>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3" name="Picture 14" descr="D:\издательство РУ\УМК\Резапкина\из пособия\потребности человека.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553" y="1842843"/>
            <a:ext cx="2552701" cy="287713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4" name="Picture 16" descr="D:\издательство РУ\УМК\Резапкина\из пособия\ситуации выбора.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706" y="1026267"/>
            <a:ext cx="2732135" cy="1876425"/>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5" name="Picture 12" descr="D:\издательство РУ\УМК\Резапкина\из пособия\АСИ- НОВЫЕ ПРОФЕССИИ.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9706" y="3070355"/>
            <a:ext cx="2676093" cy="3101379"/>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6" name="Прямоугольник 35">
            <a:extLst>
              <a:ext uri="{FF2B5EF4-FFF2-40B4-BE49-F238E27FC236}">
                <a16:creationId xmlns:a16="http://schemas.microsoft.com/office/drawing/2014/main" xmlns="" id="{474D1255-F689-6F43-9B62-01700B62C2AC}"/>
              </a:ext>
            </a:extLst>
          </p:cNvPr>
          <p:cNvSpPr/>
          <p:nvPr/>
        </p:nvSpPr>
        <p:spPr>
          <a:xfrm>
            <a:off x="4823922" y="5084114"/>
            <a:ext cx="4269742" cy="1292662"/>
          </a:xfrm>
          <a:prstGeom prst="rect">
            <a:avLst/>
          </a:prstGeom>
        </p:spPr>
        <p:txBody>
          <a:bodyPr wrap="square">
            <a:spAutoFit/>
          </a:bodyPr>
          <a:lstStyle/>
          <a:p>
            <a:r>
              <a:rPr lang="ru-RU" sz="1300" b="1" dirty="0">
                <a:solidFill>
                  <a:srgbClr val="002060"/>
                </a:solidFill>
              </a:rPr>
              <a:t>В учебном пособии </a:t>
            </a:r>
            <a:r>
              <a:rPr lang="ru-RU" sz="1300" b="1" dirty="0" smtClean="0">
                <a:solidFill>
                  <a:srgbClr val="002060"/>
                </a:solidFill>
              </a:rPr>
              <a:t>рассматриваются </a:t>
            </a:r>
            <a:r>
              <a:rPr lang="ru-RU" sz="1300" b="1" dirty="0">
                <a:solidFill>
                  <a:srgbClr val="002060"/>
                </a:solidFill>
              </a:rPr>
              <a:t>вопросы:</a:t>
            </a:r>
          </a:p>
          <a:p>
            <a:pPr>
              <a:buFont typeface="Arial" panose="020B0604020202020204" pitchFamily="34" charset="0"/>
              <a:buChar char="•"/>
            </a:pPr>
            <a:r>
              <a:rPr lang="ru-RU" sz="1300" dirty="0" smtClean="0">
                <a:solidFill>
                  <a:srgbClr val="002060"/>
                </a:solidFill>
              </a:rPr>
              <a:t> самоопределения </a:t>
            </a:r>
            <a:r>
              <a:rPr lang="ru-RU" sz="1300" dirty="0">
                <a:solidFill>
                  <a:srgbClr val="002060"/>
                </a:solidFill>
              </a:rPr>
              <a:t>подростков на основе </a:t>
            </a:r>
            <a:r>
              <a:rPr lang="ru-RU" sz="1300" dirty="0" smtClean="0">
                <a:solidFill>
                  <a:srgbClr val="002060"/>
                </a:solidFill>
              </a:rPr>
              <a:t>жизненных </a:t>
            </a:r>
            <a:r>
              <a:rPr lang="ru-RU" sz="1300" dirty="0">
                <a:solidFill>
                  <a:srgbClr val="002060"/>
                </a:solidFill>
              </a:rPr>
              <a:t>ценностей </a:t>
            </a:r>
            <a:r>
              <a:rPr lang="ru-RU" sz="1300" dirty="0" smtClean="0">
                <a:solidFill>
                  <a:srgbClr val="002060"/>
                </a:solidFill>
              </a:rPr>
              <a:t>и потребностей, личностных особенностей̆;</a:t>
            </a:r>
          </a:p>
          <a:p>
            <a:pPr>
              <a:buFont typeface="Arial" panose="020B0604020202020204" pitchFamily="34" charset="0"/>
              <a:buChar char="•"/>
            </a:pPr>
            <a:r>
              <a:rPr lang="ru-RU" sz="1300" dirty="0" smtClean="0">
                <a:solidFill>
                  <a:srgbClr val="002060"/>
                </a:solidFill>
              </a:rPr>
              <a:t> требовании</a:t>
            </a:r>
            <a:r>
              <a:rPr lang="ru-RU" sz="1300" dirty="0">
                <a:solidFill>
                  <a:srgbClr val="002060"/>
                </a:solidFill>
              </a:rPr>
              <a:t>̆ к различным сферам профессиональной деятельности и мотивов </a:t>
            </a:r>
            <a:r>
              <a:rPr lang="ru-RU" sz="1300" dirty="0" smtClean="0">
                <a:solidFill>
                  <a:srgbClr val="002060"/>
                </a:solidFill>
              </a:rPr>
              <a:t>труда;</a:t>
            </a:r>
            <a:endParaRPr lang="ru-RU" sz="1300" dirty="0">
              <a:solidFill>
                <a:srgbClr val="002060"/>
              </a:solidFill>
            </a:endParaRPr>
          </a:p>
          <a:p>
            <a:pPr>
              <a:buFont typeface="Arial" panose="020B0604020202020204" pitchFamily="34" charset="0"/>
              <a:buChar char="•"/>
            </a:pPr>
            <a:r>
              <a:rPr lang="ru-RU" sz="1300" dirty="0" smtClean="0">
                <a:solidFill>
                  <a:srgbClr val="002060"/>
                </a:solidFill>
              </a:rPr>
              <a:t> правила </a:t>
            </a:r>
            <a:r>
              <a:rPr lang="ru-RU" sz="1300" dirty="0">
                <a:solidFill>
                  <a:srgbClr val="002060"/>
                </a:solidFill>
              </a:rPr>
              <a:t>планирования профессиональной̆ карьеры</a:t>
            </a:r>
            <a:r>
              <a:rPr lang="ru-RU" sz="1300" dirty="0" smtClean="0">
                <a:solidFill>
                  <a:srgbClr val="002060"/>
                </a:solidFill>
              </a:rPr>
              <a:t>.</a:t>
            </a:r>
            <a:endParaRPr lang="ru-RU" sz="1300" dirty="0">
              <a:solidFill>
                <a:srgbClr val="002060"/>
              </a:solidFill>
            </a:endParaRPr>
          </a:p>
        </p:txBody>
      </p:sp>
      <p:sp>
        <p:nvSpPr>
          <p:cNvPr id="37" name="Прямоугольник 36">
            <a:extLst>
              <a:ext uri="{FF2B5EF4-FFF2-40B4-BE49-F238E27FC236}">
                <a16:creationId xmlns:a16="http://schemas.microsoft.com/office/drawing/2014/main" xmlns="" id="{474D1255-F689-6F43-9B62-01700B62C2AC}"/>
              </a:ext>
            </a:extLst>
          </p:cNvPr>
          <p:cNvSpPr/>
          <p:nvPr/>
        </p:nvSpPr>
        <p:spPr>
          <a:xfrm>
            <a:off x="151317" y="5299557"/>
            <a:ext cx="4571245" cy="1077218"/>
          </a:xfrm>
          <a:prstGeom prst="rect">
            <a:avLst/>
          </a:prstGeom>
        </p:spPr>
        <p:txBody>
          <a:bodyPr wrap="square">
            <a:spAutoFit/>
          </a:bodyPr>
          <a:lstStyle/>
          <a:p>
            <a:r>
              <a:rPr lang="ru-RU" sz="1400" i="1" dirty="0" smtClean="0"/>
              <a:t>Учебное </a:t>
            </a:r>
            <a:r>
              <a:rPr lang="ru-RU" sz="1400" i="1" dirty="0"/>
              <a:t>пособие может быть использовано на уроках технологии и во внеурочной̆ деятельности</a:t>
            </a:r>
            <a:r>
              <a:rPr lang="ru-RU" sz="1400" i="1" dirty="0" smtClean="0"/>
              <a:t>.</a:t>
            </a:r>
          </a:p>
          <a:p>
            <a:endParaRPr lang="ru-RU" sz="800" i="1" dirty="0"/>
          </a:p>
          <a:p>
            <a:r>
              <a:rPr lang="ru-RU" sz="1400" i="1" dirty="0" smtClean="0"/>
              <a:t>* </a:t>
            </a:r>
            <a:r>
              <a:rPr lang="ru-RU" sz="1400" dirty="0"/>
              <a:t>в УМК входят: рабочая программа, учебное пособие, методическое пособие</a:t>
            </a:r>
          </a:p>
        </p:txBody>
      </p:sp>
    </p:spTree>
    <p:extLst>
      <p:ext uri="{BB962C8B-B14F-4D97-AF65-F5344CB8AC3E}">
        <p14:creationId xmlns:p14="http://schemas.microsoft.com/office/powerpoint/2010/main" val="1617406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4435" y="129440"/>
            <a:ext cx="8141350" cy="648642"/>
          </a:xfrm>
        </p:spPr>
        <p:txBody>
          <a:bodyPr/>
          <a:lstStyle/>
          <a:p>
            <a:r>
              <a:rPr lang="ru-RU" dirty="0" smtClean="0"/>
              <a:t>МЕТОДИКИ ДЛЯ ПРОВЕДЕНИЯ САМОДИАГНОСТИКИ</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635" y="1179303"/>
            <a:ext cx="5128950" cy="5424110"/>
          </a:xfrm>
          <a:prstGeom prst="rect">
            <a:avLst/>
          </a:prstGeom>
          <a:ln>
            <a:solidFill>
              <a:schemeClr val="bg1">
                <a:lumMod val="65000"/>
              </a:schemeClr>
            </a:solidFill>
          </a:ln>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38" y="1179302"/>
            <a:ext cx="5433647" cy="5424111"/>
          </a:xfrm>
          <a:prstGeom prst="rect">
            <a:avLst/>
          </a:prstGeom>
          <a:ln>
            <a:solidFill>
              <a:schemeClr val="bg1">
                <a:lumMod val="65000"/>
              </a:schemeClr>
            </a:solidFill>
          </a:ln>
        </p:spPr>
      </p:pic>
    </p:spTree>
    <p:extLst>
      <p:ext uri="{BB962C8B-B14F-4D97-AF65-F5344CB8AC3E}">
        <p14:creationId xmlns:p14="http://schemas.microsoft.com/office/powerpoint/2010/main" val="3830360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14" name="AutoShape 3"/>
          <p:cNvSpPr>
            <a:spLocks noChangeAspect="1" noChangeArrowheads="1" noTextEdit="1"/>
          </p:cNvSpPr>
          <p:nvPr/>
        </p:nvSpPr>
        <p:spPr bwMode="auto">
          <a:xfrm>
            <a:off x="9547391" y="326488"/>
            <a:ext cx="1880724" cy="91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33</a:t>
            </a:fld>
            <a:endParaRPr lang="en" sz="1600" dirty="0">
              <a:solidFill>
                <a:srgbClr val="2D2B8D"/>
              </a:solidFill>
              <a:latin typeface="Calibri" pitchFamily="34" charset="0"/>
            </a:endParaRPr>
          </a:p>
        </p:txBody>
      </p:sp>
      <p:grpSp>
        <p:nvGrpSpPr>
          <p:cNvPr id="50" name="Группа 49"/>
          <p:cNvGrpSpPr/>
          <p:nvPr/>
        </p:nvGrpSpPr>
        <p:grpSpPr>
          <a:xfrm>
            <a:off x="240697" y="194745"/>
            <a:ext cx="1268960" cy="438775"/>
            <a:chOff x="254665" y="195486"/>
            <a:chExt cx="951720" cy="329081"/>
          </a:xfrm>
        </p:grpSpPr>
        <p:sp>
          <p:nvSpPr>
            <p:cNvPr id="54"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0" name="Прямая соединительная линия 69"/>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873319" y="352674"/>
            <a:ext cx="10029387" cy="353943"/>
          </a:xfrm>
          <a:prstGeom prst="rect">
            <a:avLst/>
          </a:prstGeom>
          <a:noFill/>
        </p:spPr>
        <p:txBody>
          <a:bodyPr wrap="square" rtlCol="0">
            <a:spAutoFit/>
          </a:bodyPr>
          <a:lstStyle/>
          <a:p>
            <a:pPr lvl="0">
              <a:lnSpc>
                <a:spcPct val="85000"/>
              </a:lnSpc>
              <a:defRPr/>
            </a:pPr>
            <a:r>
              <a:rPr lang="ru-RU" sz="2000" b="1" dirty="0" smtClean="0">
                <a:solidFill>
                  <a:srgbClr val="1D0DB3"/>
                </a:solidFill>
                <a:latin typeface="Open Sans Condensed" pitchFamily="34" charset="0"/>
                <a:ea typeface="Open Sans Condensed" pitchFamily="34" charset="0"/>
                <a:cs typeface="Open Sans Condensed" pitchFamily="34" charset="0"/>
              </a:rPr>
              <a:t>ПРОФОРИЕНТАЦИЯ. Моя будущая профессия</a:t>
            </a:r>
            <a:endParaRPr kumimoji="0" lang="ru-RU" sz="2000" b="1" i="0" u="none" strike="noStrike" kern="1200" cap="none" spc="0" normalizeH="0" baseline="0" noProof="0" dirty="0">
              <a:ln>
                <a:noFill/>
              </a:ln>
              <a:solidFill>
                <a:srgbClr val="1D0DB3"/>
              </a:solidFill>
              <a:effectLst/>
              <a:uLnTx/>
              <a:uFillTx/>
              <a:latin typeface="Open Sans Condensed" pitchFamily="34" charset="0"/>
              <a:ea typeface="Open Sans Condensed" pitchFamily="34" charset="0"/>
              <a:cs typeface="Open Sans Condensed" pitchFamily="34" charset="0"/>
            </a:endParaRPr>
          </a:p>
        </p:txBody>
      </p:sp>
      <p:sp>
        <p:nvSpPr>
          <p:cNvPr id="42" name="Прямоугольник 41">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1" name="Рисунок 4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987" y="2653861"/>
            <a:ext cx="5055759" cy="2711669"/>
          </a:xfrm>
          <a:prstGeom prst="rect">
            <a:avLst/>
          </a:prstGeom>
        </p:spPr>
      </p:pic>
      <p:sp>
        <p:nvSpPr>
          <p:cNvPr id="43" name="Прямоугольник 42"/>
          <p:cNvSpPr/>
          <p:nvPr/>
        </p:nvSpPr>
        <p:spPr>
          <a:xfrm>
            <a:off x="350740" y="1346348"/>
            <a:ext cx="5910808" cy="1169551"/>
          </a:xfrm>
          <a:prstGeom prst="rect">
            <a:avLst/>
          </a:prstGeom>
        </p:spPr>
        <p:txBody>
          <a:bodyPr wrap="square">
            <a:spAutoFit/>
          </a:bodyPr>
          <a:lstStyle/>
          <a:p>
            <a:r>
              <a:rPr lang="ru-RU" sz="1400" b="1" dirty="0">
                <a:solidFill>
                  <a:srgbClr val="0073B8"/>
                </a:solidFill>
                <a:latin typeface="Open Sans" pitchFamily="34" charset="0"/>
                <a:ea typeface="Open Sans" pitchFamily="34" charset="0"/>
                <a:cs typeface="Open Sans" pitchFamily="34" charset="0"/>
              </a:rPr>
              <a:t>Для помощи школьникам в дальнейшем профессиональном выборе создан комплект пособий</a:t>
            </a:r>
          </a:p>
          <a:p>
            <a:r>
              <a:rPr lang="ru-RU" sz="1400" b="1" dirty="0">
                <a:solidFill>
                  <a:srgbClr val="0073B8"/>
                </a:solidFill>
                <a:latin typeface="Open Sans" pitchFamily="34" charset="0"/>
                <a:ea typeface="Open Sans" pitchFamily="34" charset="0"/>
                <a:cs typeface="Open Sans" pitchFamily="34" charset="0"/>
              </a:rPr>
              <a:t>«Моя будущая профессия», разработанный специалистами центра тестирования и развития «Гуманитарные технологии</a:t>
            </a:r>
            <a:r>
              <a:rPr lang="ru-RU" sz="1400" b="1" dirty="0" smtClean="0">
                <a:solidFill>
                  <a:srgbClr val="0073B8"/>
                </a:solidFill>
                <a:latin typeface="Open Sans" pitchFamily="34" charset="0"/>
                <a:ea typeface="Open Sans" pitchFamily="34" charset="0"/>
                <a:cs typeface="Open Sans" pitchFamily="34" charset="0"/>
              </a:rPr>
              <a:t>»</a:t>
            </a:r>
            <a:endParaRPr lang="ru-RU" sz="1400" b="1" dirty="0">
              <a:solidFill>
                <a:srgbClr val="0073B8"/>
              </a:solidFill>
              <a:latin typeface="Open Sans" pitchFamily="34" charset="0"/>
              <a:ea typeface="Open Sans" pitchFamily="34" charset="0"/>
              <a:cs typeface="Open Sans" pitchFamily="34" charset="0"/>
            </a:endParaRPr>
          </a:p>
          <a:p>
            <a:endParaRPr lang="ru-RU" sz="1400" b="1" dirty="0">
              <a:solidFill>
                <a:srgbClr val="0073B8"/>
              </a:solidFill>
              <a:latin typeface="Open Sans" pitchFamily="34" charset="0"/>
              <a:ea typeface="Open Sans" pitchFamily="34" charset="0"/>
              <a:cs typeface="Open Sans" pitchFamily="34" charset="0"/>
            </a:endParaRPr>
          </a:p>
        </p:txBody>
      </p:sp>
      <p:sp>
        <p:nvSpPr>
          <p:cNvPr id="44" name="Прямоугольник 43"/>
          <p:cNvSpPr/>
          <p:nvPr/>
        </p:nvSpPr>
        <p:spPr>
          <a:xfrm>
            <a:off x="5343525" y="4727887"/>
            <a:ext cx="6461578" cy="1762534"/>
          </a:xfrm>
          <a:prstGeom prst="rect">
            <a:avLst/>
          </a:prstGeom>
        </p:spPr>
        <p:txBody>
          <a:bodyPr wrap="square">
            <a:spAutoFit/>
          </a:bodyPr>
          <a:lstStyle/>
          <a:p>
            <a:pPr marL="285750" lvl="1" indent="-285750" algn="just">
              <a:lnSpc>
                <a:spcPct val="85000"/>
              </a:lnSpc>
              <a:spcBef>
                <a:spcPts val="800"/>
              </a:spcBef>
              <a:buClr>
                <a:srgbClr val="0073B8"/>
              </a:buClr>
              <a:buSzPct val="66000"/>
              <a:buFont typeface="Franklin Gothic Book" pitchFamily="34" charset="0"/>
              <a:buChar char="►"/>
              <a:defRPr/>
            </a:pPr>
            <a:r>
              <a:rPr lang="ru-RU" sz="1400" dirty="0">
                <a:solidFill>
                  <a:schemeClr val="tx1">
                    <a:lumMod val="85000"/>
                    <a:lumOff val="15000"/>
                  </a:schemeClr>
                </a:solidFill>
                <a:latin typeface="Open Sans" pitchFamily="34" charset="0"/>
                <a:ea typeface="Open Sans" pitchFamily="34" charset="0"/>
                <a:cs typeface="Open Sans" pitchFamily="34" charset="0"/>
              </a:rPr>
              <a:t>Содержат специально разработанные тесты, которые помогут учащимся более точно определить свои интересы, склонности и способности для выбора профессии.</a:t>
            </a:r>
          </a:p>
          <a:p>
            <a:pPr marL="285750" lvl="1" indent="-285750" algn="just">
              <a:lnSpc>
                <a:spcPct val="85000"/>
              </a:lnSpc>
              <a:spcBef>
                <a:spcPts val="800"/>
              </a:spcBef>
              <a:buClr>
                <a:srgbClr val="0073B8"/>
              </a:buClr>
              <a:buSzPct val="66000"/>
              <a:buFont typeface="Franklin Gothic Book" pitchFamily="34" charset="0"/>
              <a:buChar char="►"/>
              <a:defRPr/>
            </a:pPr>
            <a:r>
              <a:rPr lang="ru-RU" sz="1400" dirty="0">
                <a:solidFill>
                  <a:schemeClr val="tx1">
                    <a:lumMod val="85000"/>
                    <a:lumOff val="15000"/>
                  </a:schemeClr>
                </a:solidFill>
                <a:latin typeface="Open Sans" pitchFamily="34" charset="0"/>
                <a:ea typeface="Open Sans" pitchFamily="34" charset="0"/>
                <a:cs typeface="Open Sans" pitchFamily="34" charset="0"/>
              </a:rPr>
              <a:t>Включают кейсы с задачами, которые возникают в реальной практике в рамках выбранной профессии и дают возможность погрузиться в ту или иную специальность.</a:t>
            </a:r>
          </a:p>
          <a:p>
            <a:pPr marL="285750" lvl="1" indent="-285750" algn="just">
              <a:lnSpc>
                <a:spcPct val="85000"/>
              </a:lnSpc>
              <a:spcBef>
                <a:spcPts val="800"/>
              </a:spcBef>
              <a:buClr>
                <a:srgbClr val="0073B8"/>
              </a:buClr>
              <a:buSzPct val="66000"/>
              <a:buFont typeface="Franklin Gothic Book" pitchFamily="34" charset="0"/>
              <a:buChar char="►"/>
              <a:defRPr/>
            </a:pPr>
            <a:r>
              <a:rPr lang="ru-RU" sz="1400" dirty="0">
                <a:solidFill>
                  <a:schemeClr val="tx1">
                    <a:lumMod val="85000"/>
                    <a:lumOff val="15000"/>
                  </a:schemeClr>
                </a:solidFill>
                <a:latin typeface="Open Sans" pitchFamily="34" charset="0"/>
                <a:ea typeface="Open Sans" pitchFamily="34" charset="0"/>
                <a:cs typeface="Open Sans" pitchFamily="34" charset="0"/>
              </a:rPr>
              <a:t>На основе полученных результатов предлагают конкретные рекомендации по построению образовательного маршрута.</a:t>
            </a:r>
          </a:p>
        </p:txBody>
      </p:sp>
      <p:pic>
        <p:nvPicPr>
          <p:cNvPr id="27"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550392" y="893837"/>
            <a:ext cx="2023922" cy="2859014"/>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031405" y="893837"/>
            <a:ext cx="2034845" cy="2859014"/>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9"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80196" y="3228887"/>
            <a:ext cx="2724878" cy="129491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91125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34</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732504"/>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1D0DB3"/>
                </a:solidFill>
                <a:latin typeface="+mn-lt"/>
              </a:rPr>
              <a:t>РЕГИСТРИРУЙТЕСЬ НА САЙТЕ</a:t>
            </a:r>
            <a:r>
              <a:rPr lang="ru-RU" sz="2000" dirty="0">
                <a:solidFill>
                  <a:srgbClr val="1D0DB3"/>
                </a:solidFill>
              </a:rPr>
              <a:t>: </a:t>
            </a:r>
            <a:r>
              <a:rPr lang="en-US" sz="2000" dirty="0">
                <a:solidFill>
                  <a:srgbClr val="C00000"/>
                </a:solidFill>
              </a:rPr>
              <a:t>rosuchebnik.ru</a:t>
            </a:r>
            <a:r>
              <a:rPr lang="ru-RU" sz="2000" dirty="0">
                <a:solidFill>
                  <a:srgbClr val="C00000"/>
                </a:solidFill>
              </a:rPr>
              <a:t> / </a:t>
            </a:r>
            <a:r>
              <a:rPr lang="en-US" sz="2000" dirty="0">
                <a:solidFill>
                  <a:srgbClr val="0070C0"/>
                </a:solidFill>
              </a:rPr>
              <a:t>prosv.ru /</a:t>
            </a:r>
            <a:r>
              <a:rPr lang="en-US" sz="2000" dirty="0">
                <a:solidFill>
                  <a:srgbClr val="C00000"/>
                </a:solidFill>
              </a:rPr>
              <a:t> </a:t>
            </a:r>
            <a:r>
              <a:rPr lang="en-US" sz="2000" dirty="0">
                <a:solidFill>
                  <a:schemeClr val="accent6">
                    <a:lumMod val="50000"/>
                  </a:schemeClr>
                </a:solidFill>
              </a:rPr>
              <a:t>lbz.ru</a:t>
            </a:r>
            <a:r>
              <a:rPr lang="ru-RU" sz="2000" dirty="0">
                <a:solidFill>
                  <a:schemeClr val="accent6">
                    <a:lumMod val="50000"/>
                  </a:schemeClr>
                </a:solidFill>
              </a:rPr>
              <a:t/>
            </a:r>
            <a:br>
              <a:rPr lang="ru-RU" sz="2000" dirty="0">
                <a:solidFill>
                  <a:schemeClr val="accent6">
                    <a:lumMod val="50000"/>
                  </a:schemeClr>
                </a:solidFill>
              </a:rPr>
            </a:br>
            <a:endParaRPr lang="ru-RU" sz="2000" dirty="0">
              <a:solidFill>
                <a:schemeClr val="accent6">
                  <a:lumMod val="50000"/>
                </a:schemeClr>
              </a:solidFill>
              <a:latin typeface="+mn-lt"/>
              <a:ea typeface="Open Sans Condensed" pitchFamily="34" charset="0"/>
              <a:cs typeface="Open Sans Condensed" pitchFamily="34" charset="0"/>
            </a:endParaRPr>
          </a:p>
        </p:txBody>
      </p:sp>
      <p:sp>
        <p:nvSpPr>
          <p:cNvPr id="27" name="Прямоугольник 26"/>
          <p:cNvSpPr>
            <a:spLocks/>
          </p:cNvSpPr>
          <p:nvPr/>
        </p:nvSpPr>
        <p:spPr>
          <a:xfrm>
            <a:off x="316597" y="1424683"/>
            <a:ext cx="6306933" cy="3770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479">
              <a:spcBef>
                <a:spcPts val="600"/>
              </a:spcBef>
              <a:buClr>
                <a:srgbClr val="2D3494"/>
              </a:buClr>
            </a:pPr>
            <a:endParaRPr lang="ru-RU" sz="1000" b="1" dirty="0" smtClean="0">
              <a:solidFill>
                <a:srgbClr val="2D3494"/>
              </a:solidFill>
            </a:endParaRPr>
          </a:p>
          <a:p>
            <a:pPr defTabSz="825479">
              <a:spcBef>
                <a:spcPts val="600"/>
              </a:spcBef>
              <a:buClr>
                <a:srgbClr val="2D3494"/>
              </a:buClr>
            </a:pPr>
            <a:r>
              <a:rPr lang="ru-RU" sz="2000" b="1" dirty="0" smtClean="0">
                <a:solidFill>
                  <a:srgbClr val="2D3494"/>
                </a:solidFill>
              </a:rPr>
              <a:t>   </a:t>
            </a:r>
            <a:r>
              <a:rPr lang="ru-RU" sz="1600" b="1" dirty="0" smtClean="0">
                <a:solidFill>
                  <a:srgbClr val="2D3494"/>
                </a:solidFill>
              </a:rPr>
              <a:t>ПОЛЬЗУЙТЕСЬ </a:t>
            </a:r>
            <a:r>
              <a:rPr lang="ru-RU" sz="1600" b="1" dirty="0">
                <a:solidFill>
                  <a:srgbClr val="2D3494"/>
                </a:solidFill>
              </a:rPr>
              <a:t>ПРЕИМУЩЕСТВАМИ ЛИЧНОГО КАБИНЕТА </a:t>
            </a:r>
            <a:endParaRPr lang="ru-RU" sz="1600" b="1" dirty="0" smtClean="0">
              <a:solidFill>
                <a:srgbClr val="2D3494"/>
              </a:solidFill>
            </a:endParaRPr>
          </a:p>
          <a:p>
            <a:pPr marL="228600" indent="-228600" defTabSz="825479">
              <a:spcBef>
                <a:spcPts val="600"/>
              </a:spcBef>
              <a:buClr>
                <a:srgbClr val="2D3494"/>
              </a:buClr>
              <a:buFont typeface="Arial" panose="020B0604020202020204" pitchFamily="34" charset="0"/>
              <a:buChar char="•"/>
            </a:pPr>
            <a:r>
              <a:rPr lang="ru-RU" sz="1600" dirty="0">
                <a:solidFill>
                  <a:schemeClr val="tx1">
                    <a:lumMod val="90000"/>
                    <a:lumOff val="10000"/>
                  </a:schemeClr>
                </a:solidFill>
                <a:sym typeface="Helvetica Neue Medium"/>
              </a:rPr>
              <a:t>Скачивайте рабочие программы и методические пособия, сценарии </a:t>
            </a:r>
            <a:r>
              <a:rPr lang="ru-RU" sz="1600" dirty="0" smtClean="0">
                <a:solidFill>
                  <a:schemeClr val="tx1">
                    <a:lumMod val="90000"/>
                    <a:lumOff val="10000"/>
                  </a:schemeClr>
                </a:solidFill>
                <a:sym typeface="Helvetica Neue Medium"/>
              </a:rPr>
              <a:t>уроков и </a:t>
            </a:r>
            <a:r>
              <a:rPr lang="ru-RU" sz="1600" dirty="0">
                <a:solidFill>
                  <a:schemeClr val="tx1">
                    <a:lumMod val="90000"/>
                    <a:lumOff val="10000"/>
                  </a:schemeClr>
                </a:solidFill>
                <a:sym typeface="Helvetica Neue Medium"/>
              </a:rPr>
              <a:t>внеклассных мероприятий, готовые презентации</a:t>
            </a:r>
          </a:p>
          <a:p>
            <a:pPr marL="228600" indent="-228600" defTabSz="825479">
              <a:spcBef>
                <a:spcPts val="600"/>
              </a:spcBef>
              <a:buClr>
                <a:srgbClr val="2D3494"/>
              </a:buClr>
              <a:buFont typeface="Arial" panose="020B0604020202020204" pitchFamily="34" charset="0"/>
              <a:buChar char="•"/>
            </a:pPr>
            <a:r>
              <a:rPr lang="ru-RU" sz="1600" dirty="0">
                <a:solidFill>
                  <a:schemeClr val="tx1">
                    <a:lumMod val="90000"/>
                    <a:lumOff val="10000"/>
                  </a:schemeClr>
                </a:solidFill>
                <a:sym typeface="Helvetica Neue Medium"/>
              </a:rPr>
              <a:t>Пользуйтесь цифровой образовательной платформой </a:t>
            </a:r>
            <a:r>
              <a:rPr lang="en-US" sz="1600" dirty="0">
                <a:solidFill>
                  <a:schemeClr val="tx1">
                    <a:lumMod val="90000"/>
                    <a:lumOff val="10000"/>
                  </a:schemeClr>
                </a:solidFill>
                <a:sym typeface="Helvetica Neue Medium"/>
              </a:rPr>
              <a:t>LECTA</a:t>
            </a:r>
            <a:endParaRPr lang="ru-RU" sz="1600" dirty="0">
              <a:solidFill>
                <a:schemeClr val="tx1">
                  <a:lumMod val="90000"/>
                  <a:lumOff val="10000"/>
                </a:schemeClr>
              </a:solidFill>
              <a:sym typeface="Helvetica Neue Medium"/>
            </a:endParaRPr>
          </a:p>
          <a:p>
            <a:pPr marL="228600" indent="-228600" defTabSz="825479">
              <a:spcBef>
                <a:spcPts val="600"/>
              </a:spcBef>
              <a:buClr>
                <a:srgbClr val="2D3494"/>
              </a:buClr>
              <a:buFont typeface="Arial" panose="020B0604020202020204" pitchFamily="34" charset="0"/>
              <a:buChar char="•"/>
            </a:pPr>
            <a:r>
              <a:rPr lang="ru-RU" sz="1600" dirty="0" smtClean="0">
                <a:solidFill>
                  <a:schemeClr val="tx1">
                    <a:lumMod val="90000"/>
                    <a:lumOff val="10000"/>
                  </a:schemeClr>
                </a:solidFill>
                <a:sym typeface="Helvetica Neue Medium"/>
              </a:rPr>
              <a:t>Принимайте участие в очных </a:t>
            </a:r>
            <a:r>
              <a:rPr lang="ru-RU" sz="1600" dirty="0">
                <a:solidFill>
                  <a:schemeClr val="tx1">
                    <a:lumMod val="90000"/>
                    <a:lumOff val="10000"/>
                  </a:schemeClr>
                </a:solidFill>
                <a:sym typeface="Helvetica Neue Medium"/>
              </a:rPr>
              <a:t>и </a:t>
            </a:r>
            <a:r>
              <a:rPr lang="ru-RU" sz="1600" dirty="0" smtClean="0">
                <a:solidFill>
                  <a:schemeClr val="tx1">
                    <a:lumMod val="90000"/>
                    <a:lumOff val="10000"/>
                  </a:schemeClr>
                </a:solidFill>
                <a:sym typeface="Helvetica Neue Medium"/>
              </a:rPr>
              <a:t>онлайн-мероприятиях</a:t>
            </a:r>
            <a:endParaRPr lang="ru-RU" sz="1600" dirty="0">
              <a:solidFill>
                <a:schemeClr val="tx1">
                  <a:lumMod val="90000"/>
                  <a:lumOff val="10000"/>
                </a:schemeClr>
              </a:solidFill>
              <a:sym typeface="Helvetica Neue Medium"/>
            </a:endParaRPr>
          </a:p>
          <a:p>
            <a:pPr marL="228600" indent="-228600" defTabSz="825479">
              <a:spcBef>
                <a:spcPts val="600"/>
              </a:spcBef>
              <a:buClr>
                <a:srgbClr val="2D3494"/>
              </a:buClr>
              <a:buFont typeface="Arial" panose="020B0604020202020204" pitchFamily="34" charset="0"/>
              <a:buChar char="•"/>
            </a:pPr>
            <a:r>
              <a:rPr lang="ru-RU" sz="1600" dirty="0">
                <a:solidFill>
                  <a:schemeClr val="tx1">
                    <a:lumMod val="90000"/>
                    <a:lumOff val="10000"/>
                  </a:schemeClr>
                </a:solidFill>
                <a:sym typeface="Helvetica Neue Medium"/>
              </a:rPr>
              <a:t>Получайте сертификаты за участие в </a:t>
            </a:r>
            <a:r>
              <a:rPr lang="ru-RU" sz="1600" dirty="0" err="1">
                <a:solidFill>
                  <a:schemeClr val="tx1">
                    <a:lumMod val="90000"/>
                    <a:lumOff val="10000"/>
                  </a:schemeClr>
                </a:solidFill>
                <a:sym typeface="Helvetica Neue Medium"/>
              </a:rPr>
              <a:t>вебинарах</a:t>
            </a:r>
            <a:r>
              <a:rPr lang="ru-RU" sz="1600" dirty="0">
                <a:solidFill>
                  <a:schemeClr val="tx1">
                    <a:lumMod val="90000"/>
                    <a:lumOff val="10000"/>
                  </a:schemeClr>
                </a:solidFill>
                <a:sym typeface="Helvetica Neue Medium"/>
              </a:rPr>
              <a:t> и конференциях</a:t>
            </a:r>
          </a:p>
          <a:p>
            <a:pPr marL="228600" indent="-228600" defTabSz="825479">
              <a:spcBef>
                <a:spcPts val="600"/>
              </a:spcBef>
              <a:buClr>
                <a:srgbClr val="2D3494"/>
              </a:buClr>
              <a:buFont typeface="Arial" panose="020B0604020202020204" pitchFamily="34" charset="0"/>
              <a:buChar char="•"/>
            </a:pPr>
            <a:r>
              <a:rPr lang="ru-RU" sz="1600" dirty="0" smtClean="0">
                <a:solidFill>
                  <a:schemeClr val="tx1">
                    <a:lumMod val="90000"/>
                    <a:lumOff val="10000"/>
                  </a:schemeClr>
                </a:solidFill>
                <a:sym typeface="Helvetica Neue Medium"/>
              </a:rPr>
              <a:t>Учитесь </a:t>
            </a:r>
            <a:r>
              <a:rPr lang="ru-RU" sz="1600" dirty="0">
                <a:solidFill>
                  <a:schemeClr val="tx1">
                    <a:lumMod val="90000"/>
                    <a:lumOff val="10000"/>
                  </a:schemeClr>
                </a:solidFill>
                <a:sym typeface="Helvetica Neue Medium"/>
              </a:rPr>
              <a:t>на курсах повышения квалификации</a:t>
            </a:r>
          </a:p>
          <a:p>
            <a:pPr marL="228600" indent="-228600" defTabSz="825479">
              <a:spcBef>
                <a:spcPts val="600"/>
              </a:spcBef>
              <a:buClr>
                <a:srgbClr val="2D3494"/>
              </a:buClr>
              <a:buFont typeface="Arial" panose="020B0604020202020204" pitchFamily="34" charset="0"/>
              <a:buChar char="•"/>
            </a:pPr>
            <a:r>
              <a:rPr lang="ru-RU" sz="1600" dirty="0" smtClean="0">
                <a:solidFill>
                  <a:schemeClr val="tx1">
                    <a:lumMod val="90000"/>
                    <a:lumOff val="10000"/>
                  </a:schemeClr>
                </a:solidFill>
                <a:sym typeface="Helvetica Neue Medium"/>
              </a:rPr>
              <a:t>Создавайте </a:t>
            </a:r>
            <a:r>
              <a:rPr lang="ru-RU" sz="1600" dirty="0">
                <a:solidFill>
                  <a:schemeClr val="tx1">
                    <a:lumMod val="90000"/>
                    <a:lumOff val="10000"/>
                  </a:schemeClr>
                </a:solidFill>
                <a:sym typeface="Helvetica Neue Medium"/>
              </a:rPr>
              <a:t>собственные подборки интересных материалов</a:t>
            </a:r>
          </a:p>
          <a:p>
            <a:pPr marL="228600" indent="-228600" defTabSz="825479">
              <a:spcBef>
                <a:spcPts val="600"/>
              </a:spcBef>
              <a:buClr>
                <a:srgbClr val="2D3494"/>
              </a:buClr>
              <a:buFont typeface="Arial" panose="020B0604020202020204" pitchFamily="34" charset="0"/>
              <a:buChar char="•"/>
            </a:pPr>
            <a:r>
              <a:rPr lang="ru-RU" sz="1600" dirty="0">
                <a:solidFill>
                  <a:schemeClr val="tx1">
                    <a:lumMod val="90000"/>
                    <a:lumOff val="10000"/>
                  </a:schemeClr>
                </a:solidFill>
                <a:sym typeface="Helvetica Neue Medium"/>
              </a:rPr>
              <a:t>Участвуйте в конкурсах, акциях и проектах</a:t>
            </a:r>
          </a:p>
          <a:p>
            <a:pPr marL="228600" indent="-228600" defTabSz="825479">
              <a:spcBef>
                <a:spcPts val="600"/>
              </a:spcBef>
              <a:buClr>
                <a:srgbClr val="2D3494"/>
              </a:buClr>
              <a:buFont typeface="Arial" panose="020B0604020202020204" pitchFamily="34" charset="0"/>
              <a:buChar char="•"/>
            </a:pPr>
            <a:r>
              <a:rPr lang="ru-RU" sz="1600" dirty="0">
                <a:solidFill>
                  <a:schemeClr val="tx1">
                    <a:lumMod val="90000"/>
                    <a:lumOff val="10000"/>
                  </a:schemeClr>
                </a:solidFill>
                <a:sym typeface="Helvetica Neue Medium"/>
              </a:rPr>
              <a:t>Становитесь членом экспертного сообщества</a:t>
            </a:r>
          </a:p>
          <a:p>
            <a:pPr marL="228600" indent="-228600" defTabSz="825479">
              <a:spcBef>
                <a:spcPts val="600"/>
              </a:spcBef>
              <a:buClr>
                <a:srgbClr val="2D3494"/>
              </a:buClr>
              <a:buFont typeface="Arial" panose="020B0604020202020204" pitchFamily="34" charset="0"/>
              <a:buChar char="•"/>
            </a:pPr>
            <a:r>
              <a:rPr lang="ru-RU" sz="1600" dirty="0">
                <a:solidFill>
                  <a:schemeClr val="tx1">
                    <a:lumMod val="90000"/>
                    <a:lumOff val="10000"/>
                  </a:schemeClr>
                </a:solidFill>
                <a:sym typeface="Helvetica Neue Medium"/>
              </a:rPr>
              <a:t>Управляйте новостными рассылками</a:t>
            </a:r>
          </a:p>
        </p:txBody>
      </p:sp>
      <p:pic>
        <p:nvPicPr>
          <p:cNvPr id="32" name="Picture 6"/>
          <p:cNvPicPr>
            <a:picLocks noChangeAspect="1" noChangeArrowheads="1"/>
          </p:cNvPicPr>
          <p:nvPr/>
        </p:nvPicPr>
        <p:blipFill>
          <a:blip r:embed="rId3" cstate="print"/>
          <a:srcRect l="8293" t="7344" r="2230" b="4562"/>
          <a:stretch>
            <a:fillRect/>
          </a:stretch>
        </p:blipFill>
        <p:spPr bwMode="auto">
          <a:xfrm>
            <a:off x="6781800" y="1601655"/>
            <a:ext cx="4890684" cy="4465770"/>
          </a:xfrm>
          <a:prstGeom prst="rect">
            <a:avLst/>
          </a:prstGeom>
          <a:noFill/>
          <a:ln w="3175">
            <a:solidFill>
              <a:schemeClr val="bg2">
                <a:lumMod val="75000"/>
              </a:schemeClr>
            </a:solidFill>
            <a:miter lim="800000"/>
            <a:headEnd/>
            <a:tailEnd/>
          </a:ln>
          <a:effectLst>
            <a:outerShdw blurRad="50800" dist="38100" dir="2700000" algn="tl" rotWithShape="0">
              <a:prstClr val="black">
                <a:alpha val="40000"/>
              </a:prstClr>
            </a:outerShdw>
          </a:effectLst>
        </p:spPr>
      </p:pic>
      <p:sp>
        <p:nvSpPr>
          <p:cNvPr id="3" name="Прямоугольник 2"/>
          <p:cNvSpPr/>
          <p:nvPr/>
        </p:nvSpPr>
        <p:spPr>
          <a:xfrm>
            <a:off x="6369588" y="977384"/>
            <a:ext cx="5242717" cy="338554"/>
          </a:xfrm>
          <a:prstGeom prst="rect">
            <a:avLst/>
          </a:prstGeom>
        </p:spPr>
        <p:txBody>
          <a:bodyPr wrap="none">
            <a:spAutoFit/>
          </a:bodyPr>
          <a:lstStyle/>
          <a:p>
            <a:pPr algn="ctr" defTabSz="825479">
              <a:spcBef>
                <a:spcPts val="600"/>
              </a:spcBef>
              <a:buClr>
                <a:srgbClr val="2D3494"/>
              </a:buClr>
            </a:pPr>
            <a:r>
              <a:rPr lang="ru-RU" sz="1600" b="1" dirty="0"/>
              <a:t>Сайт корпорации «Российский учебник» : </a:t>
            </a:r>
            <a:r>
              <a:rPr lang="en-US" sz="1600" b="1" dirty="0">
                <a:solidFill>
                  <a:srgbClr val="C00000"/>
                </a:solidFill>
              </a:rPr>
              <a:t>rosuchebnik.ru</a:t>
            </a:r>
            <a:endParaRPr lang="ru-RU" sz="1600" b="1" dirty="0">
              <a:solidFill>
                <a:srgbClr val="FF0000"/>
              </a:solidFill>
            </a:endParaRPr>
          </a:p>
        </p:txBody>
      </p:sp>
    </p:spTree>
    <p:extLst>
      <p:ext uri="{BB962C8B-B14F-4D97-AF65-F5344CB8AC3E}">
        <p14:creationId xmlns:p14="http://schemas.microsoft.com/office/powerpoint/2010/main" val="3419218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Прямоугольник 68"/>
          <p:cNvSpPr/>
          <p:nvPr/>
        </p:nvSpPr>
        <p:spPr>
          <a:xfrm>
            <a:off x="-3051" y="1029098"/>
            <a:ext cx="12192001" cy="791464"/>
          </a:xfrm>
          <a:prstGeom prst="rect">
            <a:avLst/>
          </a:prstGeom>
          <a:solidFill>
            <a:srgbClr val="D8EBF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 y="2084174"/>
            <a:ext cx="12195051" cy="4312508"/>
          </a:xfrm>
          <a:prstGeom prst="rect">
            <a:avLst/>
          </a:prstGeom>
          <a:solidFill>
            <a:srgbClr val="D8EBF4"/>
          </a:solidFill>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51" name="Номер слайда 2"/>
          <p:cNvSpPr>
            <a:spLocks noGrp="1"/>
          </p:cNvSpPr>
          <p:nvPr>
            <p:ph type="sldNum" idx="12"/>
          </p:nvPr>
        </p:nvSpPr>
        <p:spPr>
          <a:xfrm>
            <a:off x="11312783" y="161008"/>
            <a:ext cx="719403" cy="3566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2D2B8D"/>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 sz="1600" b="0" i="0" u="none" strike="noStrike" kern="1200" cap="none" spc="0" normalizeH="0" baseline="0" noProof="0" dirty="0">
              <a:ln>
                <a:noFill/>
              </a:ln>
              <a:solidFill>
                <a:srgbClr val="2D2B8D"/>
              </a:solidFill>
              <a:effectLst/>
              <a:uLnTx/>
              <a:uFillTx/>
              <a:latin typeface="Calibri" pitchFamily="34" charset="0"/>
              <a:ea typeface="+mn-ea"/>
              <a:cs typeface="+mn-cs"/>
            </a:endParaRPr>
          </a:p>
        </p:txBody>
      </p:sp>
      <p:sp>
        <p:nvSpPr>
          <p:cNvPr id="8" name="AutoShape 3"/>
          <p:cNvSpPr>
            <a:spLocks noChangeAspect="1" noChangeArrowheads="1" noTextEdit="1"/>
          </p:cNvSpPr>
          <p:nvPr/>
        </p:nvSpPr>
        <p:spPr bwMode="auto">
          <a:xfrm>
            <a:off x="357718" y="1189421"/>
            <a:ext cx="9756164" cy="507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Группа 27"/>
          <p:cNvGrpSpPr/>
          <p:nvPr/>
        </p:nvGrpSpPr>
        <p:grpSpPr>
          <a:xfrm>
            <a:off x="240697" y="194745"/>
            <a:ext cx="1268960" cy="438775"/>
            <a:chOff x="254665" y="195486"/>
            <a:chExt cx="951720" cy="329081"/>
          </a:xfrm>
        </p:grpSpPr>
        <p:sp>
          <p:nvSpPr>
            <p:cNvPr id="29"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1" name="Прямая соединительная линия 60"/>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4628" y="2434048"/>
            <a:ext cx="1383956" cy="558322"/>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0764" y="2412981"/>
            <a:ext cx="2459741" cy="600457"/>
          </a:xfrm>
          <a:prstGeom prst="rect">
            <a:avLst/>
          </a:prstGeom>
        </p:spPr>
      </p:pic>
      <p:cxnSp>
        <p:nvCxnSpPr>
          <p:cNvPr id="66" name="Прямая соединительная линия 65"/>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873319" y="352674"/>
            <a:ext cx="10029387" cy="353943"/>
          </a:xfrm>
          <a:prstGeom prst="rect">
            <a:avLst/>
          </a:prstGeom>
          <a:noFill/>
        </p:spPr>
        <p:txBody>
          <a:bodyPr wrap="square" rtlCol="0">
            <a:spAutoFit/>
          </a:bodyPr>
          <a:lstStyle/>
          <a:p>
            <a:pPr lvl="0">
              <a:lnSpc>
                <a:spcPct val="85000"/>
              </a:lnSpc>
              <a:defRPr/>
            </a:pPr>
            <a:r>
              <a:rPr kumimoji="0" lang="ru-RU" sz="2000" b="1" i="0" u="none" strike="noStrike" kern="1200" cap="none" spc="0" normalizeH="0" baseline="0" noProof="0" dirty="0" smtClean="0">
                <a:ln>
                  <a:noFill/>
                </a:ln>
                <a:solidFill>
                  <a:srgbClr val="1D0DB3"/>
                </a:solidFill>
                <a:effectLst/>
                <a:uLnTx/>
                <a:uFillTx/>
                <a:latin typeface="Open Sans Condensed" pitchFamily="34" charset="0"/>
                <a:ea typeface="Open Sans Condensed" pitchFamily="34" charset="0"/>
                <a:cs typeface="Open Sans Condensed" pitchFamily="34" charset="0"/>
              </a:rPr>
              <a:t>ГК «Просвещение» </a:t>
            </a:r>
            <a:r>
              <a:rPr lang="ru-RU" sz="2000" b="1" dirty="0">
                <a:solidFill>
                  <a:srgbClr val="1D0DB3"/>
                </a:solidFill>
                <a:latin typeface="Open Sans Condensed" pitchFamily="34" charset="0"/>
                <a:ea typeface="Open Sans Condensed" pitchFamily="34" charset="0"/>
                <a:cs typeface="Open Sans Condensed" pitchFamily="34" charset="0"/>
              </a:rPr>
              <a:t>– </a:t>
            </a:r>
            <a:r>
              <a:rPr kumimoji="0" lang="ru-RU" sz="2000" b="1" i="0" u="none" strike="noStrike" kern="1200" cap="none" spc="0" normalizeH="0" baseline="0" noProof="0" dirty="0" smtClean="0">
                <a:ln>
                  <a:noFill/>
                </a:ln>
                <a:solidFill>
                  <a:srgbClr val="1D0DB3"/>
                </a:solidFill>
                <a:effectLst/>
                <a:uLnTx/>
                <a:uFillTx/>
                <a:latin typeface="Open Sans Condensed" pitchFamily="34" charset="0"/>
                <a:ea typeface="Open Sans Condensed" pitchFamily="34" charset="0"/>
                <a:cs typeface="Open Sans Condensed" pitchFamily="34" charset="0"/>
              </a:rPr>
              <a:t>партнёр для государства и бизнеса</a:t>
            </a:r>
            <a:endParaRPr kumimoji="0" lang="ru-RU" sz="2000" b="1" i="0" u="none" strike="noStrike" kern="1200" cap="none" spc="0" normalizeH="0" baseline="0" noProof="0" dirty="0">
              <a:ln>
                <a:noFill/>
              </a:ln>
              <a:solidFill>
                <a:srgbClr val="1D0DB3"/>
              </a:solidFill>
              <a:effectLst/>
              <a:uLnTx/>
              <a:uFillTx/>
              <a:latin typeface="Open Sans Condensed" pitchFamily="34" charset="0"/>
              <a:ea typeface="Open Sans Condensed" pitchFamily="34" charset="0"/>
              <a:cs typeface="Open Sans Condensed" pitchFamily="34" charset="0"/>
            </a:endParaRPr>
          </a:p>
        </p:txBody>
      </p:sp>
      <p:sp>
        <p:nvSpPr>
          <p:cNvPr id="68" name="TextBox 67"/>
          <p:cNvSpPr txBox="1"/>
          <p:nvPr/>
        </p:nvSpPr>
        <p:spPr>
          <a:xfrm>
            <a:off x="1873319" y="1189421"/>
            <a:ext cx="9175132" cy="387798"/>
          </a:xfrm>
          <a:prstGeom prst="rect">
            <a:avLst/>
          </a:prstGeom>
          <a:noFill/>
        </p:spPr>
        <p:txBody>
          <a:bodyPr wrap="square" rtlCol="0">
            <a:spAutoFit/>
          </a:bodyPr>
          <a:lstStyle/>
          <a:p>
            <a:pPr lvl="0">
              <a:lnSpc>
                <a:spcPct val="120000"/>
              </a:lnSpc>
              <a:defRPr/>
            </a:pPr>
            <a:r>
              <a:rPr lang="ru-RU" sz="1600" b="1" dirty="0">
                <a:solidFill>
                  <a:schemeClr val="tx1">
                    <a:lumMod val="95000"/>
                    <a:lumOff val="5000"/>
                  </a:schemeClr>
                </a:solidFill>
                <a:latin typeface="Open Sans" pitchFamily="34" charset="0"/>
                <a:ea typeface="Open Sans" pitchFamily="34" charset="0"/>
                <a:cs typeface="Open Sans" pitchFamily="34" charset="0"/>
              </a:rPr>
              <a:t>ГК «ПРОСВЕЩЕНИЕ» </a:t>
            </a:r>
            <a:r>
              <a:rPr lang="ru-RU" sz="1600" dirty="0">
                <a:solidFill>
                  <a:schemeClr val="tx1">
                    <a:lumMod val="95000"/>
                    <a:lumOff val="5000"/>
                  </a:schemeClr>
                </a:solidFill>
                <a:latin typeface="Open Sans" pitchFamily="34" charset="0"/>
                <a:ea typeface="Open Sans" pitchFamily="34" charset="0"/>
                <a:cs typeface="Open Sans" pitchFamily="34" charset="0"/>
              </a:rPr>
              <a:t>– </a:t>
            </a:r>
            <a:r>
              <a:rPr lang="ru-RU" sz="1600" dirty="0" smtClean="0">
                <a:solidFill>
                  <a:schemeClr val="tx1">
                    <a:lumMod val="95000"/>
                    <a:lumOff val="5000"/>
                  </a:schemeClr>
                </a:solidFill>
                <a:latin typeface="Open Sans" pitchFamily="34" charset="0"/>
                <a:ea typeface="Open Sans" pitchFamily="34" charset="0"/>
                <a:cs typeface="Open Sans" pitchFamily="34" charset="0"/>
              </a:rPr>
              <a:t>поставщик качественного, верифицированного цифрового контента</a:t>
            </a:r>
            <a:endParaRPr lang="ru-RU" sz="16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70" name="Прямоугольник 69"/>
          <p:cNvSpPr/>
          <p:nvPr/>
        </p:nvSpPr>
        <p:spPr>
          <a:xfrm>
            <a:off x="-3051" y="1029097"/>
            <a:ext cx="1753613" cy="791465"/>
          </a:xfrm>
          <a:prstGeom prst="rect">
            <a:avLst/>
          </a:prstGeom>
          <a:solidFill>
            <a:srgbClr val="40A7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33" name="Прямоугольник 32">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952931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36</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1D0DB3"/>
                </a:solidFill>
                <a:latin typeface="+mn-lt"/>
              </a:rPr>
              <a:t>ЭЛЕКТРОННЫЕ ОБРАЗОВАТЕЛЬНЫЕ </a:t>
            </a:r>
            <a:r>
              <a:rPr lang="ru-RU" sz="2400" dirty="0" smtClean="0">
                <a:solidFill>
                  <a:srgbClr val="1D0DB3"/>
                </a:solidFill>
                <a:latin typeface="+mn-lt"/>
              </a:rPr>
              <a:t>РЕСУРСЫ</a:t>
            </a:r>
            <a:endParaRPr lang="ru-RU" sz="2000" dirty="0">
              <a:solidFill>
                <a:srgbClr val="1D0DB3"/>
              </a:solidFill>
              <a:latin typeface="+mn-lt"/>
              <a:ea typeface="Open Sans Condensed" pitchFamily="34" charset="0"/>
              <a:cs typeface="Open Sans Condensed" pitchFamily="34" charset="0"/>
            </a:endParaRPr>
          </a:p>
        </p:txBody>
      </p:sp>
      <p:pic>
        <p:nvPicPr>
          <p:cNvPr id="27" name="Picture 2" descr="C:\Users\Елена\Application Data\Desktop\новая ПООП ОО\вебинары по РП - 2020\10- 04.08.20\2020-08-02_16-08-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40" y="1462685"/>
            <a:ext cx="11348349" cy="4829175"/>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2" name="Рисунок 31"/>
          <p:cNvPicPr>
            <a:picLocks noChangeAspect="1"/>
          </p:cNvPicPr>
          <p:nvPr/>
        </p:nvPicPr>
        <p:blipFill>
          <a:blip r:embed="rId4"/>
          <a:stretch>
            <a:fillRect/>
          </a:stretch>
        </p:blipFill>
        <p:spPr>
          <a:xfrm>
            <a:off x="810406" y="2631334"/>
            <a:ext cx="1296144" cy="376777"/>
          </a:xfrm>
          <a:prstGeom prst="rect">
            <a:avLst/>
          </a:prstGeom>
        </p:spPr>
      </p:pic>
      <p:sp>
        <p:nvSpPr>
          <p:cNvPr id="3" name="Прямоугольник 2"/>
          <p:cNvSpPr/>
          <p:nvPr/>
        </p:nvSpPr>
        <p:spPr>
          <a:xfrm>
            <a:off x="2657806" y="863084"/>
            <a:ext cx="2728311" cy="400110"/>
          </a:xfrm>
          <a:prstGeom prst="rect">
            <a:avLst/>
          </a:prstGeom>
        </p:spPr>
        <p:txBody>
          <a:bodyPr wrap="none">
            <a:spAutoFit/>
          </a:bodyPr>
          <a:lstStyle/>
          <a:p>
            <a:r>
              <a:rPr lang="en-US" sz="2000" b="1" dirty="0"/>
              <a:t>https://digital.prosv.ru/</a:t>
            </a:r>
            <a:endParaRPr lang="ru-RU" sz="2000" b="1" dirty="0">
              <a:solidFill>
                <a:srgbClr val="1D0DB3"/>
              </a:solidFill>
              <a:ea typeface="Open Sans Condensed" pitchFamily="34" charset="0"/>
              <a:cs typeface="Open Sans Condensed" pitchFamily="34" charset="0"/>
            </a:endParaRPr>
          </a:p>
        </p:txBody>
      </p:sp>
    </p:spTree>
    <p:extLst>
      <p:ext uri="{BB962C8B-B14F-4D97-AF65-F5344CB8AC3E}">
        <p14:creationId xmlns:p14="http://schemas.microsoft.com/office/powerpoint/2010/main" val="2699343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Прямоугольник 89"/>
          <p:cNvSpPr/>
          <p:nvPr/>
        </p:nvSpPr>
        <p:spPr>
          <a:xfrm>
            <a:off x="-3051" y="1029098"/>
            <a:ext cx="12192001" cy="791464"/>
          </a:xfrm>
          <a:prstGeom prst="rect">
            <a:avLst/>
          </a:prstGeom>
          <a:solidFill>
            <a:srgbClr val="D8EB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pic>
        <p:nvPicPr>
          <p:cNvPr id="82" name="Рисунок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5332" y="2093084"/>
            <a:ext cx="12166668" cy="3885513"/>
          </a:xfrm>
          <a:prstGeom prst="rect">
            <a:avLst/>
          </a:prstGeom>
        </p:spPr>
      </p:pic>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3085"/>
            <a:ext cx="11656541" cy="3885513"/>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6" name="Прямоугольник 5"/>
          <p:cNvSpPr/>
          <p:nvPr/>
        </p:nvSpPr>
        <p:spPr>
          <a:xfrm>
            <a:off x="6381928" y="5711552"/>
            <a:ext cx="2501519" cy="338554"/>
          </a:xfrm>
          <a:prstGeom prst="rect">
            <a:avLst/>
          </a:prstGeom>
        </p:spPr>
        <p:txBody>
          <a:bodyPr wrap="none">
            <a:spAutoFit/>
          </a:bodyPr>
          <a:lstStyle/>
          <a:p>
            <a:r>
              <a:rPr lang="en-US" sz="1600" dirty="0">
                <a:latin typeface="Open Sans" pitchFamily="34" charset="0"/>
                <a:ea typeface="Open Sans" pitchFamily="34" charset="0"/>
                <a:cs typeface="Open Sans" pitchFamily="34" charset="0"/>
                <a:hlinkClick r:id="rId4"/>
              </a:rPr>
              <a:t>https://</a:t>
            </a:r>
            <a:r>
              <a:rPr lang="en-US" sz="1600" b="1" dirty="0">
                <a:latin typeface="Open Sans" pitchFamily="34" charset="0"/>
                <a:ea typeface="Open Sans" pitchFamily="34" charset="0"/>
                <a:cs typeface="Open Sans" pitchFamily="34" charset="0"/>
                <a:hlinkClick r:id="rId4"/>
              </a:rPr>
              <a:t>media.prosv.ru</a:t>
            </a:r>
            <a:r>
              <a:rPr lang="en-US" sz="1600" dirty="0">
                <a:latin typeface="Open Sans" pitchFamily="34" charset="0"/>
                <a:ea typeface="Open Sans" pitchFamily="34" charset="0"/>
                <a:cs typeface="Open Sans" pitchFamily="34" charset="0"/>
                <a:hlinkClick r:id="rId4"/>
              </a:rPr>
              <a:t>/</a:t>
            </a:r>
            <a:endParaRPr lang="ru-RU" sz="1600" dirty="0">
              <a:latin typeface="Open Sans" pitchFamily="34" charset="0"/>
              <a:ea typeface="Open Sans" pitchFamily="34" charset="0"/>
              <a:cs typeface="Open Sans" pitchFamily="34"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0909" y="4734597"/>
            <a:ext cx="611698" cy="682439"/>
          </a:xfrm>
          <a:prstGeom prst="rect">
            <a:avLst/>
          </a:prstGeom>
        </p:spPr>
      </p:pic>
      <p:sp>
        <p:nvSpPr>
          <p:cNvPr id="61" name="Номер слайда 2"/>
          <p:cNvSpPr>
            <a:spLocks noGrp="1"/>
          </p:cNvSpPr>
          <p:nvPr>
            <p:ph type="sldNum" idx="12"/>
          </p:nvPr>
        </p:nvSpPr>
        <p:spPr>
          <a:xfrm>
            <a:off x="11312783" y="161008"/>
            <a:ext cx="719403" cy="3566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2D2B8D"/>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 sz="1600" b="0" i="0" u="none" strike="noStrike" kern="1200" cap="none" spc="0" normalizeH="0" baseline="0" noProof="0" dirty="0">
              <a:ln>
                <a:noFill/>
              </a:ln>
              <a:solidFill>
                <a:srgbClr val="2D2B8D"/>
              </a:solidFill>
              <a:effectLst/>
              <a:uLnTx/>
              <a:uFillTx/>
              <a:latin typeface="Calibri" pitchFamily="34" charset="0"/>
              <a:ea typeface="+mn-ea"/>
              <a:cs typeface="+mn-cs"/>
            </a:endParaRPr>
          </a:p>
        </p:txBody>
      </p:sp>
      <p:cxnSp>
        <p:nvCxnSpPr>
          <p:cNvPr id="64" name="Прямая соединительная линия 63"/>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65" name="Группа 64"/>
          <p:cNvGrpSpPr/>
          <p:nvPr/>
        </p:nvGrpSpPr>
        <p:grpSpPr>
          <a:xfrm>
            <a:off x="240697" y="194745"/>
            <a:ext cx="1268960" cy="438775"/>
            <a:chOff x="254665" y="195486"/>
            <a:chExt cx="951720" cy="329081"/>
          </a:xfrm>
        </p:grpSpPr>
        <p:sp>
          <p:nvSpPr>
            <p:cNvPr id="66"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80" name="Прямая соединительная линия 79"/>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873319" y="201190"/>
            <a:ext cx="10029387" cy="406265"/>
          </a:xfrm>
          <a:prstGeom prst="rect">
            <a:avLst/>
          </a:prstGeom>
          <a:noFill/>
        </p:spPr>
        <p:txBody>
          <a:bodyPr wrap="square" rtlCol="0">
            <a:spAutoFit/>
          </a:bodyPr>
          <a:lstStyle/>
          <a:p>
            <a:pPr lvl="0">
              <a:lnSpc>
                <a:spcPct val="85000"/>
              </a:lnSpc>
              <a:defRPr/>
            </a:pPr>
            <a:r>
              <a:rPr kumimoji="0" lang="ru-RU" sz="2400" b="1" u="none" strike="noStrike" kern="1200" cap="none" spc="0" normalizeH="0" baseline="0" noProof="0" dirty="0" smtClean="0">
                <a:ln>
                  <a:noFill/>
                </a:ln>
                <a:solidFill>
                  <a:srgbClr val="1D0DB3"/>
                </a:solidFill>
                <a:effectLst/>
                <a:uLnTx/>
                <a:uFillTx/>
                <a:ea typeface="Open Sans Condensed" pitchFamily="34" charset="0"/>
                <a:cs typeface="Open Sans Condensed" pitchFamily="34" charset="0"/>
              </a:rPr>
              <a:t>ЦИФРОВАЯ</a:t>
            </a:r>
            <a:r>
              <a:rPr kumimoji="0" lang="ru-RU" sz="2400" b="1" u="none" strike="noStrike" kern="1200" cap="none" spc="0" normalizeH="0" noProof="0" dirty="0" smtClean="0">
                <a:ln>
                  <a:noFill/>
                </a:ln>
                <a:solidFill>
                  <a:srgbClr val="1D0DB3"/>
                </a:solidFill>
                <a:effectLst/>
                <a:uLnTx/>
                <a:uFillTx/>
                <a:ea typeface="Open Sans Condensed" pitchFamily="34" charset="0"/>
                <a:cs typeface="Open Sans Condensed" pitchFamily="34" charset="0"/>
              </a:rPr>
              <a:t> ОБРАЗОВАТЕЛЬНАЯ СРЕДА</a:t>
            </a:r>
            <a:endParaRPr kumimoji="0" lang="ru-RU" sz="2400" b="1" u="none" strike="noStrike" kern="1200" cap="none" spc="0" normalizeH="0" baseline="0" noProof="0" dirty="0">
              <a:ln>
                <a:noFill/>
              </a:ln>
              <a:solidFill>
                <a:srgbClr val="1D0DB3"/>
              </a:solidFill>
              <a:effectLst/>
              <a:uLnTx/>
              <a:uFillTx/>
              <a:ea typeface="Open Sans Condensed" pitchFamily="34" charset="0"/>
              <a:cs typeface="Open Sans Condensed" pitchFamily="34" charset="0"/>
            </a:endParaRPr>
          </a:p>
        </p:txBody>
      </p:sp>
      <p:sp>
        <p:nvSpPr>
          <p:cNvPr id="86" name="TextBox 85"/>
          <p:cNvSpPr txBox="1"/>
          <p:nvPr/>
        </p:nvSpPr>
        <p:spPr>
          <a:xfrm>
            <a:off x="1895322" y="1083483"/>
            <a:ext cx="8452021" cy="361125"/>
          </a:xfrm>
          <a:prstGeom prst="rect">
            <a:avLst/>
          </a:prstGeom>
          <a:noFill/>
        </p:spPr>
        <p:txBody>
          <a:bodyPr wrap="square" rtlCol="0">
            <a:spAutoFit/>
          </a:bodyPr>
          <a:lstStyle/>
          <a:p>
            <a:pPr lvl="0">
              <a:lnSpc>
                <a:spcPct val="120000"/>
              </a:lnSpc>
              <a:defRPr/>
            </a:pPr>
            <a:r>
              <a:rPr lang="ru-RU" sz="1600" b="1" dirty="0">
                <a:solidFill>
                  <a:schemeClr val="tx1">
                    <a:lumMod val="95000"/>
                    <a:lumOff val="5000"/>
                  </a:schemeClr>
                </a:solidFill>
                <a:latin typeface="Open Sans" pitchFamily="34" charset="0"/>
                <a:ea typeface="Open Sans" pitchFamily="34" charset="0"/>
                <a:cs typeface="Open Sans" pitchFamily="34" charset="0"/>
              </a:rPr>
              <a:t>МЕДИАТЕКА</a:t>
            </a:r>
            <a:r>
              <a:rPr lang="ru-RU" sz="1600" dirty="0">
                <a:solidFill>
                  <a:schemeClr val="tx1">
                    <a:lumMod val="95000"/>
                    <a:lumOff val="5000"/>
                  </a:schemeClr>
                </a:solidFill>
                <a:latin typeface="Open Sans" pitchFamily="34" charset="0"/>
                <a:ea typeface="Open Sans" pitchFamily="34" charset="0"/>
                <a:cs typeface="Open Sans" pitchFamily="34" charset="0"/>
              </a:rPr>
              <a:t> – ИНСТРУМЕНТЫ </a:t>
            </a:r>
            <a:r>
              <a:rPr lang="ru-RU" sz="1600" dirty="0" smtClean="0">
                <a:solidFill>
                  <a:schemeClr val="tx1">
                    <a:lumMod val="95000"/>
                    <a:lumOff val="5000"/>
                  </a:schemeClr>
                </a:solidFill>
                <a:latin typeface="Open Sans" pitchFamily="34" charset="0"/>
                <a:ea typeface="Open Sans" pitchFamily="34" charset="0"/>
                <a:cs typeface="Open Sans" pitchFamily="34" charset="0"/>
              </a:rPr>
              <a:t>ДЛЯ ДИСТАНЦИОННОГО </a:t>
            </a:r>
            <a:r>
              <a:rPr lang="ru-RU" sz="1600" dirty="0">
                <a:solidFill>
                  <a:schemeClr val="tx1">
                    <a:lumMod val="95000"/>
                    <a:lumOff val="5000"/>
                  </a:schemeClr>
                </a:solidFill>
                <a:latin typeface="Open Sans" pitchFamily="34" charset="0"/>
                <a:ea typeface="Open Sans" pitchFamily="34" charset="0"/>
                <a:cs typeface="Open Sans" pitchFamily="34" charset="0"/>
              </a:rPr>
              <a:t>ОБУЧЕНИЯ</a:t>
            </a:r>
            <a:endParaRPr kumimoji="0" lang="ru-RU" sz="1600" i="0" u="none" strike="noStrike" kern="1200" cap="none" spc="0" normalizeH="0" baseline="0" noProof="0" dirty="0">
              <a:ln>
                <a:noFill/>
              </a:ln>
              <a:solidFill>
                <a:schemeClr val="tx1">
                  <a:lumMod val="95000"/>
                  <a:lumOff val="5000"/>
                </a:schemeClr>
              </a:solidFill>
              <a:effectLst/>
              <a:uLnTx/>
              <a:uFillTx/>
              <a:latin typeface="Open Sans" pitchFamily="34" charset="0"/>
              <a:ea typeface="Open Sans" pitchFamily="34" charset="0"/>
              <a:cs typeface="Open Sans" pitchFamily="34" charset="0"/>
            </a:endParaRPr>
          </a:p>
        </p:txBody>
      </p:sp>
      <p:sp>
        <p:nvSpPr>
          <p:cNvPr id="89" name="Прямоугольник 88"/>
          <p:cNvSpPr/>
          <p:nvPr/>
        </p:nvSpPr>
        <p:spPr>
          <a:xfrm>
            <a:off x="-3051" y="1029097"/>
            <a:ext cx="1753613" cy="791465"/>
          </a:xfrm>
          <a:prstGeom prst="rect">
            <a:avLst/>
          </a:prstGeom>
          <a:solidFill>
            <a:srgbClr val="40A7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31" name="Прямоугольник 30">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643515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38</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8" y="109894"/>
            <a:ext cx="6740001" cy="4001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000" dirty="0">
                <a:solidFill>
                  <a:srgbClr val="1D0DB3"/>
                </a:solidFill>
              </a:rPr>
              <a:t>ЭЛЕКТРОННЫЕ ОБРАЗОВАТЕЛЬНЫЕ РЕСУРСЫ</a:t>
            </a:r>
            <a:endParaRPr lang="ru-RU" sz="1800" dirty="0">
              <a:solidFill>
                <a:srgbClr val="1D0DB3"/>
              </a:solidFill>
              <a:ea typeface="Open Sans Condensed" pitchFamily="34" charset="0"/>
              <a:cs typeface="Open Sans Condensed" pitchFamily="34" charset="0"/>
            </a:endParaRPr>
          </a:p>
        </p:txBody>
      </p:sp>
      <p:sp>
        <p:nvSpPr>
          <p:cNvPr id="25" name="Прямоугольник 24"/>
          <p:cNvSpPr/>
          <p:nvPr/>
        </p:nvSpPr>
        <p:spPr>
          <a:xfrm>
            <a:off x="217714" y="1232323"/>
            <a:ext cx="11704997" cy="369332"/>
          </a:xfrm>
          <a:prstGeom prst="rect">
            <a:avLst/>
          </a:prstGeom>
        </p:spPr>
        <p:txBody>
          <a:bodyPr wrap="square">
            <a:spAutoFit/>
          </a:bodyPr>
          <a:lstStyle/>
          <a:p>
            <a:r>
              <a:rPr lang="ru-RU" b="1" dirty="0"/>
              <a:t> </a:t>
            </a:r>
            <a:endParaRPr lang="ru-RU" dirty="0"/>
          </a:p>
        </p:txBody>
      </p:sp>
      <p:pic>
        <p:nvPicPr>
          <p:cNvPr id="27" name="Google Shape;973;p72"/>
          <p:cNvPicPr preferRelativeResize="0"/>
          <p:nvPr/>
        </p:nvPicPr>
        <p:blipFill rotWithShape="1">
          <a:blip r:embed="rId3" cstate="print">
            <a:alphaModFix/>
          </a:blip>
          <a:srcRect l="16614" t="6329" b="8861"/>
          <a:stretch/>
        </p:blipFill>
        <p:spPr>
          <a:xfrm>
            <a:off x="1009737" y="1149292"/>
            <a:ext cx="9315450" cy="5191561"/>
          </a:xfrm>
          <a:prstGeom prst="rect">
            <a:avLst/>
          </a:prstGeom>
          <a:noFill/>
          <a:ln w="9525" cap="flat" cmpd="sng">
            <a:solidFill>
              <a:schemeClr val="tx1">
                <a:lumMod val="75000"/>
                <a:lumOff val="25000"/>
              </a:schemeClr>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3" name="Прямоугольник 2"/>
          <p:cNvSpPr/>
          <p:nvPr/>
        </p:nvSpPr>
        <p:spPr>
          <a:xfrm>
            <a:off x="2430641" y="595020"/>
            <a:ext cx="3317447" cy="400110"/>
          </a:xfrm>
          <a:prstGeom prst="rect">
            <a:avLst/>
          </a:prstGeom>
        </p:spPr>
        <p:txBody>
          <a:bodyPr wrap="none">
            <a:spAutoFit/>
          </a:bodyPr>
          <a:lstStyle/>
          <a:p>
            <a:r>
              <a:rPr lang="en-US" sz="2000" b="1" dirty="0">
                <a:hlinkClick r:id="rId4"/>
              </a:rPr>
              <a:t>https://lecta.rosuchebnik.ru/</a:t>
            </a:r>
            <a:endParaRPr lang="ru-RU" sz="2000" b="1" dirty="0"/>
          </a:p>
        </p:txBody>
      </p:sp>
      <p:pic>
        <p:nvPicPr>
          <p:cNvPr id="32" name="Рисунок 31"/>
          <p:cNvPicPr>
            <a:picLocks noChangeAspect="1"/>
          </p:cNvPicPr>
          <p:nvPr/>
        </p:nvPicPr>
        <p:blipFill>
          <a:blip r:embed="rId5"/>
          <a:stretch>
            <a:fillRect/>
          </a:stretch>
        </p:blipFill>
        <p:spPr>
          <a:xfrm>
            <a:off x="4913257" y="4730734"/>
            <a:ext cx="1296144" cy="376777"/>
          </a:xfrm>
          <a:prstGeom prst="rect">
            <a:avLst/>
          </a:prstGeom>
        </p:spPr>
      </p:pic>
    </p:spTree>
    <p:extLst>
      <p:ext uri="{BB962C8B-B14F-4D97-AF65-F5344CB8AC3E}">
        <p14:creationId xmlns:p14="http://schemas.microsoft.com/office/powerpoint/2010/main" val="4020908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39</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908699" y="109894"/>
            <a:ext cx="9090734"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1D0DB3"/>
                </a:solidFill>
                <a:latin typeface="+mn-lt"/>
              </a:rPr>
              <a:t>МЕТОДИЧЕСКАЯ ПОМОЩЬ ПО ПРЕДМЕТУ: </a:t>
            </a:r>
            <a:r>
              <a:rPr lang="ru-RU" sz="2400" dirty="0" smtClean="0">
                <a:solidFill>
                  <a:srgbClr val="0070C0"/>
                </a:solidFill>
                <a:latin typeface="+mn-lt"/>
              </a:rPr>
              <a:t>ВЕБИНАРЫ</a:t>
            </a:r>
            <a:endParaRPr lang="ru-RU" sz="2400" dirty="0">
              <a:solidFill>
                <a:srgbClr val="0070C0"/>
              </a:solidFill>
              <a:latin typeface="+mn-lt"/>
              <a:ea typeface="Open Sans Condensed" pitchFamily="34" charset="0"/>
              <a:cs typeface="Open Sans Condensed" pitchFamily="34" charset="0"/>
            </a:endParaRPr>
          </a:p>
        </p:txBody>
      </p:sp>
      <p:sp>
        <p:nvSpPr>
          <p:cNvPr id="25" name="Прямоугольник 24"/>
          <p:cNvSpPr/>
          <p:nvPr/>
        </p:nvSpPr>
        <p:spPr>
          <a:xfrm>
            <a:off x="217714" y="1232323"/>
            <a:ext cx="11704997" cy="369332"/>
          </a:xfrm>
          <a:prstGeom prst="rect">
            <a:avLst/>
          </a:prstGeom>
        </p:spPr>
        <p:txBody>
          <a:bodyPr wrap="square">
            <a:spAutoFit/>
          </a:bodyPr>
          <a:lstStyle/>
          <a:p>
            <a:r>
              <a:rPr lang="ru-RU" b="1" dirty="0"/>
              <a:t> </a:t>
            </a:r>
            <a:endParaRPr lang="ru-RU" dirty="0"/>
          </a:p>
        </p:txBody>
      </p:sp>
      <p:pic>
        <p:nvPicPr>
          <p:cNvPr id="27" name="Рисунок 26"/>
          <p:cNvPicPr>
            <a:picLocks noChangeAspect="1"/>
          </p:cNvPicPr>
          <p:nvPr/>
        </p:nvPicPr>
        <p:blipFill rotWithShape="1">
          <a:blip r:embed="rId3" cstate="print">
            <a:extLst>
              <a:ext uri="{28A0092B-C50C-407E-A947-70E740481C1C}">
                <a14:useLocalDpi xmlns:a14="http://schemas.microsoft.com/office/drawing/2010/main" val="0"/>
              </a:ext>
            </a:extLst>
          </a:blip>
          <a:srcRect l="5030" r="13322"/>
          <a:stretch/>
        </p:blipFill>
        <p:spPr>
          <a:xfrm>
            <a:off x="217714" y="1156123"/>
            <a:ext cx="5067300" cy="334327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2" name="Picture 5" descr="C:\Users\Елена\Pictures\Безымянный.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1656" y="1156122"/>
            <a:ext cx="6401263" cy="4482677"/>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33" name="Рисунок 32"/>
          <p:cNvPicPr>
            <a:picLocks noChangeAspect="1"/>
          </p:cNvPicPr>
          <p:nvPr/>
        </p:nvPicPr>
        <p:blipFill>
          <a:blip r:embed="rId5"/>
          <a:stretch>
            <a:fillRect/>
          </a:stretch>
        </p:blipFill>
        <p:spPr>
          <a:xfrm>
            <a:off x="2792133" y="1465654"/>
            <a:ext cx="704849" cy="272002"/>
          </a:xfrm>
          <a:prstGeom prst="rect">
            <a:avLst/>
          </a:prstGeom>
        </p:spPr>
      </p:pic>
      <p:pic>
        <p:nvPicPr>
          <p:cNvPr id="34" name="Рисунок 33"/>
          <p:cNvPicPr>
            <a:picLocks noChangeAspect="1"/>
          </p:cNvPicPr>
          <p:nvPr/>
        </p:nvPicPr>
        <p:blipFill>
          <a:blip r:embed="rId5"/>
          <a:stretch>
            <a:fillRect/>
          </a:stretch>
        </p:blipFill>
        <p:spPr>
          <a:xfrm>
            <a:off x="6101641" y="2555759"/>
            <a:ext cx="813509" cy="272002"/>
          </a:xfrm>
          <a:prstGeom prst="rect">
            <a:avLst/>
          </a:prstGeom>
        </p:spPr>
      </p:pic>
    </p:spTree>
    <p:extLst>
      <p:ext uri="{BB962C8B-B14F-4D97-AF65-F5344CB8AC3E}">
        <p14:creationId xmlns:p14="http://schemas.microsoft.com/office/powerpoint/2010/main" val="501971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4</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39403" y="111584"/>
            <a:ext cx="10222365"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1D0DB3"/>
                </a:solidFill>
                <a:latin typeface="+mn-lt"/>
                <a:cs typeface="Times New Roman" panose="02020603050405020304" pitchFamily="18" charset="0"/>
              </a:rPr>
              <a:t>ТРЕБОВАНИЯ </a:t>
            </a:r>
            <a:r>
              <a:rPr lang="ru-RU" sz="2400" dirty="0">
                <a:solidFill>
                  <a:srgbClr val="1D0DB3"/>
                </a:solidFill>
                <a:effectLst>
                  <a:outerShdw blurRad="38100" dist="38100" dir="2700000" algn="tl">
                    <a:srgbClr val="000000">
                      <a:alpha val="43137"/>
                    </a:srgbClr>
                  </a:outerShdw>
                </a:effectLst>
                <a:latin typeface="+mn-lt"/>
                <a:cs typeface="Times New Roman" panose="02020603050405020304" pitchFamily="18" charset="0"/>
              </a:rPr>
              <a:t>ФГОС ООО </a:t>
            </a:r>
            <a:r>
              <a:rPr lang="ru-RU" sz="2400" dirty="0">
                <a:solidFill>
                  <a:srgbClr val="1D0DB3"/>
                </a:solidFill>
                <a:latin typeface="+mn-lt"/>
                <a:cs typeface="Times New Roman" panose="02020603050405020304" pitchFamily="18" charset="0"/>
              </a:rPr>
              <a:t>К РЕЗУЛЬТАТАМ ТЕХНОЛОГИЧЕСКОЙ ПОДГОТОВКИ</a:t>
            </a:r>
            <a:endParaRPr lang="ru-RU" sz="2133" dirty="0">
              <a:solidFill>
                <a:srgbClr val="1D0DB3"/>
              </a:solidFill>
              <a:latin typeface="+mn-lt"/>
              <a:ea typeface="Open Sans Condensed" pitchFamily="34" charset="0"/>
              <a:cs typeface="Open Sans Condensed" pitchFamily="34" charset="0"/>
            </a:endParaRPr>
          </a:p>
        </p:txBody>
      </p:sp>
      <p:sp>
        <p:nvSpPr>
          <p:cNvPr id="25" name="Текст 8"/>
          <p:cNvSpPr txBox="1">
            <a:spLocks/>
          </p:cNvSpPr>
          <p:nvPr/>
        </p:nvSpPr>
        <p:spPr>
          <a:xfrm>
            <a:off x="124691" y="909886"/>
            <a:ext cx="11937077" cy="5256625"/>
          </a:xfrm>
          <a:prstGeom prst="rect">
            <a:avLst/>
          </a:prstGeom>
        </p:spPr>
        <p:txBody>
          <a:bodyPr vert="horz" lIns="91440" tIns="45720" rIns="91440" bIns="45720" rtlCol="0" anchor="ctr">
            <a:normAutofit lnSpcReduction="10000"/>
          </a:bodyPr>
          <a:lstStyle>
            <a:defPPr lvl="0">
              <a:defRPr lang="ru-RU"/>
            </a:defPPr>
            <a:lvl1pPr marL="0" lvl="0" algn="r" defTabSz="914400" rtl="0" eaLnBrk="1" latinLnBrk="0" hangingPunct="1">
              <a:defRPr sz="1200" kern="1200">
                <a:solidFill>
                  <a:schemeClr val="tx1">
                    <a:tint val="75000"/>
                  </a:schemeClr>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pPr algn="l"/>
            <a:r>
              <a:rPr lang="ru-RU" sz="1800" b="1" dirty="0" smtClean="0">
                <a:solidFill>
                  <a:srgbClr val="C00000"/>
                </a:solidFill>
              </a:rPr>
              <a:t>Приказ Министерства образования и науки России от 31.12.2015 г. N 1577 (пункт 11.9.)</a:t>
            </a:r>
          </a:p>
          <a:p>
            <a:pPr algn="l"/>
            <a:endParaRPr lang="ru-RU" sz="800" b="1" i="1" u="sng" dirty="0" smtClean="0">
              <a:solidFill>
                <a:schemeClr val="tx1"/>
              </a:solidFill>
            </a:endParaRPr>
          </a:p>
          <a:p>
            <a:pPr algn="l"/>
            <a:r>
              <a:rPr lang="ru-RU" sz="1600" b="1" i="1" u="sng" dirty="0" smtClean="0">
                <a:solidFill>
                  <a:srgbClr val="7030A0"/>
                </a:solidFill>
              </a:rPr>
              <a:t>Изучение предметной области "Технология" должно обеспечить: </a:t>
            </a:r>
          </a:p>
          <a:p>
            <a:pPr algn="l">
              <a:buFontTx/>
              <a:buChar char="-"/>
            </a:pPr>
            <a:r>
              <a:rPr lang="ru-RU" sz="1600" dirty="0" smtClean="0">
                <a:solidFill>
                  <a:schemeClr val="tx1"/>
                </a:solidFill>
              </a:rPr>
              <a:t> развитие инновационной творческой деятельности обучающихся в процессе решения прикладных учебных задач;</a:t>
            </a:r>
          </a:p>
          <a:p>
            <a:pPr algn="l">
              <a:buFontTx/>
              <a:buChar char="-"/>
            </a:pPr>
            <a:r>
              <a:rPr lang="ru-RU" sz="1600" dirty="0" smtClean="0">
                <a:solidFill>
                  <a:schemeClr val="tx1"/>
                </a:solidFill>
              </a:rPr>
              <a:t> активное использование знаний, полученных при изучении других учебных предметов, и сформированных  УУД; </a:t>
            </a:r>
          </a:p>
          <a:p>
            <a:pPr algn="l">
              <a:buFontTx/>
              <a:buChar char="-"/>
            </a:pPr>
            <a:r>
              <a:rPr lang="ru-RU" sz="1600" dirty="0" smtClean="0">
                <a:solidFill>
                  <a:schemeClr val="tx1"/>
                </a:solidFill>
              </a:rPr>
              <a:t> совершенствование умений выполнения учебно-исследовательской и проектной деятельности; </a:t>
            </a:r>
          </a:p>
          <a:p>
            <a:pPr algn="l">
              <a:buFontTx/>
              <a:buChar char="-"/>
            </a:pPr>
            <a:r>
              <a:rPr lang="ru-RU" sz="1600" dirty="0" smtClean="0">
                <a:solidFill>
                  <a:schemeClr val="tx1"/>
                </a:solidFill>
              </a:rPr>
              <a:t> формирование представлений о социальных и этических аспектах научно-технического прогресса; </a:t>
            </a:r>
          </a:p>
          <a:p>
            <a:pPr algn="l">
              <a:buFontTx/>
              <a:buChar char="-"/>
            </a:pPr>
            <a:r>
              <a:rPr lang="ru-RU" sz="1600" dirty="0" smtClean="0">
                <a:solidFill>
                  <a:schemeClr val="tx1"/>
                </a:solidFill>
              </a:rPr>
              <a:t> формирование способности придавать экологическую направленность любой деятельности, проекту; демонстрировать экологическое мышление в разных формах деятельности. </a:t>
            </a:r>
          </a:p>
          <a:p>
            <a:pPr algn="l"/>
            <a:endParaRPr lang="ru-RU" sz="1600" i="1" dirty="0" smtClean="0">
              <a:solidFill>
                <a:schemeClr val="tx1"/>
              </a:solidFill>
            </a:endParaRPr>
          </a:p>
          <a:p>
            <a:pPr algn="l"/>
            <a:r>
              <a:rPr lang="ru-RU" sz="1600" b="1" i="1" u="sng" dirty="0" smtClean="0">
                <a:solidFill>
                  <a:srgbClr val="7030A0"/>
                </a:solidFill>
              </a:rPr>
              <a:t>Предметные результаты изучения предметной области "Технология" должны отражать: </a:t>
            </a:r>
          </a:p>
          <a:p>
            <a:pPr algn="l"/>
            <a:r>
              <a:rPr lang="ru-RU" sz="1600" dirty="0" smtClean="0">
                <a:solidFill>
                  <a:schemeClr val="tx1"/>
                </a:solidFill>
              </a:rPr>
              <a:t>- осознание роли техники и технологий для прогрессивного развития общества; формирование целостного представления о </a:t>
            </a:r>
            <a:r>
              <a:rPr lang="ru-RU" sz="1600" dirty="0" err="1" smtClean="0">
                <a:solidFill>
                  <a:schemeClr val="tx1"/>
                </a:solidFill>
              </a:rPr>
              <a:t>техносфере</a:t>
            </a:r>
            <a:r>
              <a:rPr lang="ru-RU" sz="1600" b="1" dirty="0" smtClean="0">
                <a:solidFill>
                  <a:schemeClr val="tx1"/>
                </a:solidFill>
              </a:rPr>
              <a:t>, сущности технологической культуры и культуры труда; </a:t>
            </a:r>
            <a:r>
              <a:rPr lang="ru-RU" sz="1600" dirty="0" smtClean="0">
                <a:solidFill>
                  <a:schemeClr val="tx1"/>
                </a:solidFill>
              </a:rPr>
              <a:t>уяснение социальных и экологических последствий развития технологий промышленного и сельскохозяйственного производства, энергетики и транспорта.</a:t>
            </a:r>
          </a:p>
          <a:p>
            <a:pPr algn="l"/>
            <a:r>
              <a:rPr lang="ru-RU" sz="1600" dirty="0" smtClean="0">
                <a:solidFill>
                  <a:schemeClr val="tx1"/>
                </a:solidFill>
              </a:rPr>
              <a:t>- овладение методами учебно-исследовательской и проектной деятельности, решения творческих задач, моделирования, конструирования и эстетического оформления изделий, обеспечения сохранности продуктов труда. </a:t>
            </a:r>
          </a:p>
          <a:p>
            <a:pPr algn="l"/>
            <a:r>
              <a:rPr lang="ru-RU" sz="1600" dirty="0" smtClean="0">
                <a:solidFill>
                  <a:schemeClr val="tx1"/>
                </a:solidFill>
              </a:rPr>
              <a:t>- овладение средствами и формами графического отображения объектов или процессов, правилами выполнения графической документации.</a:t>
            </a:r>
          </a:p>
          <a:p>
            <a:pPr algn="l"/>
            <a:r>
              <a:rPr lang="ru-RU" sz="1600" dirty="0" smtClean="0">
                <a:solidFill>
                  <a:schemeClr val="tx1"/>
                </a:solidFill>
              </a:rPr>
              <a:t>- формирование умений устанавливать взаимосвязь знаний по разным учебным предметам для решения прикладных учебных задач.</a:t>
            </a:r>
          </a:p>
          <a:p>
            <a:pPr algn="l"/>
            <a:r>
              <a:rPr lang="ru-RU" sz="1600" dirty="0" smtClean="0">
                <a:solidFill>
                  <a:schemeClr val="tx1"/>
                </a:solidFill>
              </a:rPr>
              <a:t>- развитие умений применять технологии представления, преобразования и использования информации, оценивать возможности и области применения средств и инструментов ИКТ в современном производстве или сфере обслуживания. </a:t>
            </a:r>
          </a:p>
          <a:p>
            <a:pPr algn="l"/>
            <a:r>
              <a:rPr lang="ru-RU" sz="1600" b="1" dirty="0" smtClean="0">
                <a:solidFill>
                  <a:schemeClr val="tx1"/>
                </a:solidFill>
              </a:rPr>
              <a:t>- формирование представлений о мире профессий, связанных с изучаемыми технологиями, их востребованности на рынке труда. </a:t>
            </a:r>
          </a:p>
          <a:p>
            <a:pPr marL="1077913" indent="-1077913">
              <a:spcAft>
                <a:spcPts val="600"/>
              </a:spcAft>
            </a:pPr>
            <a:endParaRPr lang="ru-RU" sz="1000" b="1" dirty="0">
              <a:solidFill>
                <a:srgbClr val="EB2049"/>
              </a:solidFill>
              <a:cs typeface="Times New Roman" pitchFamily="18" charset="0"/>
            </a:endParaRPr>
          </a:p>
        </p:txBody>
      </p:sp>
    </p:spTree>
    <p:extLst>
      <p:ext uri="{BB962C8B-B14F-4D97-AF65-F5344CB8AC3E}">
        <p14:creationId xmlns:p14="http://schemas.microsoft.com/office/powerpoint/2010/main" val="104374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Прямоугольник 71"/>
          <p:cNvSpPr/>
          <p:nvPr/>
        </p:nvSpPr>
        <p:spPr>
          <a:xfrm>
            <a:off x="8818" y="849842"/>
            <a:ext cx="6496757" cy="791464"/>
          </a:xfrm>
          <a:prstGeom prst="rect">
            <a:avLst/>
          </a:prstGeom>
          <a:solidFill>
            <a:srgbClr val="D8EB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600" b="1" dirty="0">
              <a:solidFill>
                <a:schemeClr val="tx1">
                  <a:lumMod val="95000"/>
                  <a:lumOff val="5000"/>
                </a:schemeClr>
              </a:solidFill>
              <a:latin typeface="Open Sans" pitchFamily="34" charset="0"/>
              <a:ea typeface="Open Sans" pitchFamily="34" charset="0"/>
              <a:cs typeface="Open Sans"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59" name="TextBox 58"/>
          <p:cNvSpPr txBox="1"/>
          <p:nvPr/>
        </p:nvSpPr>
        <p:spPr>
          <a:xfrm>
            <a:off x="1873320" y="352674"/>
            <a:ext cx="8461306" cy="353943"/>
          </a:xfrm>
          <a:prstGeom prst="rect">
            <a:avLst/>
          </a:prstGeom>
          <a:noFill/>
        </p:spPr>
        <p:txBody>
          <a:bodyPr wrap="square" rtlCol="0">
            <a:spAutoFit/>
          </a:bodyPr>
          <a:lstStyle/>
          <a:p>
            <a:pPr lvl="0">
              <a:lnSpc>
                <a:spcPct val="85000"/>
              </a:lnSpc>
              <a:defRPr/>
            </a:pPr>
            <a:r>
              <a:rPr lang="ru-RU" sz="2000" b="1" dirty="0" smtClean="0">
                <a:solidFill>
                  <a:srgbClr val="1D0DB3"/>
                </a:solidFill>
                <a:latin typeface="Open Sans Condensed" pitchFamily="34" charset="0"/>
                <a:ea typeface="Open Sans Condensed" pitchFamily="34" charset="0"/>
                <a:cs typeface="Open Sans Condensed" pitchFamily="34" charset="0"/>
              </a:rPr>
              <a:t>ОНЛАЙН СООБЩЕСТВО ДЛЯ УЧИТЕЛЕЙ</a:t>
            </a:r>
            <a:r>
              <a:rPr lang="en-US" sz="2000" b="1" dirty="0" smtClean="0">
                <a:solidFill>
                  <a:srgbClr val="1D0DB3"/>
                </a:solidFill>
                <a:latin typeface="Open Sans Condensed" pitchFamily="34" charset="0"/>
                <a:ea typeface="Open Sans Condensed" pitchFamily="34" charset="0"/>
                <a:cs typeface="Open Sans Condensed" pitchFamily="34" charset="0"/>
              </a:rPr>
              <a:t> </a:t>
            </a:r>
            <a:r>
              <a:rPr lang="ru-RU" sz="2000" b="1" dirty="0" smtClean="0">
                <a:solidFill>
                  <a:srgbClr val="1D0DB3"/>
                </a:solidFill>
                <a:latin typeface="Open Sans Condensed" pitchFamily="34" charset="0"/>
                <a:ea typeface="Open Sans Condensed" pitchFamily="34" charset="0"/>
                <a:cs typeface="Open Sans Condensed" pitchFamily="34" charset="0"/>
              </a:rPr>
              <a:t>: Учитель.</a:t>
            </a:r>
            <a:r>
              <a:rPr lang="en-US" sz="2000" b="1" dirty="0" smtClean="0">
                <a:solidFill>
                  <a:srgbClr val="1D0DB3"/>
                </a:solidFill>
                <a:latin typeface="Open Sans Condensed" pitchFamily="34" charset="0"/>
                <a:ea typeface="Open Sans Condensed" pitchFamily="34" charset="0"/>
                <a:cs typeface="Open Sans Condensed" pitchFamily="34" charset="0"/>
              </a:rPr>
              <a:t>CLUB</a:t>
            </a:r>
            <a:endParaRPr kumimoji="0" lang="ru-RU" sz="2000" b="1" i="0" u="none" strike="noStrike" kern="1200" cap="none" spc="0" normalizeH="0" baseline="0" noProof="0" dirty="0">
              <a:ln>
                <a:noFill/>
              </a:ln>
              <a:solidFill>
                <a:srgbClr val="1D0DB3"/>
              </a:solidFill>
              <a:effectLst/>
              <a:uLnTx/>
              <a:uFillTx/>
              <a:latin typeface="Open Sans Condensed" pitchFamily="34" charset="0"/>
              <a:ea typeface="Open Sans Condensed" pitchFamily="34" charset="0"/>
              <a:cs typeface="Open Sans Condensed" pitchFamily="34" charset="0"/>
            </a:endParaRPr>
          </a:p>
        </p:txBody>
      </p:sp>
      <p:sp>
        <p:nvSpPr>
          <p:cNvPr id="48" name="Номер слайда 2"/>
          <p:cNvSpPr>
            <a:spLocks noGrp="1"/>
          </p:cNvSpPr>
          <p:nvPr>
            <p:ph type="sldNum" idx="12"/>
          </p:nvPr>
        </p:nvSpPr>
        <p:spPr>
          <a:xfrm>
            <a:off x="11312783" y="161008"/>
            <a:ext cx="719403" cy="3566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2D2B8D"/>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 sz="1600" b="0" i="0" u="none" strike="noStrike" kern="1200" cap="none" spc="0" normalizeH="0" baseline="0" noProof="0" dirty="0">
              <a:ln>
                <a:noFill/>
              </a:ln>
              <a:solidFill>
                <a:srgbClr val="2D2B8D"/>
              </a:solidFill>
              <a:effectLst/>
              <a:uLnTx/>
              <a:uFillTx/>
              <a:latin typeface="Calibri" pitchFamily="34" charset="0"/>
              <a:ea typeface="+mn-ea"/>
              <a:cs typeface="+mn-cs"/>
            </a:endParaRPr>
          </a:p>
        </p:txBody>
      </p:sp>
      <p:cxnSp>
        <p:nvCxnSpPr>
          <p:cNvPr id="52" name="Прямая соединительная линия 51"/>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53" name="Группа 52"/>
          <p:cNvGrpSpPr/>
          <p:nvPr/>
        </p:nvGrpSpPr>
        <p:grpSpPr>
          <a:xfrm>
            <a:off x="240697" y="194745"/>
            <a:ext cx="1268960" cy="438775"/>
            <a:chOff x="254665" y="195486"/>
            <a:chExt cx="951720" cy="329081"/>
          </a:xfrm>
        </p:grpSpPr>
        <p:sp>
          <p:nvSpPr>
            <p:cNvPr id="54"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9" name="Прямая соединительная линия 68"/>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29" name="Прямоугольник 28">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0" name="Rectangle 10"/>
          <p:cNvSpPr>
            <a:spLocks noChangeArrowheads="1"/>
          </p:cNvSpPr>
          <p:nvPr/>
        </p:nvSpPr>
        <p:spPr bwMode="auto">
          <a:xfrm>
            <a:off x="3879534" y="3242094"/>
            <a:ext cx="8149336" cy="34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pitchFamily="34" charset="0"/>
              </a:defRPr>
            </a:lvl1pPr>
            <a:lvl2pPr marL="742950" indent="-285750">
              <a:defRPr>
                <a:solidFill>
                  <a:schemeClr val="tx1"/>
                </a:solidFill>
                <a:latin typeface="Lato" pitchFamily="34" charset="0"/>
              </a:defRPr>
            </a:lvl2pPr>
            <a:lvl3pPr marL="1143000" indent="-228600">
              <a:defRPr>
                <a:solidFill>
                  <a:schemeClr val="tx1"/>
                </a:solidFill>
                <a:latin typeface="Lato" pitchFamily="34" charset="0"/>
              </a:defRPr>
            </a:lvl3pPr>
            <a:lvl4pPr marL="1600200" indent="-228600">
              <a:defRPr>
                <a:solidFill>
                  <a:schemeClr val="tx1"/>
                </a:solidFill>
                <a:latin typeface="Lato" pitchFamily="34" charset="0"/>
              </a:defRPr>
            </a:lvl4pPr>
            <a:lvl5pPr marL="2057400" indent="-228600">
              <a:defRPr>
                <a:solidFill>
                  <a:schemeClr val="tx1"/>
                </a:solidFill>
                <a:latin typeface="Lato" pitchFamily="34" charset="0"/>
              </a:defRPr>
            </a:lvl5pPr>
            <a:lvl6pPr marL="2514600" indent="-228600" eaLnBrk="0" fontAlgn="base" hangingPunct="0">
              <a:spcBef>
                <a:spcPct val="0"/>
              </a:spcBef>
              <a:spcAft>
                <a:spcPct val="0"/>
              </a:spcAft>
              <a:defRPr>
                <a:solidFill>
                  <a:schemeClr val="tx1"/>
                </a:solidFill>
                <a:latin typeface="Lato" pitchFamily="34" charset="0"/>
              </a:defRPr>
            </a:lvl6pPr>
            <a:lvl7pPr marL="2971800" indent="-228600" eaLnBrk="0" fontAlgn="base" hangingPunct="0">
              <a:spcBef>
                <a:spcPct val="0"/>
              </a:spcBef>
              <a:spcAft>
                <a:spcPct val="0"/>
              </a:spcAft>
              <a:defRPr>
                <a:solidFill>
                  <a:schemeClr val="tx1"/>
                </a:solidFill>
                <a:latin typeface="Lato" pitchFamily="34" charset="0"/>
              </a:defRPr>
            </a:lvl7pPr>
            <a:lvl8pPr marL="3429000" indent="-228600" eaLnBrk="0" fontAlgn="base" hangingPunct="0">
              <a:spcBef>
                <a:spcPct val="0"/>
              </a:spcBef>
              <a:spcAft>
                <a:spcPct val="0"/>
              </a:spcAft>
              <a:defRPr>
                <a:solidFill>
                  <a:schemeClr val="tx1"/>
                </a:solidFill>
                <a:latin typeface="Lato" pitchFamily="34" charset="0"/>
              </a:defRPr>
            </a:lvl8pPr>
            <a:lvl9pPr marL="3886200" indent="-228600" eaLnBrk="0" fontAlgn="base" hangingPunct="0">
              <a:spcBef>
                <a:spcPct val="0"/>
              </a:spcBef>
              <a:spcAft>
                <a:spcPct val="0"/>
              </a:spcAft>
              <a:defRPr>
                <a:solidFill>
                  <a:schemeClr val="tx1"/>
                </a:solidFill>
                <a:latin typeface="Lato" pitchFamily="34" charset="0"/>
              </a:defRPr>
            </a:lvl9pPr>
          </a:lstStyle>
          <a:p>
            <a:pPr eaLnBrk="1" hangingPunct="1">
              <a:lnSpc>
                <a:spcPct val="130000"/>
              </a:lnSpc>
            </a:pPr>
            <a:endParaRPr lang="en-US" alt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137987" y="1060907"/>
            <a:ext cx="5419687" cy="400110"/>
          </a:xfrm>
          <a:prstGeom prst="rect">
            <a:avLst/>
          </a:prstGeom>
          <a:noFill/>
        </p:spPr>
        <p:txBody>
          <a:bodyPr wrap="square" rtlCol="0">
            <a:spAutoFit/>
          </a:bodyPr>
          <a:lstStyle/>
          <a:p>
            <a:r>
              <a:rPr lang="ru-RU" altLang="ru-RU" sz="2000" b="1" dirty="0" smtClean="0">
                <a:solidFill>
                  <a:srgbClr val="C00000"/>
                </a:solidFill>
                <a:ea typeface="Open Sans" pitchFamily="34" charset="0"/>
                <a:cs typeface="Open Sans" pitchFamily="34" charset="0"/>
              </a:rPr>
              <a:t>МЕТОДИЧЕСКИЙ ДЕНЬ УЧИТЕЛЕЙ ТЕХНОЛОГИИ</a:t>
            </a:r>
            <a:endParaRPr lang="ru-RU" altLang="ru-RU" sz="2000" dirty="0">
              <a:solidFill>
                <a:srgbClr val="C00000"/>
              </a:solidFill>
              <a:ea typeface="Open Sans" pitchFamily="34" charset="0"/>
              <a:cs typeface="Open Sans" pitchFamily="34" charset="0"/>
            </a:endParaRPr>
          </a:p>
        </p:txBody>
      </p:sp>
      <p:sp>
        <p:nvSpPr>
          <p:cNvPr id="3" name="Прямоугольник 2"/>
          <p:cNvSpPr/>
          <p:nvPr/>
        </p:nvSpPr>
        <p:spPr>
          <a:xfrm>
            <a:off x="885625" y="6077334"/>
            <a:ext cx="4480714" cy="390363"/>
          </a:xfrm>
          <a:prstGeom prst="rect">
            <a:avLst/>
          </a:prstGeom>
        </p:spPr>
        <p:txBody>
          <a:bodyPr wrap="none">
            <a:spAutoFit/>
          </a:bodyPr>
          <a:lstStyle/>
          <a:p>
            <a:pPr algn="ctr">
              <a:lnSpc>
                <a:spcPct val="115000"/>
              </a:lnSpc>
            </a:pPr>
            <a:r>
              <a:rPr lang="en-US" b="1" u="sng" dirty="0">
                <a:hlinkClick r:id="rId4"/>
              </a:rPr>
              <a:t>https://uchitel.club/pedsovet_2020/tekhno/</a:t>
            </a:r>
            <a:endParaRPr lang="ru-RU" b="1" u="sng" dirty="0">
              <a:latin typeface="Open Sans" panose="020B0606030504020204" pitchFamily="34" charset="0"/>
              <a:ea typeface="Open Sans" panose="020B0606030504020204" pitchFamily="34" charset="0"/>
              <a:cs typeface="Open Sans" panose="020B0606030504020204" pitchFamily="34" charset="0"/>
            </a:endParaRPr>
          </a:p>
        </p:txBody>
      </p:sp>
      <p:pic>
        <p:nvPicPr>
          <p:cNvPr id="32" name="Рисунок 31" descr="C:\Users\Елена\YandexDisk-gilsantimo\Скриншоты\2020-09-25_00-27-3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8" y="1809601"/>
            <a:ext cx="6496757" cy="3213735"/>
          </a:xfrm>
          <a:prstGeom prst="rect">
            <a:avLst/>
          </a:prstGeom>
          <a:noFill/>
          <a:ln>
            <a:noFill/>
          </a:ln>
        </p:spPr>
      </p:pic>
      <p:pic>
        <p:nvPicPr>
          <p:cNvPr id="33" name="Рисунок 32" descr="C:\Users\Елена\YandexDisk-gilsantimo\Скриншоты\2020-09-25_00-28-2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6612" y="945093"/>
            <a:ext cx="5363216" cy="2741001"/>
          </a:xfrm>
          <a:prstGeom prst="rect">
            <a:avLst/>
          </a:prstGeom>
          <a:noFill/>
          <a:ln>
            <a:solidFill>
              <a:schemeClr val="bg2">
                <a:lumMod val="75000"/>
              </a:schemeClr>
            </a:solidFill>
          </a:ln>
        </p:spPr>
      </p:pic>
      <p:pic>
        <p:nvPicPr>
          <p:cNvPr id="34" name="Рисунок 33" descr="C:\Users\Елена\YandexDisk-gilsantimo\Скриншоты\2020-09-25_00-28-04.jpg"/>
          <p:cNvPicPr/>
          <p:nvPr/>
        </p:nvPicPr>
        <p:blipFill>
          <a:blip r:embed="rId7">
            <a:extLst>
              <a:ext uri="{28A0092B-C50C-407E-A947-70E740481C1C}">
                <a14:useLocalDpi xmlns:a14="http://schemas.microsoft.com/office/drawing/2010/main" val="0"/>
              </a:ext>
            </a:extLst>
          </a:blip>
          <a:srcRect/>
          <a:stretch>
            <a:fillRect/>
          </a:stretch>
        </p:blipFill>
        <p:spPr bwMode="auto">
          <a:xfrm>
            <a:off x="-3051" y="4597744"/>
            <a:ext cx="6496757" cy="1360170"/>
          </a:xfrm>
          <a:prstGeom prst="rect">
            <a:avLst/>
          </a:prstGeom>
          <a:noFill/>
          <a:ln>
            <a:solidFill>
              <a:schemeClr val="bg2">
                <a:lumMod val="75000"/>
              </a:schemeClr>
            </a:solidFill>
          </a:ln>
        </p:spPr>
      </p:pic>
      <p:pic>
        <p:nvPicPr>
          <p:cNvPr id="35" name="Рисунок 34" descr="C:\Users\Елена\YandexDisk-gilsantimo\Скриншоты\2020-09-25_00-29-2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6612" y="3866635"/>
            <a:ext cx="5363216" cy="2501130"/>
          </a:xfrm>
          <a:prstGeom prst="rect">
            <a:avLst/>
          </a:prstGeom>
          <a:noFill/>
          <a:ln>
            <a:solidFill>
              <a:schemeClr val="bg2">
                <a:lumMod val="75000"/>
              </a:schemeClr>
            </a:solidFill>
          </a:ln>
        </p:spPr>
      </p:pic>
    </p:spTree>
    <p:extLst>
      <p:ext uri="{BB962C8B-B14F-4D97-AF65-F5344CB8AC3E}">
        <p14:creationId xmlns:p14="http://schemas.microsoft.com/office/powerpoint/2010/main" val="2411797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5"/>
          <p:cNvSpPr>
            <a:spLocks noChangeArrowheads="1"/>
          </p:cNvSpPr>
          <p:nvPr/>
        </p:nvSpPr>
        <p:spPr bwMode="auto">
          <a:xfrm>
            <a:off x="-1" y="8533"/>
            <a:ext cx="12192001" cy="6849467"/>
          </a:xfrm>
          <a:prstGeom prst="rect">
            <a:avLst/>
          </a:prstGeom>
          <a:solidFill>
            <a:srgbClr val="F0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98" name="Прямоугольник 97"/>
          <p:cNvSpPr/>
          <p:nvPr/>
        </p:nvSpPr>
        <p:spPr>
          <a:xfrm>
            <a:off x="186182" y="2852937"/>
            <a:ext cx="11819633" cy="1882920"/>
          </a:xfrm>
          <a:prstGeom prst="rect">
            <a:avLst/>
          </a:prstGeom>
          <a:solidFill>
            <a:srgbClr val="D8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ru-RU" sz="2400" b="1" dirty="0">
                <a:solidFill>
                  <a:srgbClr val="1D0DB3"/>
                </a:solidFill>
                <a:cs typeface="Times New Roman" pitchFamily="18" charset="0"/>
              </a:rPr>
              <a:t>Гилева Елена Анатольевна</a:t>
            </a:r>
            <a:r>
              <a:rPr lang="ru-RU" sz="2400" dirty="0">
                <a:solidFill>
                  <a:srgbClr val="1D0DB3"/>
                </a:solidFill>
                <a:cs typeface="Times New Roman" pitchFamily="18" charset="0"/>
              </a:rPr>
              <a:t>, </a:t>
            </a:r>
            <a:r>
              <a:rPr lang="ru-RU" sz="2000" b="1" dirty="0" err="1">
                <a:solidFill>
                  <a:schemeClr val="tx1"/>
                </a:solidFill>
                <a:cs typeface="Times New Roman" pitchFamily="18" charset="0"/>
              </a:rPr>
              <a:t>к.п.н</a:t>
            </a:r>
            <a:r>
              <a:rPr lang="ru-RU" sz="2000" b="1" dirty="0">
                <a:solidFill>
                  <a:schemeClr val="tx1"/>
                </a:solidFill>
                <a:cs typeface="Times New Roman" pitchFamily="18" charset="0"/>
              </a:rPr>
              <a:t>., методист по технологии,</a:t>
            </a:r>
          </a:p>
          <a:p>
            <a:pPr fontAlgn="auto">
              <a:spcBef>
                <a:spcPts val="0"/>
              </a:spcBef>
              <a:spcAft>
                <a:spcPts val="0"/>
              </a:spcAft>
              <a:defRPr/>
            </a:pPr>
            <a:endParaRPr lang="ru-RU" sz="800" dirty="0">
              <a:solidFill>
                <a:schemeClr val="tx1"/>
              </a:solidFill>
              <a:cs typeface="Times New Roman" pitchFamily="18" charset="0"/>
            </a:endParaRPr>
          </a:p>
          <a:p>
            <a:pPr fontAlgn="auto">
              <a:spcBef>
                <a:spcPts val="0"/>
              </a:spcBef>
              <a:spcAft>
                <a:spcPts val="0"/>
              </a:spcAft>
              <a:defRPr/>
            </a:pPr>
            <a:r>
              <a:rPr lang="ru-RU" dirty="0">
                <a:solidFill>
                  <a:schemeClr val="tx1"/>
                </a:solidFill>
                <a:cs typeface="Times New Roman" pitchFamily="18" charset="0"/>
              </a:rPr>
              <a:t>Отдел методического сопровождения педагогов и образовательных организаций</a:t>
            </a:r>
            <a:r>
              <a:rPr lang="en-US" dirty="0">
                <a:solidFill>
                  <a:schemeClr val="tx1"/>
                </a:solidFill>
                <a:cs typeface="Times New Roman" pitchFamily="18" charset="0"/>
              </a:rPr>
              <a:t> </a:t>
            </a:r>
            <a:endParaRPr lang="ru-RU" dirty="0">
              <a:solidFill>
                <a:schemeClr val="tx1"/>
              </a:solidFill>
              <a:cs typeface="Times New Roman" pitchFamily="18" charset="0"/>
            </a:endParaRPr>
          </a:p>
          <a:p>
            <a:pPr fontAlgn="auto">
              <a:spcBef>
                <a:spcPts val="0"/>
              </a:spcBef>
              <a:spcAft>
                <a:spcPts val="0"/>
              </a:spcAft>
              <a:defRPr/>
            </a:pPr>
            <a:r>
              <a:rPr lang="en-US" altLang="ru-RU" dirty="0" smtClean="0">
                <a:solidFill>
                  <a:schemeClr val="tx1"/>
                </a:solidFill>
                <a:cs typeface="Times New Roman" pitchFamily="18" charset="0"/>
              </a:rPr>
              <a:t>E-mail</a:t>
            </a:r>
            <a:r>
              <a:rPr lang="ru-RU" altLang="ru-RU" dirty="0">
                <a:solidFill>
                  <a:schemeClr val="tx1"/>
                </a:solidFill>
                <a:cs typeface="Times New Roman" pitchFamily="18" charset="0"/>
              </a:rPr>
              <a:t>: </a:t>
            </a:r>
            <a:r>
              <a:rPr lang="en-US" altLang="ru-RU" dirty="0">
                <a:solidFill>
                  <a:schemeClr val="tx1"/>
                </a:solidFill>
                <a:cs typeface="Times New Roman" pitchFamily="18" charset="0"/>
              </a:rPr>
              <a:t> </a:t>
            </a:r>
            <a:r>
              <a:rPr lang="en-US" altLang="ru-RU" b="1" dirty="0">
                <a:solidFill>
                  <a:schemeClr val="tx1"/>
                </a:solidFill>
                <a:cs typeface="Times New Roman" pitchFamily="18" charset="0"/>
              </a:rPr>
              <a:t>EGileva</a:t>
            </a:r>
            <a:r>
              <a:rPr lang="en-US" b="1" dirty="0">
                <a:solidFill>
                  <a:schemeClr val="tx1"/>
                </a:solidFill>
                <a:cs typeface="Times New Roman" pitchFamily="18" charset="0"/>
              </a:rPr>
              <a:t>@prosv.ru</a:t>
            </a:r>
          </a:p>
          <a:p>
            <a:pPr fontAlgn="auto">
              <a:spcBef>
                <a:spcPct val="20000"/>
              </a:spcBef>
              <a:spcAft>
                <a:spcPts val="0"/>
              </a:spcAft>
              <a:defRPr/>
            </a:pPr>
            <a:r>
              <a:rPr lang="ru-RU" altLang="ru-RU" dirty="0">
                <a:solidFill>
                  <a:schemeClr val="tx1"/>
                </a:solidFill>
                <a:cs typeface="Times New Roman" pitchFamily="18" charset="0"/>
              </a:rPr>
              <a:t>тел. моб. – </a:t>
            </a:r>
            <a:r>
              <a:rPr lang="ru-RU" altLang="ru-RU" b="1" dirty="0">
                <a:solidFill>
                  <a:schemeClr val="tx1"/>
                </a:solidFill>
                <a:cs typeface="Times New Roman" pitchFamily="18" charset="0"/>
              </a:rPr>
              <a:t>8-9</a:t>
            </a:r>
            <a:r>
              <a:rPr lang="en-US" altLang="ru-RU" b="1" dirty="0">
                <a:solidFill>
                  <a:schemeClr val="tx1"/>
                </a:solidFill>
                <a:cs typeface="Times New Roman" pitchFamily="18" charset="0"/>
              </a:rPr>
              <a:t>16</a:t>
            </a:r>
            <a:r>
              <a:rPr lang="ru-RU" altLang="ru-RU" b="1" dirty="0">
                <a:solidFill>
                  <a:schemeClr val="tx1"/>
                </a:solidFill>
                <a:cs typeface="Times New Roman" pitchFamily="18" charset="0"/>
              </a:rPr>
              <a:t>-</a:t>
            </a:r>
            <a:r>
              <a:rPr lang="en-US" altLang="ru-RU" b="1" dirty="0">
                <a:solidFill>
                  <a:schemeClr val="tx1"/>
                </a:solidFill>
                <a:cs typeface="Times New Roman" pitchFamily="18" charset="0"/>
              </a:rPr>
              <a:t>324</a:t>
            </a:r>
            <a:r>
              <a:rPr lang="ru-RU" altLang="ru-RU" b="1" dirty="0">
                <a:solidFill>
                  <a:schemeClr val="tx1"/>
                </a:solidFill>
                <a:cs typeface="Times New Roman" pitchFamily="18" charset="0"/>
              </a:rPr>
              <a:t>-</a:t>
            </a:r>
            <a:r>
              <a:rPr lang="en-US" altLang="ru-RU" b="1" dirty="0">
                <a:solidFill>
                  <a:schemeClr val="tx1"/>
                </a:solidFill>
                <a:cs typeface="Times New Roman" pitchFamily="18" charset="0"/>
              </a:rPr>
              <a:t>24</a:t>
            </a:r>
            <a:r>
              <a:rPr lang="ru-RU" altLang="ru-RU" b="1" dirty="0">
                <a:solidFill>
                  <a:schemeClr val="tx1"/>
                </a:solidFill>
                <a:cs typeface="Times New Roman" pitchFamily="18" charset="0"/>
              </a:rPr>
              <a:t>-</a:t>
            </a:r>
            <a:r>
              <a:rPr lang="en-US" altLang="ru-RU" b="1" dirty="0">
                <a:solidFill>
                  <a:schemeClr val="tx1"/>
                </a:solidFill>
                <a:cs typeface="Times New Roman" pitchFamily="18" charset="0"/>
              </a:rPr>
              <a:t>72</a:t>
            </a:r>
            <a:endParaRPr lang="ru-RU" b="1" dirty="0">
              <a:solidFill>
                <a:schemeClr val="tx1"/>
              </a:solidFill>
              <a:cs typeface="Times New Roman" pitchFamily="18" charset="0"/>
            </a:endParaRPr>
          </a:p>
        </p:txBody>
      </p:sp>
      <p:sp>
        <p:nvSpPr>
          <p:cNvPr id="29" name="Rectangle 7"/>
          <p:cNvSpPr>
            <a:spLocks noChangeArrowheads="1"/>
          </p:cNvSpPr>
          <p:nvPr/>
        </p:nvSpPr>
        <p:spPr bwMode="auto">
          <a:xfrm>
            <a:off x="7573455" y="202455"/>
            <a:ext cx="1477453" cy="1233124"/>
          </a:xfrm>
          <a:prstGeom prst="rect">
            <a:avLst/>
          </a:prstGeom>
          <a:solidFill>
            <a:srgbClr val="9ED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0" name="Rectangle 8"/>
          <p:cNvSpPr>
            <a:spLocks noChangeArrowheads="1"/>
          </p:cNvSpPr>
          <p:nvPr/>
        </p:nvSpPr>
        <p:spPr bwMode="auto">
          <a:xfrm>
            <a:off x="4618544" y="203633"/>
            <a:ext cx="1477453" cy="1233124"/>
          </a:xfrm>
          <a:prstGeom prst="rect">
            <a:avLst/>
          </a:prstGeom>
          <a:solidFill>
            <a:srgbClr val="9ED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2" name="Rectangle 10"/>
          <p:cNvSpPr>
            <a:spLocks noChangeArrowheads="1"/>
          </p:cNvSpPr>
          <p:nvPr/>
        </p:nvSpPr>
        <p:spPr bwMode="auto">
          <a:xfrm>
            <a:off x="7573455" y="1436757"/>
            <a:ext cx="1477453" cy="1233124"/>
          </a:xfrm>
          <a:prstGeom prst="rect">
            <a:avLst/>
          </a:prstGeom>
          <a:solidFill>
            <a:srgbClr val="40A7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3" name="Rectangle 11"/>
          <p:cNvSpPr>
            <a:spLocks noChangeArrowheads="1"/>
          </p:cNvSpPr>
          <p:nvPr/>
        </p:nvSpPr>
        <p:spPr bwMode="auto">
          <a:xfrm>
            <a:off x="3141091" y="203633"/>
            <a:ext cx="1477453" cy="1233124"/>
          </a:xfrm>
          <a:prstGeom prst="rect">
            <a:avLst/>
          </a:prstGeom>
          <a:solidFill>
            <a:srgbClr val="5471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4" name="Rectangle 12"/>
          <p:cNvSpPr>
            <a:spLocks noChangeArrowheads="1"/>
          </p:cNvSpPr>
          <p:nvPr/>
        </p:nvSpPr>
        <p:spPr bwMode="auto">
          <a:xfrm>
            <a:off x="6096002" y="203633"/>
            <a:ext cx="1477453" cy="1233124"/>
          </a:xfrm>
          <a:prstGeom prst="rect">
            <a:avLst/>
          </a:prstGeom>
          <a:solidFill>
            <a:srgbClr val="4383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5" name="Rectangle 13"/>
          <p:cNvSpPr>
            <a:spLocks noChangeArrowheads="1"/>
          </p:cNvSpPr>
          <p:nvPr/>
        </p:nvSpPr>
        <p:spPr bwMode="auto">
          <a:xfrm>
            <a:off x="10528363" y="203633"/>
            <a:ext cx="1477453" cy="1233124"/>
          </a:xfrm>
          <a:prstGeom prst="rect">
            <a:avLst/>
          </a:prstGeom>
          <a:solidFill>
            <a:srgbClr val="43D1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6" name="Rectangle 14"/>
          <p:cNvSpPr>
            <a:spLocks noChangeArrowheads="1"/>
          </p:cNvSpPr>
          <p:nvPr/>
        </p:nvSpPr>
        <p:spPr bwMode="auto">
          <a:xfrm>
            <a:off x="9050908" y="1436757"/>
            <a:ext cx="1477453" cy="1233124"/>
          </a:xfrm>
          <a:prstGeom prst="rect">
            <a:avLst/>
          </a:prstGeom>
          <a:solidFill>
            <a:srgbClr val="5471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7" name="Rectangle 15"/>
          <p:cNvSpPr>
            <a:spLocks noChangeArrowheads="1"/>
          </p:cNvSpPr>
          <p:nvPr/>
        </p:nvSpPr>
        <p:spPr bwMode="auto">
          <a:xfrm>
            <a:off x="186183" y="203633"/>
            <a:ext cx="1477453" cy="1233124"/>
          </a:xfrm>
          <a:prstGeom prst="rect">
            <a:avLst/>
          </a:prstGeom>
          <a:solidFill>
            <a:srgbClr val="43D1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39" name="Rectangle 17"/>
          <p:cNvSpPr>
            <a:spLocks noChangeArrowheads="1"/>
          </p:cNvSpPr>
          <p:nvPr/>
        </p:nvSpPr>
        <p:spPr bwMode="auto">
          <a:xfrm>
            <a:off x="9050910" y="202454"/>
            <a:ext cx="1477453" cy="1233124"/>
          </a:xfrm>
          <a:prstGeom prst="rect">
            <a:avLst/>
          </a:prstGeom>
          <a:solidFill>
            <a:srgbClr val="F5B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41" name="Rectangle 19"/>
          <p:cNvSpPr>
            <a:spLocks noChangeArrowheads="1"/>
          </p:cNvSpPr>
          <p:nvPr/>
        </p:nvSpPr>
        <p:spPr bwMode="auto">
          <a:xfrm>
            <a:off x="6096002" y="1436757"/>
            <a:ext cx="1477453" cy="1233124"/>
          </a:xfrm>
          <a:prstGeom prst="rect">
            <a:avLst/>
          </a:prstGeom>
          <a:solidFill>
            <a:srgbClr val="40D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42" name="Rectangle 20"/>
          <p:cNvSpPr>
            <a:spLocks noChangeArrowheads="1"/>
          </p:cNvSpPr>
          <p:nvPr/>
        </p:nvSpPr>
        <p:spPr bwMode="auto">
          <a:xfrm>
            <a:off x="10528363" y="1436757"/>
            <a:ext cx="1477453" cy="1233124"/>
          </a:xfrm>
          <a:prstGeom prst="rect">
            <a:avLst/>
          </a:prstGeom>
          <a:solidFill>
            <a:srgbClr val="F5B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43" name="Rectangle 21"/>
          <p:cNvSpPr>
            <a:spLocks noChangeArrowheads="1"/>
          </p:cNvSpPr>
          <p:nvPr/>
        </p:nvSpPr>
        <p:spPr bwMode="auto">
          <a:xfrm>
            <a:off x="4618544" y="1436757"/>
            <a:ext cx="1477453" cy="1233124"/>
          </a:xfrm>
          <a:prstGeom prst="rect">
            <a:avLst/>
          </a:prstGeom>
          <a:solidFill>
            <a:srgbClr val="40A7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44" name="Rectangle 22"/>
          <p:cNvSpPr>
            <a:spLocks noChangeArrowheads="1"/>
          </p:cNvSpPr>
          <p:nvPr/>
        </p:nvSpPr>
        <p:spPr bwMode="auto">
          <a:xfrm>
            <a:off x="3141091" y="1436757"/>
            <a:ext cx="1477453" cy="1233124"/>
          </a:xfrm>
          <a:prstGeom prst="rect">
            <a:avLst/>
          </a:prstGeom>
          <a:solidFill>
            <a:srgbClr val="43D1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46" name="Rectangle 24"/>
          <p:cNvSpPr>
            <a:spLocks noChangeArrowheads="1"/>
          </p:cNvSpPr>
          <p:nvPr/>
        </p:nvSpPr>
        <p:spPr bwMode="auto">
          <a:xfrm>
            <a:off x="1663636" y="203633"/>
            <a:ext cx="1477453" cy="1233124"/>
          </a:xfrm>
          <a:prstGeom prst="rect">
            <a:avLst/>
          </a:prstGeom>
          <a:solidFill>
            <a:srgbClr val="F5B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47" name="Rectangle 25"/>
          <p:cNvSpPr>
            <a:spLocks noChangeArrowheads="1"/>
          </p:cNvSpPr>
          <p:nvPr/>
        </p:nvSpPr>
        <p:spPr bwMode="auto">
          <a:xfrm>
            <a:off x="1663636" y="1436757"/>
            <a:ext cx="1477453" cy="1233124"/>
          </a:xfrm>
          <a:prstGeom prst="rect">
            <a:avLst/>
          </a:prstGeom>
          <a:solidFill>
            <a:srgbClr val="4383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51" name="Rectangle 29"/>
          <p:cNvSpPr>
            <a:spLocks noChangeArrowheads="1"/>
          </p:cNvSpPr>
          <p:nvPr/>
        </p:nvSpPr>
        <p:spPr bwMode="auto">
          <a:xfrm>
            <a:off x="186183" y="1436757"/>
            <a:ext cx="1477453" cy="1233124"/>
          </a:xfrm>
          <a:prstGeom prst="rect">
            <a:avLst/>
          </a:prstGeom>
          <a:solidFill>
            <a:srgbClr val="9ED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54" name="Freeform 32"/>
          <p:cNvSpPr>
            <a:spLocks noEditPoints="1"/>
          </p:cNvSpPr>
          <p:nvPr/>
        </p:nvSpPr>
        <p:spPr bwMode="auto">
          <a:xfrm>
            <a:off x="8017892" y="1855717"/>
            <a:ext cx="591581" cy="444227"/>
          </a:xfrm>
          <a:custGeom>
            <a:avLst/>
            <a:gdLst>
              <a:gd name="T0" fmla="*/ 787 w 859"/>
              <a:gd name="T1" fmla="*/ 107 h 644"/>
              <a:gd name="T2" fmla="*/ 787 w 859"/>
              <a:gd name="T3" fmla="*/ 573 h 644"/>
              <a:gd name="T4" fmla="*/ 537 w 859"/>
              <a:gd name="T5" fmla="*/ 573 h 644"/>
              <a:gd name="T6" fmla="*/ 465 w 859"/>
              <a:gd name="T7" fmla="*/ 644 h 644"/>
              <a:gd name="T8" fmla="*/ 859 w 859"/>
              <a:gd name="T9" fmla="*/ 644 h 644"/>
              <a:gd name="T10" fmla="*/ 859 w 859"/>
              <a:gd name="T11" fmla="*/ 107 h 644"/>
              <a:gd name="T12" fmla="*/ 787 w 859"/>
              <a:gd name="T13" fmla="*/ 107 h 644"/>
              <a:gd name="T14" fmla="*/ 476 w 859"/>
              <a:gd name="T15" fmla="*/ 476 h 644"/>
              <a:gd name="T16" fmla="*/ 383 w 859"/>
              <a:gd name="T17" fmla="*/ 476 h 644"/>
              <a:gd name="T18" fmla="*/ 373 w 859"/>
              <a:gd name="T19" fmla="*/ 465 h 644"/>
              <a:gd name="T20" fmla="*/ 179 w 859"/>
              <a:gd name="T21" fmla="*/ 465 h 644"/>
              <a:gd name="T22" fmla="*/ 179 w 859"/>
              <a:gd name="T23" fmla="*/ 71 h 644"/>
              <a:gd name="T24" fmla="*/ 344 w 859"/>
              <a:gd name="T25" fmla="*/ 71 h 644"/>
              <a:gd name="T26" fmla="*/ 393 w 859"/>
              <a:gd name="T27" fmla="*/ 96 h 644"/>
              <a:gd name="T28" fmla="*/ 393 w 859"/>
              <a:gd name="T29" fmla="*/ 358 h 644"/>
              <a:gd name="T30" fmla="*/ 465 w 859"/>
              <a:gd name="T31" fmla="*/ 358 h 644"/>
              <a:gd name="T32" fmla="*/ 465 w 859"/>
              <a:gd name="T33" fmla="*/ 96 h 644"/>
              <a:gd name="T34" fmla="*/ 515 w 859"/>
              <a:gd name="T35" fmla="*/ 71 h 644"/>
              <a:gd name="T36" fmla="*/ 680 w 859"/>
              <a:gd name="T37" fmla="*/ 71 h 644"/>
              <a:gd name="T38" fmla="*/ 680 w 859"/>
              <a:gd name="T39" fmla="*/ 465 h 644"/>
              <a:gd name="T40" fmla="*/ 486 w 859"/>
              <a:gd name="T41" fmla="*/ 465 h 644"/>
              <a:gd name="T42" fmla="*/ 476 w 859"/>
              <a:gd name="T43" fmla="*/ 476 h 644"/>
              <a:gd name="T44" fmla="*/ 752 w 859"/>
              <a:gd name="T45" fmla="*/ 537 h 644"/>
              <a:gd name="T46" fmla="*/ 752 w 859"/>
              <a:gd name="T47" fmla="*/ 0 h 644"/>
              <a:gd name="T48" fmla="*/ 486 w 859"/>
              <a:gd name="T49" fmla="*/ 0 h 644"/>
              <a:gd name="T50" fmla="*/ 476 w 859"/>
              <a:gd name="T51" fmla="*/ 10 h 644"/>
              <a:gd name="T52" fmla="*/ 383 w 859"/>
              <a:gd name="T53" fmla="*/ 10 h 644"/>
              <a:gd name="T54" fmla="*/ 373 w 859"/>
              <a:gd name="T55" fmla="*/ 0 h 644"/>
              <a:gd name="T56" fmla="*/ 107 w 859"/>
              <a:gd name="T57" fmla="*/ 0 h 644"/>
              <a:gd name="T58" fmla="*/ 107 w 859"/>
              <a:gd name="T59" fmla="*/ 537 h 644"/>
              <a:gd name="T60" fmla="*/ 344 w 859"/>
              <a:gd name="T61" fmla="*/ 537 h 644"/>
              <a:gd name="T62" fmla="*/ 429 w 859"/>
              <a:gd name="T63" fmla="*/ 566 h 644"/>
              <a:gd name="T64" fmla="*/ 515 w 859"/>
              <a:gd name="T65" fmla="*/ 537 h 644"/>
              <a:gd name="T66" fmla="*/ 752 w 859"/>
              <a:gd name="T67" fmla="*/ 537 h 644"/>
              <a:gd name="T68" fmla="*/ 71 w 859"/>
              <a:gd name="T69" fmla="*/ 573 h 644"/>
              <a:gd name="T70" fmla="*/ 71 w 859"/>
              <a:gd name="T71" fmla="*/ 107 h 644"/>
              <a:gd name="T72" fmla="*/ 0 w 859"/>
              <a:gd name="T73" fmla="*/ 107 h 644"/>
              <a:gd name="T74" fmla="*/ 0 w 859"/>
              <a:gd name="T75" fmla="*/ 644 h 644"/>
              <a:gd name="T76" fmla="*/ 394 w 859"/>
              <a:gd name="T77" fmla="*/ 644 h 644"/>
              <a:gd name="T78" fmla="*/ 322 w 859"/>
              <a:gd name="T79" fmla="*/ 573 h 644"/>
              <a:gd name="T80" fmla="*/ 71 w 859"/>
              <a:gd name="T81" fmla="*/ 5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9" h="644">
                <a:moveTo>
                  <a:pt x="787" y="107"/>
                </a:moveTo>
                <a:lnTo>
                  <a:pt x="787" y="573"/>
                </a:lnTo>
                <a:lnTo>
                  <a:pt x="537" y="573"/>
                </a:lnTo>
                <a:lnTo>
                  <a:pt x="465" y="644"/>
                </a:lnTo>
                <a:lnTo>
                  <a:pt x="859" y="644"/>
                </a:lnTo>
                <a:lnTo>
                  <a:pt x="859" y="107"/>
                </a:lnTo>
                <a:lnTo>
                  <a:pt x="787" y="107"/>
                </a:lnTo>
                <a:close/>
                <a:moveTo>
                  <a:pt x="476" y="476"/>
                </a:moveTo>
                <a:cubicBezTo>
                  <a:pt x="450" y="501"/>
                  <a:pt x="409" y="501"/>
                  <a:pt x="383" y="476"/>
                </a:cubicBezTo>
                <a:lnTo>
                  <a:pt x="373" y="465"/>
                </a:lnTo>
                <a:lnTo>
                  <a:pt x="179" y="465"/>
                </a:lnTo>
                <a:lnTo>
                  <a:pt x="179" y="71"/>
                </a:lnTo>
                <a:lnTo>
                  <a:pt x="344" y="71"/>
                </a:lnTo>
                <a:cubicBezTo>
                  <a:pt x="359" y="71"/>
                  <a:pt x="393" y="91"/>
                  <a:pt x="393" y="96"/>
                </a:cubicBezTo>
                <a:lnTo>
                  <a:pt x="393" y="358"/>
                </a:lnTo>
                <a:lnTo>
                  <a:pt x="465" y="358"/>
                </a:lnTo>
                <a:lnTo>
                  <a:pt x="465" y="96"/>
                </a:lnTo>
                <a:cubicBezTo>
                  <a:pt x="465" y="91"/>
                  <a:pt x="500" y="71"/>
                  <a:pt x="515" y="71"/>
                </a:cubicBezTo>
                <a:lnTo>
                  <a:pt x="680" y="71"/>
                </a:lnTo>
                <a:lnTo>
                  <a:pt x="680" y="465"/>
                </a:lnTo>
                <a:lnTo>
                  <a:pt x="486" y="465"/>
                </a:lnTo>
                <a:lnTo>
                  <a:pt x="476" y="476"/>
                </a:lnTo>
                <a:close/>
                <a:moveTo>
                  <a:pt x="752" y="537"/>
                </a:moveTo>
                <a:lnTo>
                  <a:pt x="752" y="0"/>
                </a:lnTo>
                <a:lnTo>
                  <a:pt x="486" y="0"/>
                </a:lnTo>
                <a:lnTo>
                  <a:pt x="476" y="10"/>
                </a:lnTo>
                <a:cubicBezTo>
                  <a:pt x="450" y="36"/>
                  <a:pt x="409" y="36"/>
                  <a:pt x="383" y="10"/>
                </a:cubicBezTo>
                <a:lnTo>
                  <a:pt x="373" y="0"/>
                </a:lnTo>
                <a:lnTo>
                  <a:pt x="107" y="0"/>
                </a:lnTo>
                <a:lnTo>
                  <a:pt x="107" y="537"/>
                </a:lnTo>
                <a:lnTo>
                  <a:pt x="344" y="537"/>
                </a:lnTo>
                <a:cubicBezTo>
                  <a:pt x="369" y="573"/>
                  <a:pt x="399" y="566"/>
                  <a:pt x="429" y="566"/>
                </a:cubicBezTo>
                <a:cubicBezTo>
                  <a:pt x="460" y="566"/>
                  <a:pt x="490" y="573"/>
                  <a:pt x="515" y="537"/>
                </a:cubicBezTo>
                <a:lnTo>
                  <a:pt x="752" y="537"/>
                </a:lnTo>
                <a:close/>
                <a:moveTo>
                  <a:pt x="71" y="573"/>
                </a:moveTo>
                <a:lnTo>
                  <a:pt x="71" y="107"/>
                </a:lnTo>
                <a:lnTo>
                  <a:pt x="0" y="107"/>
                </a:lnTo>
                <a:lnTo>
                  <a:pt x="0" y="644"/>
                </a:lnTo>
                <a:lnTo>
                  <a:pt x="394" y="644"/>
                </a:lnTo>
                <a:lnTo>
                  <a:pt x="322" y="573"/>
                </a:lnTo>
                <a:lnTo>
                  <a:pt x="71" y="5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55" name="Freeform 33"/>
          <p:cNvSpPr>
            <a:spLocks noEditPoints="1"/>
          </p:cNvSpPr>
          <p:nvPr/>
        </p:nvSpPr>
        <p:spPr bwMode="auto">
          <a:xfrm>
            <a:off x="8017892" y="610323"/>
            <a:ext cx="591581" cy="543275"/>
          </a:xfrm>
          <a:custGeom>
            <a:avLst/>
            <a:gdLst>
              <a:gd name="T0" fmla="*/ 143 w 859"/>
              <a:gd name="T1" fmla="*/ 645 h 788"/>
              <a:gd name="T2" fmla="*/ 143 w 859"/>
              <a:gd name="T3" fmla="*/ 430 h 788"/>
              <a:gd name="T4" fmla="*/ 716 w 859"/>
              <a:gd name="T5" fmla="*/ 430 h 788"/>
              <a:gd name="T6" fmla="*/ 716 w 859"/>
              <a:gd name="T7" fmla="*/ 645 h 788"/>
              <a:gd name="T8" fmla="*/ 143 w 859"/>
              <a:gd name="T9" fmla="*/ 645 h 788"/>
              <a:gd name="T10" fmla="*/ 179 w 859"/>
              <a:gd name="T11" fmla="*/ 72 h 788"/>
              <a:gd name="T12" fmla="*/ 680 w 859"/>
              <a:gd name="T13" fmla="*/ 72 h 788"/>
              <a:gd name="T14" fmla="*/ 716 w 859"/>
              <a:gd name="T15" fmla="*/ 108 h 788"/>
              <a:gd name="T16" fmla="*/ 716 w 859"/>
              <a:gd name="T17" fmla="*/ 358 h 788"/>
              <a:gd name="T18" fmla="*/ 465 w 859"/>
              <a:gd name="T19" fmla="*/ 358 h 788"/>
              <a:gd name="T20" fmla="*/ 465 w 859"/>
              <a:gd name="T21" fmla="*/ 108 h 788"/>
              <a:gd name="T22" fmla="*/ 393 w 859"/>
              <a:gd name="T23" fmla="*/ 108 h 788"/>
              <a:gd name="T24" fmla="*/ 393 w 859"/>
              <a:gd name="T25" fmla="*/ 358 h 788"/>
              <a:gd name="T26" fmla="*/ 143 w 859"/>
              <a:gd name="T27" fmla="*/ 358 h 788"/>
              <a:gd name="T28" fmla="*/ 143 w 859"/>
              <a:gd name="T29" fmla="*/ 108 h 788"/>
              <a:gd name="T30" fmla="*/ 179 w 859"/>
              <a:gd name="T31" fmla="*/ 72 h 788"/>
              <a:gd name="T32" fmla="*/ 787 w 859"/>
              <a:gd name="T33" fmla="*/ 179 h 788"/>
              <a:gd name="T34" fmla="*/ 787 w 859"/>
              <a:gd name="T35" fmla="*/ 108 h 788"/>
              <a:gd name="T36" fmla="*/ 680 w 859"/>
              <a:gd name="T37" fmla="*/ 0 h 788"/>
              <a:gd name="T38" fmla="*/ 179 w 859"/>
              <a:gd name="T39" fmla="*/ 0 h 788"/>
              <a:gd name="T40" fmla="*/ 71 w 859"/>
              <a:gd name="T41" fmla="*/ 108 h 788"/>
              <a:gd name="T42" fmla="*/ 71 w 859"/>
              <a:gd name="T43" fmla="*/ 179 h 788"/>
              <a:gd name="T44" fmla="*/ 0 w 859"/>
              <a:gd name="T45" fmla="*/ 179 h 788"/>
              <a:gd name="T46" fmla="*/ 0 w 859"/>
              <a:gd name="T47" fmla="*/ 358 h 788"/>
              <a:gd name="T48" fmla="*/ 71 w 859"/>
              <a:gd name="T49" fmla="*/ 358 h 788"/>
              <a:gd name="T50" fmla="*/ 71 w 859"/>
              <a:gd name="T51" fmla="*/ 716 h 788"/>
              <a:gd name="T52" fmla="*/ 143 w 859"/>
              <a:gd name="T53" fmla="*/ 716 h 788"/>
              <a:gd name="T54" fmla="*/ 143 w 859"/>
              <a:gd name="T55" fmla="*/ 788 h 788"/>
              <a:gd name="T56" fmla="*/ 214 w 859"/>
              <a:gd name="T57" fmla="*/ 788 h 788"/>
              <a:gd name="T58" fmla="*/ 214 w 859"/>
              <a:gd name="T59" fmla="*/ 716 h 788"/>
              <a:gd name="T60" fmla="*/ 644 w 859"/>
              <a:gd name="T61" fmla="*/ 716 h 788"/>
              <a:gd name="T62" fmla="*/ 644 w 859"/>
              <a:gd name="T63" fmla="*/ 788 h 788"/>
              <a:gd name="T64" fmla="*/ 716 w 859"/>
              <a:gd name="T65" fmla="*/ 788 h 788"/>
              <a:gd name="T66" fmla="*/ 716 w 859"/>
              <a:gd name="T67" fmla="*/ 716 h 788"/>
              <a:gd name="T68" fmla="*/ 787 w 859"/>
              <a:gd name="T69" fmla="*/ 716 h 788"/>
              <a:gd name="T70" fmla="*/ 787 w 859"/>
              <a:gd name="T71" fmla="*/ 358 h 788"/>
              <a:gd name="T72" fmla="*/ 859 w 859"/>
              <a:gd name="T73" fmla="*/ 358 h 788"/>
              <a:gd name="T74" fmla="*/ 859 w 859"/>
              <a:gd name="T75" fmla="*/ 179 h 788"/>
              <a:gd name="T76" fmla="*/ 787 w 859"/>
              <a:gd name="T77" fmla="*/ 179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9" h="788">
                <a:moveTo>
                  <a:pt x="143" y="645"/>
                </a:moveTo>
                <a:lnTo>
                  <a:pt x="143" y="430"/>
                </a:lnTo>
                <a:lnTo>
                  <a:pt x="716" y="430"/>
                </a:lnTo>
                <a:lnTo>
                  <a:pt x="716" y="645"/>
                </a:lnTo>
                <a:lnTo>
                  <a:pt x="143" y="645"/>
                </a:lnTo>
                <a:close/>
                <a:moveTo>
                  <a:pt x="179" y="72"/>
                </a:moveTo>
                <a:lnTo>
                  <a:pt x="680" y="72"/>
                </a:lnTo>
                <a:cubicBezTo>
                  <a:pt x="700" y="72"/>
                  <a:pt x="716" y="88"/>
                  <a:pt x="716" y="108"/>
                </a:cubicBezTo>
                <a:lnTo>
                  <a:pt x="716" y="358"/>
                </a:lnTo>
                <a:lnTo>
                  <a:pt x="465" y="358"/>
                </a:lnTo>
                <a:lnTo>
                  <a:pt x="465" y="108"/>
                </a:lnTo>
                <a:lnTo>
                  <a:pt x="393" y="108"/>
                </a:lnTo>
                <a:lnTo>
                  <a:pt x="393" y="358"/>
                </a:lnTo>
                <a:lnTo>
                  <a:pt x="143" y="358"/>
                </a:lnTo>
                <a:lnTo>
                  <a:pt x="143" y="108"/>
                </a:lnTo>
                <a:cubicBezTo>
                  <a:pt x="143" y="88"/>
                  <a:pt x="159" y="72"/>
                  <a:pt x="179" y="72"/>
                </a:cubicBezTo>
                <a:close/>
                <a:moveTo>
                  <a:pt x="787" y="179"/>
                </a:moveTo>
                <a:lnTo>
                  <a:pt x="787" y="108"/>
                </a:lnTo>
                <a:cubicBezTo>
                  <a:pt x="787" y="48"/>
                  <a:pt x="739" y="0"/>
                  <a:pt x="680" y="0"/>
                </a:cubicBezTo>
                <a:lnTo>
                  <a:pt x="179" y="0"/>
                </a:lnTo>
                <a:cubicBezTo>
                  <a:pt x="120" y="0"/>
                  <a:pt x="71" y="48"/>
                  <a:pt x="71" y="108"/>
                </a:cubicBezTo>
                <a:lnTo>
                  <a:pt x="71" y="179"/>
                </a:lnTo>
                <a:lnTo>
                  <a:pt x="0" y="179"/>
                </a:lnTo>
                <a:lnTo>
                  <a:pt x="0" y="358"/>
                </a:lnTo>
                <a:lnTo>
                  <a:pt x="71" y="358"/>
                </a:lnTo>
                <a:lnTo>
                  <a:pt x="71" y="716"/>
                </a:lnTo>
                <a:lnTo>
                  <a:pt x="143" y="716"/>
                </a:lnTo>
                <a:lnTo>
                  <a:pt x="143" y="788"/>
                </a:lnTo>
                <a:lnTo>
                  <a:pt x="214" y="788"/>
                </a:lnTo>
                <a:lnTo>
                  <a:pt x="214" y="716"/>
                </a:lnTo>
                <a:lnTo>
                  <a:pt x="644" y="716"/>
                </a:lnTo>
                <a:lnTo>
                  <a:pt x="644" y="788"/>
                </a:lnTo>
                <a:lnTo>
                  <a:pt x="716" y="788"/>
                </a:lnTo>
                <a:lnTo>
                  <a:pt x="716" y="716"/>
                </a:lnTo>
                <a:lnTo>
                  <a:pt x="787" y="716"/>
                </a:lnTo>
                <a:lnTo>
                  <a:pt x="787" y="358"/>
                </a:lnTo>
                <a:lnTo>
                  <a:pt x="859" y="358"/>
                </a:lnTo>
                <a:lnTo>
                  <a:pt x="859" y="179"/>
                </a:lnTo>
                <a:lnTo>
                  <a:pt x="787"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56" name="Rectangle 34"/>
          <p:cNvSpPr>
            <a:spLocks noChangeArrowheads="1"/>
          </p:cNvSpPr>
          <p:nvPr/>
        </p:nvSpPr>
        <p:spPr bwMode="auto">
          <a:xfrm>
            <a:off x="8141012" y="961576"/>
            <a:ext cx="123120" cy="51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57" name="Rectangle 35"/>
          <p:cNvSpPr>
            <a:spLocks noChangeArrowheads="1"/>
          </p:cNvSpPr>
          <p:nvPr/>
        </p:nvSpPr>
        <p:spPr bwMode="auto">
          <a:xfrm>
            <a:off x="8363231" y="961576"/>
            <a:ext cx="123120" cy="51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58" name="Rectangle 36"/>
          <p:cNvSpPr>
            <a:spLocks noChangeArrowheads="1"/>
          </p:cNvSpPr>
          <p:nvPr/>
        </p:nvSpPr>
        <p:spPr bwMode="auto">
          <a:xfrm>
            <a:off x="2279241" y="647860"/>
            <a:ext cx="246243" cy="48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59" name="Freeform 37"/>
          <p:cNvSpPr>
            <a:spLocks noEditPoints="1"/>
          </p:cNvSpPr>
          <p:nvPr/>
        </p:nvSpPr>
        <p:spPr bwMode="auto">
          <a:xfrm>
            <a:off x="2177142" y="560563"/>
            <a:ext cx="447441" cy="519263"/>
          </a:xfrm>
          <a:custGeom>
            <a:avLst/>
            <a:gdLst>
              <a:gd name="T0" fmla="*/ 212 w 651"/>
              <a:gd name="T1" fmla="*/ 446 h 752"/>
              <a:gd name="T2" fmla="*/ 281 w 651"/>
              <a:gd name="T3" fmla="*/ 680 h 752"/>
              <a:gd name="T4" fmla="*/ 290 w 651"/>
              <a:gd name="T5" fmla="*/ 680 h 752"/>
              <a:gd name="T6" fmla="*/ 290 w 651"/>
              <a:gd name="T7" fmla="*/ 348 h 752"/>
              <a:gd name="T8" fmla="*/ 254 w 651"/>
              <a:gd name="T9" fmla="*/ 286 h 752"/>
              <a:gd name="T10" fmla="*/ 326 w 651"/>
              <a:gd name="T11" fmla="*/ 215 h 752"/>
              <a:gd name="T12" fmla="*/ 397 w 651"/>
              <a:gd name="T13" fmla="*/ 286 h 752"/>
              <a:gd name="T14" fmla="*/ 362 w 651"/>
              <a:gd name="T15" fmla="*/ 348 h 752"/>
              <a:gd name="T16" fmla="*/ 362 w 651"/>
              <a:gd name="T17" fmla="*/ 680 h 752"/>
              <a:gd name="T18" fmla="*/ 370 w 651"/>
              <a:gd name="T19" fmla="*/ 680 h 752"/>
              <a:gd name="T20" fmla="*/ 435 w 651"/>
              <a:gd name="T21" fmla="*/ 456 h 752"/>
              <a:gd name="T22" fmla="*/ 573 w 651"/>
              <a:gd name="T23" fmla="*/ 245 h 752"/>
              <a:gd name="T24" fmla="*/ 326 w 651"/>
              <a:gd name="T25" fmla="*/ 72 h 752"/>
              <a:gd name="T26" fmla="*/ 79 w 651"/>
              <a:gd name="T27" fmla="*/ 245 h 752"/>
              <a:gd name="T28" fmla="*/ 212 w 651"/>
              <a:gd name="T29" fmla="*/ 446 h 752"/>
              <a:gd name="T30" fmla="*/ 5 w 651"/>
              <a:gd name="T31" fmla="*/ 241 h 752"/>
              <a:gd name="T32" fmla="*/ 326 w 651"/>
              <a:gd name="T33" fmla="*/ 0 h 752"/>
              <a:gd name="T34" fmla="*/ 647 w 651"/>
              <a:gd name="T35" fmla="*/ 241 h 752"/>
              <a:gd name="T36" fmla="*/ 651 w 651"/>
              <a:gd name="T37" fmla="*/ 257 h 752"/>
              <a:gd name="T38" fmla="*/ 502 w 651"/>
              <a:gd name="T39" fmla="*/ 481 h 752"/>
              <a:gd name="T40" fmla="*/ 424 w 651"/>
              <a:gd name="T41" fmla="*/ 752 h 752"/>
              <a:gd name="T42" fmla="*/ 227 w 651"/>
              <a:gd name="T43" fmla="*/ 752 h 752"/>
              <a:gd name="T44" fmla="*/ 150 w 651"/>
              <a:gd name="T45" fmla="*/ 481 h 752"/>
              <a:gd name="T46" fmla="*/ 0 w 651"/>
              <a:gd name="T47" fmla="*/ 257 h 752"/>
              <a:gd name="T48" fmla="*/ 5 w 651"/>
              <a:gd name="T49" fmla="*/ 24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1" h="752">
                <a:moveTo>
                  <a:pt x="212" y="446"/>
                </a:moveTo>
                <a:lnTo>
                  <a:pt x="281" y="680"/>
                </a:lnTo>
                <a:lnTo>
                  <a:pt x="290" y="680"/>
                </a:lnTo>
                <a:lnTo>
                  <a:pt x="290" y="348"/>
                </a:lnTo>
                <a:cubicBezTo>
                  <a:pt x="254" y="336"/>
                  <a:pt x="254" y="313"/>
                  <a:pt x="254" y="286"/>
                </a:cubicBezTo>
                <a:cubicBezTo>
                  <a:pt x="254" y="247"/>
                  <a:pt x="286" y="215"/>
                  <a:pt x="326" y="215"/>
                </a:cubicBezTo>
                <a:cubicBezTo>
                  <a:pt x="365" y="215"/>
                  <a:pt x="397" y="247"/>
                  <a:pt x="397" y="286"/>
                </a:cubicBezTo>
                <a:cubicBezTo>
                  <a:pt x="397" y="313"/>
                  <a:pt x="398" y="336"/>
                  <a:pt x="362" y="348"/>
                </a:cubicBezTo>
                <a:lnTo>
                  <a:pt x="362" y="680"/>
                </a:lnTo>
                <a:lnTo>
                  <a:pt x="370" y="680"/>
                </a:lnTo>
                <a:lnTo>
                  <a:pt x="435" y="456"/>
                </a:lnTo>
                <a:lnTo>
                  <a:pt x="573" y="245"/>
                </a:lnTo>
                <a:cubicBezTo>
                  <a:pt x="536" y="142"/>
                  <a:pt x="436" y="72"/>
                  <a:pt x="326" y="72"/>
                </a:cubicBezTo>
                <a:cubicBezTo>
                  <a:pt x="215" y="72"/>
                  <a:pt x="116" y="142"/>
                  <a:pt x="79" y="245"/>
                </a:cubicBezTo>
                <a:lnTo>
                  <a:pt x="212" y="446"/>
                </a:lnTo>
                <a:close/>
                <a:moveTo>
                  <a:pt x="5" y="241"/>
                </a:moveTo>
                <a:cubicBezTo>
                  <a:pt x="46" y="99"/>
                  <a:pt x="178" y="0"/>
                  <a:pt x="326" y="0"/>
                </a:cubicBezTo>
                <a:cubicBezTo>
                  <a:pt x="473" y="0"/>
                  <a:pt x="605" y="99"/>
                  <a:pt x="647" y="241"/>
                </a:cubicBezTo>
                <a:lnTo>
                  <a:pt x="651" y="257"/>
                </a:lnTo>
                <a:lnTo>
                  <a:pt x="502" y="481"/>
                </a:lnTo>
                <a:lnTo>
                  <a:pt x="424" y="752"/>
                </a:lnTo>
                <a:lnTo>
                  <a:pt x="227" y="752"/>
                </a:lnTo>
                <a:lnTo>
                  <a:pt x="150" y="481"/>
                </a:lnTo>
                <a:lnTo>
                  <a:pt x="0" y="257"/>
                </a:lnTo>
                <a:lnTo>
                  <a:pt x="5"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60" name="Freeform 38"/>
          <p:cNvSpPr>
            <a:spLocks noEditPoints="1"/>
          </p:cNvSpPr>
          <p:nvPr/>
        </p:nvSpPr>
        <p:spPr bwMode="auto">
          <a:xfrm>
            <a:off x="11074901" y="1789685"/>
            <a:ext cx="384377" cy="576291"/>
          </a:xfrm>
          <a:custGeom>
            <a:avLst/>
            <a:gdLst>
              <a:gd name="T0" fmla="*/ 315 w 559"/>
              <a:gd name="T1" fmla="*/ 314 h 838"/>
              <a:gd name="T2" fmla="*/ 384 w 559"/>
              <a:gd name="T3" fmla="*/ 314 h 838"/>
              <a:gd name="T4" fmla="*/ 384 w 559"/>
              <a:gd name="T5" fmla="*/ 244 h 838"/>
              <a:gd name="T6" fmla="*/ 315 w 559"/>
              <a:gd name="T7" fmla="*/ 244 h 838"/>
              <a:gd name="T8" fmla="*/ 315 w 559"/>
              <a:gd name="T9" fmla="*/ 314 h 838"/>
              <a:gd name="T10" fmla="*/ 175 w 559"/>
              <a:gd name="T11" fmla="*/ 314 h 838"/>
              <a:gd name="T12" fmla="*/ 245 w 559"/>
              <a:gd name="T13" fmla="*/ 314 h 838"/>
              <a:gd name="T14" fmla="*/ 245 w 559"/>
              <a:gd name="T15" fmla="*/ 244 h 838"/>
              <a:gd name="T16" fmla="*/ 175 w 559"/>
              <a:gd name="T17" fmla="*/ 244 h 838"/>
              <a:gd name="T18" fmla="*/ 175 w 559"/>
              <a:gd name="T19" fmla="*/ 314 h 838"/>
              <a:gd name="T20" fmla="*/ 175 w 559"/>
              <a:gd name="T21" fmla="*/ 524 h 838"/>
              <a:gd name="T22" fmla="*/ 105 w 559"/>
              <a:gd name="T23" fmla="*/ 524 h 838"/>
              <a:gd name="T24" fmla="*/ 314 w 559"/>
              <a:gd name="T25" fmla="*/ 733 h 838"/>
              <a:gd name="T26" fmla="*/ 314 w 559"/>
              <a:gd name="T27" fmla="*/ 663 h 838"/>
              <a:gd name="T28" fmla="*/ 175 w 559"/>
              <a:gd name="T29" fmla="*/ 524 h 838"/>
              <a:gd name="T30" fmla="*/ 349 w 559"/>
              <a:gd name="T31" fmla="*/ 349 h 838"/>
              <a:gd name="T32" fmla="*/ 210 w 559"/>
              <a:gd name="T33" fmla="*/ 349 h 838"/>
              <a:gd name="T34" fmla="*/ 140 w 559"/>
              <a:gd name="T35" fmla="*/ 279 h 838"/>
              <a:gd name="T36" fmla="*/ 210 w 559"/>
              <a:gd name="T37" fmla="*/ 209 h 838"/>
              <a:gd name="T38" fmla="*/ 256 w 559"/>
              <a:gd name="T39" fmla="*/ 228 h 838"/>
              <a:gd name="T40" fmla="*/ 280 w 559"/>
              <a:gd name="T41" fmla="*/ 249 h 838"/>
              <a:gd name="T42" fmla="*/ 303 w 559"/>
              <a:gd name="T43" fmla="*/ 228 h 838"/>
              <a:gd name="T44" fmla="*/ 349 w 559"/>
              <a:gd name="T45" fmla="*/ 209 h 838"/>
              <a:gd name="T46" fmla="*/ 419 w 559"/>
              <a:gd name="T47" fmla="*/ 279 h 838"/>
              <a:gd name="T48" fmla="*/ 349 w 559"/>
              <a:gd name="T49" fmla="*/ 349 h 838"/>
              <a:gd name="T50" fmla="*/ 349 w 559"/>
              <a:gd name="T51" fmla="*/ 140 h 838"/>
              <a:gd name="T52" fmla="*/ 280 w 559"/>
              <a:gd name="T53" fmla="*/ 159 h 838"/>
              <a:gd name="T54" fmla="*/ 210 w 559"/>
              <a:gd name="T55" fmla="*/ 140 h 838"/>
              <a:gd name="T56" fmla="*/ 70 w 559"/>
              <a:gd name="T57" fmla="*/ 279 h 838"/>
              <a:gd name="T58" fmla="*/ 210 w 559"/>
              <a:gd name="T59" fmla="*/ 419 h 838"/>
              <a:gd name="T60" fmla="*/ 245 w 559"/>
              <a:gd name="T61" fmla="*/ 419 h 838"/>
              <a:gd name="T62" fmla="*/ 245 w 559"/>
              <a:gd name="T63" fmla="*/ 454 h 838"/>
              <a:gd name="T64" fmla="*/ 314 w 559"/>
              <a:gd name="T65" fmla="*/ 454 h 838"/>
              <a:gd name="T66" fmla="*/ 314 w 559"/>
              <a:gd name="T67" fmla="*/ 419 h 838"/>
              <a:gd name="T68" fmla="*/ 349 w 559"/>
              <a:gd name="T69" fmla="*/ 419 h 838"/>
              <a:gd name="T70" fmla="*/ 489 w 559"/>
              <a:gd name="T71" fmla="*/ 279 h 838"/>
              <a:gd name="T72" fmla="*/ 349 w 559"/>
              <a:gd name="T73" fmla="*/ 140 h 838"/>
              <a:gd name="T74" fmla="*/ 489 w 559"/>
              <a:gd name="T75" fmla="*/ 768 h 838"/>
              <a:gd name="T76" fmla="*/ 317 w 559"/>
              <a:gd name="T77" fmla="*/ 768 h 838"/>
              <a:gd name="T78" fmla="*/ 70 w 559"/>
              <a:gd name="T79" fmla="*/ 522 h 838"/>
              <a:gd name="T80" fmla="*/ 70 w 559"/>
              <a:gd name="T81" fmla="*/ 279 h 838"/>
              <a:gd name="T82" fmla="*/ 279 w 559"/>
              <a:gd name="T83" fmla="*/ 70 h 838"/>
              <a:gd name="T84" fmla="*/ 489 w 559"/>
              <a:gd name="T85" fmla="*/ 279 h 838"/>
              <a:gd name="T86" fmla="*/ 489 w 559"/>
              <a:gd name="T87" fmla="*/ 768 h 838"/>
              <a:gd name="T88" fmla="*/ 279 w 559"/>
              <a:gd name="T89" fmla="*/ 0 h 838"/>
              <a:gd name="T90" fmla="*/ 0 w 559"/>
              <a:gd name="T91" fmla="*/ 279 h 838"/>
              <a:gd name="T92" fmla="*/ 0 w 559"/>
              <a:gd name="T93" fmla="*/ 522 h 838"/>
              <a:gd name="T94" fmla="*/ 317 w 559"/>
              <a:gd name="T95" fmla="*/ 838 h 838"/>
              <a:gd name="T96" fmla="*/ 559 w 559"/>
              <a:gd name="T97" fmla="*/ 838 h 838"/>
              <a:gd name="T98" fmla="*/ 559 w 559"/>
              <a:gd name="T99" fmla="*/ 279 h 838"/>
              <a:gd name="T100" fmla="*/ 279 w 559"/>
              <a:gd name="T101"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9" h="838">
                <a:moveTo>
                  <a:pt x="315" y="314"/>
                </a:moveTo>
                <a:lnTo>
                  <a:pt x="384" y="314"/>
                </a:lnTo>
                <a:lnTo>
                  <a:pt x="384" y="244"/>
                </a:lnTo>
                <a:lnTo>
                  <a:pt x="315" y="244"/>
                </a:lnTo>
                <a:lnTo>
                  <a:pt x="315" y="314"/>
                </a:lnTo>
                <a:close/>
                <a:moveTo>
                  <a:pt x="175" y="314"/>
                </a:moveTo>
                <a:lnTo>
                  <a:pt x="245" y="314"/>
                </a:lnTo>
                <a:lnTo>
                  <a:pt x="245" y="244"/>
                </a:lnTo>
                <a:lnTo>
                  <a:pt x="175" y="244"/>
                </a:lnTo>
                <a:lnTo>
                  <a:pt x="175" y="314"/>
                </a:lnTo>
                <a:close/>
                <a:moveTo>
                  <a:pt x="175" y="524"/>
                </a:moveTo>
                <a:lnTo>
                  <a:pt x="105" y="524"/>
                </a:lnTo>
                <a:cubicBezTo>
                  <a:pt x="105" y="628"/>
                  <a:pt x="210" y="733"/>
                  <a:pt x="314" y="733"/>
                </a:cubicBezTo>
                <a:lnTo>
                  <a:pt x="314" y="663"/>
                </a:lnTo>
                <a:cubicBezTo>
                  <a:pt x="245" y="663"/>
                  <a:pt x="175" y="594"/>
                  <a:pt x="175" y="524"/>
                </a:cubicBezTo>
                <a:close/>
                <a:moveTo>
                  <a:pt x="349" y="349"/>
                </a:moveTo>
                <a:lnTo>
                  <a:pt x="210" y="349"/>
                </a:lnTo>
                <a:cubicBezTo>
                  <a:pt x="171" y="349"/>
                  <a:pt x="140" y="318"/>
                  <a:pt x="140" y="279"/>
                </a:cubicBezTo>
                <a:cubicBezTo>
                  <a:pt x="140" y="241"/>
                  <a:pt x="171" y="209"/>
                  <a:pt x="210" y="209"/>
                </a:cubicBezTo>
                <a:cubicBezTo>
                  <a:pt x="227" y="209"/>
                  <a:pt x="243" y="216"/>
                  <a:pt x="256" y="228"/>
                </a:cubicBezTo>
                <a:lnTo>
                  <a:pt x="280" y="249"/>
                </a:lnTo>
                <a:lnTo>
                  <a:pt x="303" y="228"/>
                </a:lnTo>
                <a:cubicBezTo>
                  <a:pt x="316" y="216"/>
                  <a:pt x="332" y="209"/>
                  <a:pt x="349" y="209"/>
                </a:cubicBezTo>
                <a:cubicBezTo>
                  <a:pt x="388" y="209"/>
                  <a:pt x="419" y="241"/>
                  <a:pt x="419" y="279"/>
                </a:cubicBezTo>
                <a:cubicBezTo>
                  <a:pt x="419" y="318"/>
                  <a:pt x="388" y="349"/>
                  <a:pt x="349" y="349"/>
                </a:cubicBezTo>
                <a:close/>
                <a:moveTo>
                  <a:pt x="349" y="140"/>
                </a:moveTo>
                <a:cubicBezTo>
                  <a:pt x="325" y="140"/>
                  <a:pt x="301" y="146"/>
                  <a:pt x="280" y="159"/>
                </a:cubicBezTo>
                <a:cubicBezTo>
                  <a:pt x="258" y="146"/>
                  <a:pt x="234" y="140"/>
                  <a:pt x="210" y="140"/>
                </a:cubicBezTo>
                <a:cubicBezTo>
                  <a:pt x="133" y="140"/>
                  <a:pt x="70" y="202"/>
                  <a:pt x="70" y="279"/>
                </a:cubicBezTo>
                <a:cubicBezTo>
                  <a:pt x="70" y="356"/>
                  <a:pt x="133" y="419"/>
                  <a:pt x="210" y="419"/>
                </a:cubicBezTo>
                <a:lnTo>
                  <a:pt x="245" y="419"/>
                </a:lnTo>
                <a:lnTo>
                  <a:pt x="245" y="454"/>
                </a:lnTo>
                <a:lnTo>
                  <a:pt x="314" y="454"/>
                </a:lnTo>
                <a:lnTo>
                  <a:pt x="314" y="419"/>
                </a:lnTo>
                <a:lnTo>
                  <a:pt x="349" y="419"/>
                </a:lnTo>
                <a:cubicBezTo>
                  <a:pt x="426" y="419"/>
                  <a:pt x="489" y="356"/>
                  <a:pt x="489" y="279"/>
                </a:cubicBezTo>
                <a:cubicBezTo>
                  <a:pt x="489" y="202"/>
                  <a:pt x="426" y="140"/>
                  <a:pt x="349" y="140"/>
                </a:cubicBezTo>
                <a:close/>
                <a:moveTo>
                  <a:pt x="489" y="768"/>
                </a:moveTo>
                <a:lnTo>
                  <a:pt x="317" y="768"/>
                </a:lnTo>
                <a:cubicBezTo>
                  <a:pt x="181" y="768"/>
                  <a:pt x="70" y="658"/>
                  <a:pt x="70" y="522"/>
                </a:cubicBezTo>
                <a:lnTo>
                  <a:pt x="70" y="279"/>
                </a:lnTo>
                <a:cubicBezTo>
                  <a:pt x="70" y="164"/>
                  <a:pt x="164" y="70"/>
                  <a:pt x="279" y="70"/>
                </a:cubicBezTo>
                <a:cubicBezTo>
                  <a:pt x="395" y="70"/>
                  <a:pt x="489" y="164"/>
                  <a:pt x="489" y="279"/>
                </a:cubicBezTo>
                <a:lnTo>
                  <a:pt x="489" y="768"/>
                </a:lnTo>
                <a:close/>
                <a:moveTo>
                  <a:pt x="279" y="0"/>
                </a:moveTo>
                <a:cubicBezTo>
                  <a:pt x="125" y="0"/>
                  <a:pt x="0" y="125"/>
                  <a:pt x="0" y="279"/>
                </a:cubicBezTo>
                <a:lnTo>
                  <a:pt x="0" y="522"/>
                </a:lnTo>
                <a:cubicBezTo>
                  <a:pt x="0" y="696"/>
                  <a:pt x="142" y="838"/>
                  <a:pt x="317" y="838"/>
                </a:cubicBezTo>
                <a:lnTo>
                  <a:pt x="559" y="838"/>
                </a:lnTo>
                <a:lnTo>
                  <a:pt x="559" y="279"/>
                </a:lnTo>
                <a:cubicBezTo>
                  <a:pt x="559" y="125"/>
                  <a:pt x="433" y="0"/>
                  <a:pt x="2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62" name="Freeform 40"/>
          <p:cNvSpPr>
            <a:spLocks noEditPoints="1"/>
          </p:cNvSpPr>
          <p:nvPr/>
        </p:nvSpPr>
        <p:spPr bwMode="auto">
          <a:xfrm>
            <a:off x="3585527" y="1831707"/>
            <a:ext cx="588580" cy="492248"/>
          </a:xfrm>
          <a:custGeom>
            <a:avLst/>
            <a:gdLst>
              <a:gd name="T0" fmla="*/ 716 w 859"/>
              <a:gd name="T1" fmla="*/ 0 h 716"/>
              <a:gd name="T2" fmla="*/ 143 w 859"/>
              <a:gd name="T3" fmla="*/ 0 h 716"/>
              <a:gd name="T4" fmla="*/ 0 w 859"/>
              <a:gd name="T5" fmla="*/ 143 h 716"/>
              <a:gd name="T6" fmla="*/ 143 w 859"/>
              <a:gd name="T7" fmla="*/ 286 h 716"/>
              <a:gd name="T8" fmla="*/ 286 w 859"/>
              <a:gd name="T9" fmla="*/ 143 h 716"/>
              <a:gd name="T10" fmla="*/ 215 w 859"/>
              <a:gd name="T11" fmla="*/ 143 h 716"/>
              <a:gd name="T12" fmla="*/ 143 w 859"/>
              <a:gd name="T13" fmla="*/ 215 h 716"/>
              <a:gd name="T14" fmla="*/ 72 w 859"/>
              <a:gd name="T15" fmla="*/ 143 h 716"/>
              <a:gd name="T16" fmla="*/ 143 w 859"/>
              <a:gd name="T17" fmla="*/ 72 h 716"/>
              <a:gd name="T18" fmla="*/ 716 w 859"/>
              <a:gd name="T19" fmla="*/ 72 h 716"/>
              <a:gd name="T20" fmla="*/ 788 w 859"/>
              <a:gd name="T21" fmla="*/ 143 h 716"/>
              <a:gd name="T22" fmla="*/ 716 w 859"/>
              <a:gd name="T23" fmla="*/ 215 h 716"/>
              <a:gd name="T24" fmla="*/ 645 w 859"/>
              <a:gd name="T25" fmla="*/ 143 h 716"/>
              <a:gd name="T26" fmla="*/ 573 w 859"/>
              <a:gd name="T27" fmla="*/ 143 h 716"/>
              <a:gd name="T28" fmla="*/ 716 w 859"/>
              <a:gd name="T29" fmla="*/ 286 h 716"/>
              <a:gd name="T30" fmla="*/ 859 w 859"/>
              <a:gd name="T31" fmla="*/ 143 h 716"/>
              <a:gd name="T32" fmla="*/ 716 w 859"/>
              <a:gd name="T33" fmla="*/ 0 h 716"/>
              <a:gd name="T34" fmla="*/ 394 w 859"/>
              <a:gd name="T35" fmla="*/ 143 h 716"/>
              <a:gd name="T36" fmla="*/ 394 w 859"/>
              <a:gd name="T37" fmla="*/ 573 h 716"/>
              <a:gd name="T38" fmla="*/ 465 w 859"/>
              <a:gd name="T39" fmla="*/ 573 h 716"/>
              <a:gd name="T40" fmla="*/ 465 w 859"/>
              <a:gd name="T41" fmla="*/ 143 h 716"/>
              <a:gd name="T42" fmla="*/ 394 w 859"/>
              <a:gd name="T43" fmla="*/ 143 h 716"/>
              <a:gd name="T44" fmla="*/ 537 w 859"/>
              <a:gd name="T45" fmla="*/ 262 h 716"/>
              <a:gd name="T46" fmla="*/ 537 w 859"/>
              <a:gd name="T47" fmla="*/ 573 h 716"/>
              <a:gd name="T48" fmla="*/ 609 w 859"/>
              <a:gd name="T49" fmla="*/ 573 h 716"/>
              <a:gd name="T50" fmla="*/ 609 w 859"/>
              <a:gd name="T51" fmla="*/ 329 h 716"/>
              <a:gd name="T52" fmla="*/ 537 w 859"/>
              <a:gd name="T53" fmla="*/ 262 h 716"/>
              <a:gd name="T54" fmla="*/ 250 w 859"/>
              <a:gd name="T55" fmla="*/ 329 h 716"/>
              <a:gd name="T56" fmla="*/ 250 w 859"/>
              <a:gd name="T57" fmla="*/ 573 h 716"/>
              <a:gd name="T58" fmla="*/ 322 w 859"/>
              <a:gd name="T59" fmla="*/ 573 h 716"/>
              <a:gd name="T60" fmla="*/ 322 w 859"/>
              <a:gd name="T61" fmla="*/ 262 h 716"/>
              <a:gd name="T62" fmla="*/ 250 w 859"/>
              <a:gd name="T63" fmla="*/ 329 h 716"/>
              <a:gd name="T64" fmla="*/ 143 w 859"/>
              <a:gd name="T65" fmla="*/ 716 h 716"/>
              <a:gd name="T66" fmla="*/ 716 w 859"/>
              <a:gd name="T67" fmla="*/ 716 h 716"/>
              <a:gd name="T68" fmla="*/ 716 w 859"/>
              <a:gd name="T69" fmla="*/ 645 h 716"/>
              <a:gd name="T70" fmla="*/ 143 w 859"/>
              <a:gd name="T71" fmla="*/ 645 h 716"/>
              <a:gd name="T72" fmla="*/ 143 w 859"/>
              <a:gd name="T73" fmla="*/ 71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9" h="716">
                <a:moveTo>
                  <a:pt x="716" y="0"/>
                </a:moveTo>
                <a:lnTo>
                  <a:pt x="143" y="0"/>
                </a:lnTo>
                <a:cubicBezTo>
                  <a:pt x="64" y="0"/>
                  <a:pt x="0" y="64"/>
                  <a:pt x="0" y="143"/>
                </a:cubicBezTo>
                <a:cubicBezTo>
                  <a:pt x="0" y="222"/>
                  <a:pt x="64" y="286"/>
                  <a:pt x="143" y="286"/>
                </a:cubicBezTo>
                <a:cubicBezTo>
                  <a:pt x="222" y="286"/>
                  <a:pt x="286" y="215"/>
                  <a:pt x="286" y="143"/>
                </a:cubicBezTo>
                <a:lnTo>
                  <a:pt x="215" y="143"/>
                </a:lnTo>
                <a:cubicBezTo>
                  <a:pt x="215" y="179"/>
                  <a:pt x="183" y="215"/>
                  <a:pt x="143" y="215"/>
                </a:cubicBezTo>
                <a:cubicBezTo>
                  <a:pt x="104" y="215"/>
                  <a:pt x="72" y="183"/>
                  <a:pt x="72" y="143"/>
                </a:cubicBezTo>
                <a:cubicBezTo>
                  <a:pt x="72" y="104"/>
                  <a:pt x="104" y="72"/>
                  <a:pt x="143" y="72"/>
                </a:cubicBezTo>
                <a:lnTo>
                  <a:pt x="716" y="72"/>
                </a:lnTo>
                <a:cubicBezTo>
                  <a:pt x="756" y="72"/>
                  <a:pt x="788" y="104"/>
                  <a:pt x="788" y="143"/>
                </a:cubicBezTo>
                <a:cubicBezTo>
                  <a:pt x="788" y="183"/>
                  <a:pt x="756" y="215"/>
                  <a:pt x="716" y="215"/>
                </a:cubicBezTo>
                <a:cubicBezTo>
                  <a:pt x="677" y="215"/>
                  <a:pt x="645" y="179"/>
                  <a:pt x="645" y="143"/>
                </a:cubicBezTo>
                <a:lnTo>
                  <a:pt x="573" y="143"/>
                </a:lnTo>
                <a:cubicBezTo>
                  <a:pt x="573" y="215"/>
                  <a:pt x="637" y="286"/>
                  <a:pt x="716" y="286"/>
                </a:cubicBezTo>
                <a:cubicBezTo>
                  <a:pt x="795" y="286"/>
                  <a:pt x="859" y="222"/>
                  <a:pt x="859" y="143"/>
                </a:cubicBezTo>
                <a:cubicBezTo>
                  <a:pt x="859" y="64"/>
                  <a:pt x="795" y="0"/>
                  <a:pt x="716" y="0"/>
                </a:cubicBezTo>
                <a:close/>
                <a:moveTo>
                  <a:pt x="394" y="143"/>
                </a:moveTo>
                <a:lnTo>
                  <a:pt x="394" y="573"/>
                </a:lnTo>
                <a:lnTo>
                  <a:pt x="465" y="573"/>
                </a:lnTo>
                <a:lnTo>
                  <a:pt x="465" y="143"/>
                </a:lnTo>
                <a:lnTo>
                  <a:pt x="394" y="143"/>
                </a:lnTo>
                <a:close/>
                <a:moveTo>
                  <a:pt x="537" y="262"/>
                </a:moveTo>
                <a:lnTo>
                  <a:pt x="537" y="573"/>
                </a:lnTo>
                <a:lnTo>
                  <a:pt x="609" y="573"/>
                </a:lnTo>
                <a:lnTo>
                  <a:pt x="609" y="329"/>
                </a:lnTo>
                <a:cubicBezTo>
                  <a:pt x="573" y="312"/>
                  <a:pt x="573" y="289"/>
                  <a:pt x="537" y="262"/>
                </a:cubicBezTo>
                <a:close/>
                <a:moveTo>
                  <a:pt x="250" y="329"/>
                </a:moveTo>
                <a:lnTo>
                  <a:pt x="250" y="573"/>
                </a:lnTo>
                <a:lnTo>
                  <a:pt x="322" y="573"/>
                </a:lnTo>
                <a:lnTo>
                  <a:pt x="322" y="262"/>
                </a:lnTo>
                <a:cubicBezTo>
                  <a:pt x="286" y="289"/>
                  <a:pt x="286" y="312"/>
                  <a:pt x="250" y="329"/>
                </a:cubicBezTo>
                <a:close/>
                <a:moveTo>
                  <a:pt x="143" y="716"/>
                </a:moveTo>
                <a:lnTo>
                  <a:pt x="716" y="716"/>
                </a:lnTo>
                <a:lnTo>
                  <a:pt x="716" y="645"/>
                </a:lnTo>
                <a:lnTo>
                  <a:pt x="143" y="645"/>
                </a:lnTo>
                <a:lnTo>
                  <a:pt x="143" y="7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63" name="Freeform 41"/>
          <p:cNvSpPr>
            <a:spLocks/>
          </p:cNvSpPr>
          <p:nvPr/>
        </p:nvSpPr>
        <p:spPr bwMode="auto">
          <a:xfrm>
            <a:off x="9471322" y="1819702"/>
            <a:ext cx="591581" cy="516260"/>
          </a:xfrm>
          <a:custGeom>
            <a:avLst/>
            <a:gdLst>
              <a:gd name="T0" fmla="*/ 860 w 860"/>
              <a:gd name="T1" fmla="*/ 251 h 752"/>
              <a:gd name="T2" fmla="*/ 430 w 860"/>
              <a:gd name="T3" fmla="*/ 0 h 752"/>
              <a:gd name="T4" fmla="*/ 0 w 860"/>
              <a:gd name="T5" fmla="*/ 251 h 752"/>
              <a:gd name="T6" fmla="*/ 144 w 860"/>
              <a:gd name="T7" fmla="*/ 334 h 752"/>
              <a:gd name="T8" fmla="*/ 144 w 860"/>
              <a:gd name="T9" fmla="*/ 475 h 752"/>
              <a:gd name="T10" fmla="*/ 149 w 860"/>
              <a:gd name="T11" fmla="*/ 484 h 752"/>
              <a:gd name="T12" fmla="*/ 430 w 860"/>
              <a:gd name="T13" fmla="*/ 644 h 752"/>
              <a:gd name="T14" fmla="*/ 573 w 860"/>
              <a:gd name="T15" fmla="*/ 610 h 752"/>
              <a:gd name="T16" fmla="*/ 573 w 860"/>
              <a:gd name="T17" fmla="*/ 528 h 752"/>
              <a:gd name="T18" fmla="*/ 430 w 860"/>
              <a:gd name="T19" fmla="*/ 573 h 752"/>
              <a:gd name="T20" fmla="*/ 215 w 860"/>
              <a:gd name="T21" fmla="*/ 455 h 752"/>
              <a:gd name="T22" fmla="*/ 215 w 860"/>
              <a:gd name="T23" fmla="*/ 376 h 752"/>
              <a:gd name="T24" fmla="*/ 430 w 860"/>
              <a:gd name="T25" fmla="*/ 501 h 752"/>
              <a:gd name="T26" fmla="*/ 553 w 860"/>
              <a:gd name="T27" fmla="*/ 430 h 752"/>
              <a:gd name="T28" fmla="*/ 483 w 860"/>
              <a:gd name="T29" fmla="*/ 388 h 752"/>
              <a:gd name="T30" fmla="*/ 430 w 860"/>
              <a:gd name="T31" fmla="*/ 418 h 752"/>
              <a:gd name="T32" fmla="*/ 142 w 860"/>
              <a:gd name="T33" fmla="*/ 251 h 752"/>
              <a:gd name="T34" fmla="*/ 430 w 860"/>
              <a:gd name="T35" fmla="*/ 83 h 752"/>
              <a:gd name="T36" fmla="*/ 718 w 860"/>
              <a:gd name="T37" fmla="*/ 251 h 752"/>
              <a:gd name="T38" fmla="*/ 624 w 860"/>
              <a:gd name="T39" fmla="*/ 305 h 752"/>
              <a:gd name="T40" fmla="*/ 454 w 860"/>
              <a:gd name="T41" fmla="*/ 204 h 752"/>
              <a:gd name="T42" fmla="*/ 391 w 860"/>
              <a:gd name="T43" fmla="*/ 247 h 752"/>
              <a:gd name="T44" fmla="*/ 390 w 860"/>
              <a:gd name="T45" fmla="*/ 249 h 752"/>
              <a:gd name="T46" fmla="*/ 645 w 860"/>
              <a:gd name="T47" fmla="*/ 401 h 752"/>
              <a:gd name="T48" fmla="*/ 645 w 860"/>
              <a:gd name="T49" fmla="*/ 752 h 752"/>
              <a:gd name="T50" fmla="*/ 717 w 860"/>
              <a:gd name="T51" fmla="*/ 752 h 752"/>
              <a:gd name="T52" fmla="*/ 717 w 860"/>
              <a:gd name="T53" fmla="*/ 360 h 752"/>
              <a:gd name="T54" fmla="*/ 694 w 860"/>
              <a:gd name="T55" fmla="*/ 347 h 752"/>
              <a:gd name="T56" fmla="*/ 860 w 860"/>
              <a:gd name="T57" fmla="*/ 2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0" h="752">
                <a:moveTo>
                  <a:pt x="860" y="251"/>
                </a:moveTo>
                <a:lnTo>
                  <a:pt x="430" y="0"/>
                </a:lnTo>
                <a:lnTo>
                  <a:pt x="0" y="251"/>
                </a:lnTo>
                <a:lnTo>
                  <a:pt x="144" y="334"/>
                </a:lnTo>
                <a:lnTo>
                  <a:pt x="144" y="475"/>
                </a:lnTo>
                <a:lnTo>
                  <a:pt x="149" y="484"/>
                </a:lnTo>
                <a:cubicBezTo>
                  <a:pt x="207" y="583"/>
                  <a:pt x="315" y="644"/>
                  <a:pt x="430" y="644"/>
                </a:cubicBezTo>
                <a:cubicBezTo>
                  <a:pt x="480" y="644"/>
                  <a:pt x="529" y="632"/>
                  <a:pt x="573" y="610"/>
                </a:cubicBezTo>
                <a:lnTo>
                  <a:pt x="573" y="528"/>
                </a:lnTo>
                <a:cubicBezTo>
                  <a:pt x="532" y="556"/>
                  <a:pt x="482" y="573"/>
                  <a:pt x="430" y="573"/>
                </a:cubicBezTo>
                <a:cubicBezTo>
                  <a:pt x="343" y="573"/>
                  <a:pt x="262" y="528"/>
                  <a:pt x="215" y="455"/>
                </a:cubicBezTo>
                <a:lnTo>
                  <a:pt x="215" y="376"/>
                </a:lnTo>
                <a:lnTo>
                  <a:pt x="430" y="501"/>
                </a:lnTo>
                <a:lnTo>
                  <a:pt x="553" y="430"/>
                </a:lnTo>
                <a:lnTo>
                  <a:pt x="483" y="388"/>
                </a:lnTo>
                <a:lnTo>
                  <a:pt x="430" y="418"/>
                </a:lnTo>
                <a:lnTo>
                  <a:pt x="142" y="251"/>
                </a:lnTo>
                <a:lnTo>
                  <a:pt x="430" y="83"/>
                </a:lnTo>
                <a:lnTo>
                  <a:pt x="718" y="251"/>
                </a:lnTo>
                <a:lnTo>
                  <a:pt x="624" y="305"/>
                </a:lnTo>
                <a:lnTo>
                  <a:pt x="454" y="204"/>
                </a:lnTo>
                <a:lnTo>
                  <a:pt x="391" y="247"/>
                </a:lnTo>
                <a:lnTo>
                  <a:pt x="390" y="249"/>
                </a:lnTo>
                <a:lnTo>
                  <a:pt x="645" y="401"/>
                </a:lnTo>
                <a:lnTo>
                  <a:pt x="645" y="752"/>
                </a:lnTo>
                <a:lnTo>
                  <a:pt x="717" y="752"/>
                </a:lnTo>
                <a:lnTo>
                  <a:pt x="717" y="360"/>
                </a:lnTo>
                <a:lnTo>
                  <a:pt x="694" y="347"/>
                </a:lnTo>
                <a:lnTo>
                  <a:pt x="860" y="2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grpSp>
        <p:nvGrpSpPr>
          <p:cNvPr id="97" name="Группа 96"/>
          <p:cNvGrpSpPr/>
          <p:nvPr/>
        </p:nvGrpSpPr>
        <p:grpSpPr>
          <a:xfrm>
            <a:off x="9501352" y="538285"/>
            <a:ext cx="546537" cy="591303"/>
            <a:chOff x="477468" y="2705515"/>
            <a:chExt cx="409903" cy="443477"/>
          </a:xfrm>
        </p:grpSpPr>
        <p:sp>
          <p:nvSpPr>
            <p:cNvPr id="64" name="Freeform 42"/>
            <p:cNvSpPr>
              <a:spLocks noEditPoints="1"/>
            </p:cNvSpPr>
            <p:nvPr/>
          </p:nvSpPr>
          <p:spPr bwMode="auto">
            <a:xfrm>
              <a:off x="477468" y="2705515"/>
              <a:ext cx="409903" cy="387195"/>
            </a:xfrm>
            <a:custGeom>
              <a:avLst/>
              <a:gdLst>
                <a:gd name="T0" fmla="*/ 218 w 793"/>
                <a:gd name="T1" fmla="*/ 575 h 751"/>
                <a:gd name="T2" fmla="*/ 194 w 793"/>
                <a:gd name="T3" fmla="*/ 95 h 751"/>
                <a:gd name="T4" fmla="*/ 219 w 793"/>
                <a:gd name="T5" fmla="*/ 121 h 751"/>
                <a:gd name="T6" fmla="*/ 149 w 793"/>
                <a:gd name="T7" fmla="*/ 322 h 751"/>
                <a:gd name="T8" fmla="*/ 471 w 793"/>
                <a:gd name="T9" fmla="*/ 644 h 751"/>
                <a:gd name="T10" fmla="*/ 672 w 793"/>
                <a:gd name="T11" fmla="*/ 574 h 751"/>
                <a:gd name="T12" fmla="*/ 698 w 793"/>
                <a:gd name="T13" fmla="*/ 599 h 751"/>
                <a:gd name="T14" fmla="*/ 218 w 793"/>
                <a:gd name="T15" fmla="*/ 575 h 751"/>
                <a:gd name="T16" fmla="*/ 471 w 793"/>
                <a:gd name="T17" fmla="*/ 71 h 751"/>
                <a:gd name="T18" fmla="*/ 722 w 793"/>
                <a:gd name="T19" fmla="*/ 322 h 751"/>
                <a:gd name="T20" fmla="*/ 471 w 793"/>
                <a:gd name="T21" fmla="*/ 573 h 751"/>
                <a:gd name="T22" fmla="*/ 220 w 793"/>
                <a:gd name="T23" fmla="*/ 322 h 751"/>
                <a:gd name="T24" fmla="*/ 471 w 793"/>
                <a:gd name="T25" fmla="*/ 71 h 751"/>
                <a:gd name="T26" fmla="*/ 723 w 793"/>
                <a:gd name="T27" fmla="*/ 523 h 751"/>
                <a:gd name="T28" fmla="*/ 793 w 793"/>
                <a:gd name="T29" fmla="*/ 322 h 751"/>
                <a:gd name="T30" fmla="*/ 471 w 793"/>
                <a:gd name="T31" fmla="*/ 0 h 751"/>
                <a:gd name="T32" fmla="*/ 270 w 793"/>
                <a:gd name="T33" fmla="*/ 71 h 751"/>
                <a:gd name="T34" fmla="*/ 218 w 793"/>
                <a:gd name="T35" fmla="*/ 18 h 751"/>
                <a:gd name="T36" fmla="*/ 192 w 793"/>
                <a:gd name="T37" fmla="*/ 8 h 751"/>
                <a:gd name="T38" fmla="*/ 192 w 793"/>
                <a:gd name="T39" fmla="*/ 8 h 751"/>
                <a:gd name="T40" fmla="*/ 167 w 793"/>
                <a:gd name="T41" fmla="*/ 18 h 751"/>
                <a:gd name="T42" fmla="*/ 167 w 793"/>
                <a:gd name="T43" fmla="*/ 626 h 751"/>
                <a:gd name="T44" fmla="*/ 471 w 793"/>
                <a:gd name="T45" fmla="*/ 751 h 751"/>
                <a:gd name="T46" fmla="*/ 775 w 793"/>
                <a:gd name="T47" fmla="*/ 626 h 751"/>
                <a:gd name="T48" fmla="*/ 785 w 793"/>
                <a:gd name="T49" fmla="*/ 601 h 751"/>
                <a:gd name="T50" fmla="*/ 775 w 793"/>
                <a:gd name="T51" fmla="*/ 575 h 751"/>
                <a:gd name="T52" fmla="*/ 723 w 793"/>
                <a:gd name="T53" fmla="*/ 523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3" h="751">
                  <a:moveTo>
                    <a:pt x="218" y="575"/>
                  </a:moveTo>
                  <a:cubicBezTo>
                    <a:pt x="87" y="444"/>
                    <a:pt x="79" y="236"/>
                    <a:pt x="194" y="95"/>
                  </a:cubicBezTo>
                  <a:lnTo>
                    <a:pt x="219" y="121"/>
                  </a:lnTo>
                  <a:cubicBezTo>
                    <a:pt x="175" y="176"/>
                    <a:pt x="149" y="246"/>
                    <a:pt x="149" y="322"/>
                  </a:cubicBezTo>
                  <a:cubicBezTo>
                    <a:pt x="149" y="500"/>
                    <a:pt x="293" y="644"/>
                    <a:pt x="471" y="644"/>
                  </a:cubicBezTo>
                  <a:cubicBezTo>
                    <a:pt x="547" y="644"/>
                    <a:pt x="617" y="618"/>
                    <a:pt x="672" y="574"/>
                  </a:cubicBezTo>
                  <a:lnTo>
                    <a:pt x="698" y="599"/>
                  </a:lnTo>
                  <a:cubicBezTo>
                    <a:pt x="557" y="714"/>
                    <a:pt x="349" y="706"/>
                    <a:pt x="218" y="575"/>
                  </a:cubicBezTo>
                  <a:close/>
                  <a:moveTo>
                    <a:pt x="471" y="71"/>
                  </a:moveTo>
                  <a:cubicBezTo>
                    <a:pt x="609" y="71"/>
                    <a:pt x="722" y="184"/>
                    <a:pt x="722" y="322"/>
                  </a:cubicBezTo>
                  <a:cubicBezTo>
                    <a:pt x="722" y="460"/>
                    <a:pt x="609" y="573"/>
                    <a:pt x="471" y="573"/>
                  </a:cubicBezTo>
                  <a:cubicBezTo>
                    <a:pt x="333" y="573"/>
                    <a:pt x="220" y="460"/>
                    <a:pt x="220" y="322"/>
                  </a:cubicBezTo>
                  <a:cubicBezTo>
                    <a:pt x="220" y="184"/>
                    <a:pt x="333" y="71"/>
                    <a:pt x="471" y="71"/>
                  </a:cubicBezTo>
                  <a:close/>
                  <a:moveTo>
                    <a:pt x="723" y="523"/>
                  </a:moveTo>
                  <a:cubicBezTo>
                    <a:pt x="767" y="468"/>
                    <a:pt x="793" y="398"/>
                    <a:pt x="793" y="322"/>
                  </a:cubicBezTo>
                  <a:cubicBezTo>
                    <a:pt x="793" y="144"/>
                    <a:pt x="649" y="0"/>
                    <a:pt x="471" y="0"/>
                  </a:cubicBezTo>
                  <a:cubicBezTo>
                    <a:pt x="395" y="0"/>
                    <a:pt x="325" y="26"/>
                    <a:pt x="270" y="71"/>
                  </a:cubicBezTo>
                  <a:lnTo>
                    <a:pt x="218" y="18"/>
                  </a:lnTo>
                  <a:cubicBezTo>
                    <a:pt x="211" y="11"/>
                    <a:pt x="202" y="8"/>
                    <a:pt x="192" y="8"/>
                  </a:cubicBezTo>
                  <a:cubicBezTo>
                    <a:pt x="192" y="8"/>
                    <a:pt x="192" y="8"/>
                    <a:pt x="192" y="8"/>
                  </a:cubicBezTo>
                  <a:cubicBezTo>
                    <a:pt x="183" y="8"/>
                    <a:pt x="174" y="11"/>
                    <a:pt x="167" y="18"/>
                  </a:cubicBezTo>
                  <a:cubicBezTo>
                    <a:pt x="0" y="186"/>
                    <a:pt x="0" y="458"/>
                    <a:pt x="167" y="626"/>
                  </a:cubicBezTo>
                  <a:cubicBezTo>
                    <a:pt x="251" y="710"/>
                    <a:pt x="361" y="751"/>
                    <a:pt x="471" y="751"/>
                  </a:cubicBezTo>
                  <a:cubicBezTo>
                    <a:pt x="581" y="751"/>
                    <a:pt x="691" y="710"/>
                    <a:pt x="775" y="626"/>
                  </a:cubicBezTo>
                  <a:cubicBezTo>
                    <a:pt x="782" y="619"/>
                    <a:pt x="785" y="610"/>
                    <a:pt x="785" y="601"/>
                  </a:cubicBezTo>
                  <a:cubicBezTo>
                    <a:pt x="785" y="591"/>
                    <a:pt x="782" y="582"/>
                    <a:pt x="775" y="575"/>
                  </a:cubicBezTo>
                  <a:lnTo>
                    <a:pt x="723" y="5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65" name="Rectangle 43"/>
            <p:cNvSpPr>
              <a:spLocks noChangeArrowheads="1"/>
            </p:cNvSpPr>
            <p:nvPr/>
          </p:nvSpPr>
          <p:spPr bwMode="auto">
            <a:xfrm>
              <a:off x="637377" y="3110722"/>
              <a:ext cx="148646" cy="38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grpSp>
      <p:sp>
        <p:nvSpPr>
          <p:cNvPr id="66" name="Freeform 44"/>
          <p:cNvSpPr>
            <a:spLocks noEditPoints="1"/>
          </p:cNvSpPr>
          <p:nvPr/>
        </p:nvSpPr>
        <p:spPr bwMode="auto">
          <a:xfrm>
            <a:off x="10966795" y="509538"/>
            <a:ext cx="573565" cy="621313"/>
          </a:xfrm>
          <a:custGeom>
            <a:avLst/>
            <a:gdLst>
              <a:gd name="T0" fmla="*/ 583 w 837"/>
              <a:gd name="T1" fmla="*/ 579 h 901"/>
              <a:gd name="T2" fmla="*/ 511 w 837"/>
              <a:gd name="T3" fmla="*/ 650 h 901"/>
              <a:gd name="T4" fmla="*/ 583 w 837"/>
              <a:gd name="T5" fmla="*/ 722 h 901"/>
              <a:gd name="T6" fmla="*/ 654 w 837"/>
              <a:gd name="T7" fmla="*/ 650 h 901"/>
              <a:gd name="T8" fmla="*/ 583 w 837"/>
              <a:gd name="T9" fmla="*/ 579 h 901"/>
              <a:gd name="T10" fmla="*/ 332 w 837"/>
              <a:gd name="T11" fmla="*/ 579 h 901"/>
              <a:gd name="T12" fmla="*/ 260 w 837"/>
              <a:gd name="T13" fmla="*/ 650 h 901"/>
              <a:gd name="T14" fmla="*/ 332 w 837"/>
              <a:gd name="T15" fmla="*/ 722 h 901"/>
              <a:gd name="T16" fmla="*/ 404 w 837"/>
              <a:gd name="T17" fmla="*/ 650 h 901"/>
              <a:gd name="T18" fmla="*/ 332 w 837"/>
              <a:gd name="T19" fmla="*/ 579 h 901"/>
              <a:gd name="T20" fmla="*/ 332 w 837"/>
              <a:gd name="T21" fmla="*/ 435 h 901"/>
              <a:gd name="T22" fmla="*/ 260 w 837"/>
              <a:gd name="T23" fmla="*/ 364 h 901"/>
              <a:gd name="T24" fmla="*/ 189 w 837"/>
              <a:gd name="T25" fmla="*/ 435 h 901"/>
              <a:gd name="T26" fmla="*/ 260 w 837"/>
              <a:gd name="T27" fmla="*/ 507 h 901"/>
              <a:gd name="T28" fmla="*/ 332 w 837"/>
              <a:gd name="T29" fmla="*/ 435 h 901"/>
              <a:gd name="T30" fmla="*/ 404 w 837"/>
              <a:gd name="T31" fmla="*/ 185 h 901"/>
              <a:gd name="T32" fmla="*/ 332 w 837"/>
              <a:gd name="T33" fmla="*/ 256 h 901"/>
              <a:gd name="T34" fmla="*/ 404 w 837"/>
              <a:gd name="T35" fmla="*/ 328 h 901"/>
              <a:gd name="T36" fmla="*/ 475 w 837"/>
              <a:gd name="T37" fmla="*/ 256 h 901"/>
              <a:gd name="T38" fmla="*/ 404 w 837"/>
              <a:gd name="T39" fmla="*/ 185 h 901"/>
              <a:gd name="T40" fmla="*/ 757 w 837"/>
              <a:gd name="T41" fmla="*/ 635 h 901"/>
              <a:gd name="T42" fmla="*/ 698 w 837"/>
              <a:gd name="T43" fmla="*/ 711 h 901"/>
              <a:gd name="T44" fmla="*/ 429 w 837"/>
              <a:gd name="T45" fmla="*/ 829 h 901"/>
              <a:gd name="T46" fmla="*/ 207 w 837"/>
              <a:gd name="T47" fmla="*/ 738 h 901"/>
              <a:gd name="T48" fmla="*/ 233 w 837"/>
              <a:gd name="T49" fmla="*/ 231 h 901"/>
              <a:gd name="T50" fmla="*/ 502 w 837"/>
              <a:gd name="T51" fmla="*/ 113 h 901"/>
              <a:gd name="T52" fmla="*/ 658 w 837"/>
              <a:gd name="T53" fmla="*/ 154 h 901"/>
              <a:gd name="T54" fmla="*/ 675 w 837"/>
              <a:gd name="T55" fmla="*/ 177 h 901"/>
              <a:gd name="T56" fmla="*/ 665 w 837"/>
              <a:gd name="T57" fmla="*/ 208 h 901"/>
              <a:gd name="T58" fmla="*/ 602 w 837"/>
              <a:gd name="T59" fmla="*/ 366 h 901"/>
              <a:gd name="T60" fmla="*/ 744 w 837"/>
              <a:gd name="T61" fmla="*/ 584 h 901"/>
              <a:gd name="T62" fmla="*/ 760 w 837"/>
              <a:gd name="T63" fmla="*/ 605 h 901"/>
              <a:gd name="T64" fmla="*/ 757 w 837"/>
              <a:gd name="T65" fmla="*/ 635 h 901"/>
              <a:gd name="T66" fmla="*/ 829 w 837"/>
              <a:gd name="T67" fmla="*/ 585 h 901"/>
              <a:gd name="T68" fmla="*/ 776 w 837"/>
              <a:gd name="T69" fmla="*/ 520 h 901"/>
              <a:gd name="T70" fmla="*/ 673 w 837"/>
              <a:gd name="T71" fmla="*/ 366 h 901"/>
              <a:gd name="T72" fmla="*/ 718 w 837"/>
              <a:gd name="T73" fmla="*/ 257 h 901"/>
              <a:gd name="T74" fmla="*/ 746 w 837"/>
              <a:gd name="T75" fmla="*/ 166 h 901"/>
              <a:gd name="T76" fmla="*/ 694 w 837"/>
              <a:gd name="T77" fmla="*/ 92 h 901"/>
              <a:gd name="T78" fmla="*/ 181 w 837"/>
              <a:gd name="T79" fmla="*/ 181 h 901"/>
              <a:gd name="T80" fmla="*/ 156 w 837"/>
              <a:gd name="T81" fmla="*/ 788 h 901"/>
              <a:gd name="T82" fmla="*/ 429 w 837"/>
              <a:gd name="T83" fmla="*/ 901 h 901"/>
              <a:gd name="T84" fmla="*/ 749 w 837"/>
              <a:gd name="T85" fmla="*/ 761 h 901"/>
              <a:gd name="T86" fmla="*/ 818 w 837"/>
              <a:gd name="T87" fmla="*/ 672 h 901"/>
              <a:gd name="T88" fmla="*/ 829 w 837"/>
              <a:gd name="T89" fmla="*/ 585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7" h="901">
                <a:moveTo>
                  <a:pt x="583" y="579"/>
                </a:moveTo>
                <a:cubicBezTo>
                  <a:pt x="543" y="579"/>
                  <a:pt x="511" y="611"/>
                  <a:pt x="511" y="650"/>
                </a:cubicBezTo>
                <a:cubicBezTo>
                  <a:pt x="511" y="690"/>
                  <a:pt x="543" y="722"/>
                  <a:pt x="583" y="722"/>
                </a:cubicBezTo>
                <a:cubicBezTo>
                  <a:pt x="622" y="722"/>
                  <a:pt x="654" y="690"/>
                  <a:pt x="654" y="650"/>
                </a:cubicBezTo>
                <a:cubicBezTo>
                  <a:pt x="654" y="611"/>
                  <a:pt x="622" y="579"/>
                  <a:pt x="583" y="579"/>
                </a:cubicBezTo>
                <a:close/>
                <a:moveTo>
                  <a:pt x="332" y="579"/>
                </a:moveTo>
                <a:cubicBezTo>
                  <a:pt x="292" y="579"/>
                  <a:pt x="260" y="611"/>
                  <a:pt x="260" y="650"/>
                </a:cubicBezTo>
                <a:cubicBezTo>
                  <a:pt x="260" y="690"/>
                  <a:pt x="292" y="722"/>
                  <a:pt x="332" y="722"/>
                </a:cubicBezTo>
                <a:cubicBezTo>
                  <a:pt x="372" y="722"/>
                  <a:pt x="404" y="690"/>
                  <a:pt x="404" y="650"/>
                </a:cubicBezTo>
                <a:cubicBezTo>
                  <a:pt x="404" y="611"/>
                  <a:pt x="372" y="579"/>
                  <a:pt x="332" y="579"/>
                </a:cubicBezTo>
                <a:close/>
                <a:moveTo>
                  <a:pt x="332" y="435"/>
                </a:moveTo>
                <a:cubicBezTo>
                  <a:pt x="332" y="396"/>
                  <a:pt x="300" y="364"/>
                  <a:pt x="260" y="364"/>
                </a:cubicBezTo>
                <a:cubicBezTo>
                  <a:pt x="221" y="364"/>
                  <a:pt x="189" y="396"/>
                  <a:pt x="189" y="435"/>
                </a:cubicBezTo>
                <a:cubicBezTo>
                  <a:pt x="189" y="475"/>
                  <a:pt x="221" y="507"/>
                  <a:pt x="260" y="507"/>
                </a:cubicBezTo>
                <a:cubicBezTo>
                  <a:pt x="300" y="507"/>
                  <a:pt x="332" y="475"/>
                  <a:pt x="332" y="435"/>
                </a:cubicBezTo>
                <a:close/>
                <a:moveTo>
                  <a:pt x="404" y="185"/>
                </a:moveTo>
                <a:cubicBezTo>
                  <a:pt x="364" y="185"/>
                  <a:pt x="332" y="217"/>
                  <a:pt x="332" y="256"/>
                </a:cubicBezTo>
                <a:cubicBezTo>
                  <a:pt x="332" y="296"/>
                  <a:pt x="364" y="328"/>
                  <a:pt x="404" y="328"/>
                </a:cubicBezTo>
                <a:cubicBezTo>
                  <a:pt x="443" y="328"/>
                  <a:pt x="475" y="296"/>
                  <a:pt x="475" y="256"/>
                </a:cubicBezTo>
                <a:cubicBezTo>
                  <a:pt x="475" y="217"/>
                  <a:pt x="443" y="185"/>
                  <a:pt x="404" y="185"/>
                </a:cubicBezTo>
                <a:close/>
                <a:moveTo>
                  <a:pt x="757" y="635"/>
                </a:moveTo>
                <a:cubicBezTo>
                  <a:pt x="740" y="663"/>
                  <a:pt x="721" y="688"/>
                  <a:pt x="698" y="711"/>
                </a:cubicBezTo>
                <a:cubicBezTo>
                  <a:pt x="625" y="786"/>
                  <a:pt x="527" y="829"/>
                  <a:pt x="429" y="829"/>
                </a:cubicBezTo>
                <a:cubicBezTo>
                  <a:pt x="343" y="829"/>
                  <a:pt x="265" y="797"/>
                  <a:pt x="207" y="738"/>
                </a:cubicBezTo>
                <a:cubicBezTo>
                  <a:pt x="78" y="605"/>
                  <a:pt x="89" y="378"/>
                  <a:pt x="233" y="231"/>
                </a:cubicBezTo>
                <a:cubicBezTo>
                  <a:pt x="308" y="154"/>
                  <a:pt x="406" y="113"/>
                  <a:pt x="502" y="113"/>
                </a:cubicBezTo>
                <a:cubicBezTo>
                  <a:pt x="557" y="113"/>
                  <a:pt x="610" y="126"/>
                  <a:pt x="658" y="154"/>
                </a:cubicBezTo>
                <a:cubicBezTo>
                  <a:pt x="668" y="159"/>
                  <a:pt x="674" y="167"/>
                  <a:pt x="675" y="177"/>
                </a:cubicBezTo>
                <a:cubicBezTo>
                  <a:pt x="677" y="188"/>
                  <a:pt x="673" y="199"/>
                  <a:pt x="665" y="208"/>
                </a:cubicBezTo>
                <a:cubicBezTo>
                  <a:pt x="624" y="253"/>
                  <a:pt x="602" y="309"/>
                  <a:pt x="602" y="366"/>
                </a:cubicBezTo>
                <a:cubicBezTo>
                  <a:pt x="602" y="456"/>
                  <a:pt x="656" y="540"/>
                  <a:pt x="744" y="584"/>
                </a:cubicBezTo>
                <a:cubicBezTo>
                  <a:pt x="754" y="590"/>
                  <a:pt x="759" y="600"/>
                  <a:pt x="760" y="605"/>
                </a:cubicBezTo>
                <a:cubicBezTo>
                  <a:pt x="763" y="615"/>
                  <a:pt x="762" y="626"/>
                  <a:pt x="757" y="635"/>
                </a:cubicBezTo>
                <a:close/>
                <a:moveTo>
                  <a:pt x="829" y="585"/>
                </a:moveTo>
                <a:cubicBezTo>
                  <a:pt x="821" y="557"/>
                  <a:pt x="801" y="533"/>
                  <a:pt x="776" y="520"/>
                </a:cubicBezTo>
                <a:cubicBezTo>
                  <a:pt x="713" y="488"/>
                  <a:pt x="673" y="429"/>
                  <a:pt x="673" y="366"/>
                </a:cubicBezTo>
                <a:cubicBezTo>
                  <a:pt x="673" y="326"/>
                  <a:pt x="689" y="288"/>
                  <a:pt x="718" y="257"/>
                </a:cubicBezTo>
                <a:cubicBezTo>
                  <a:pt x="741" y="231"/>
                  <a:pt x="751" y="198"/>
                  <a:pt x="746" y="166"/>
                </a:cubicBezTo>
                <a:cubicBezTo>
                  <a:pt x="741" y="135"/>
                  <a:pt x="722" y="108"/>
                  <a:pt x="694" y="92"/>
                </a:cubicBezTo>
                <a:cubicBezTo>
                  <a:pt x="533" y="0"/>
                  <a:pt x="323" y="37"/>
                  <a:pt x="181" y="181"/>
                </a:cubicBezTo>
                <a:cubicBezTo>
                  <a:pt x="11" y="356"/>
                  <a:pt x="0" y="628"/>
                  <a:pt x="156" y="788"/>
                </a:cubicBezTo>
                <a:cubicBezTo>
                  <a:pt x="227" y="861"/>
                  <a:pt x="324" y="901"/>
                  <a:pt x="429" y="901"/>
                </a:cubicBezTo>
                <a:cubicBezTo>
                  <a:pt x="546" y="901"/>
                  <a:pt x="663" y="850"/>
                  <a:pt x="749" y="761"/>
                </a:cubicBezTo>
                <a:cubicBezTo>
                  <a:pt x="776" y="734"/>
                  <a:pt x="799" y="704"/>
                  <a:pt x="818" y="672"/>
                </a:cubicBezTo>
                <a:cubicBezTo>
                  <a:pt x="833" y="646"/>
                  <a:pt x="837" y="615"/>
                  <a:pt x="829" y="5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67" name="Freeform 45"/>
          <p:cNvSpPr>
            <a:spLocks noEditPoints="1"/>
          </p:cNvSpPr>
          <p:nvPr/>
        </p:nvSpPr>
        <p:spPr bwMode="auto">
          <a:xfrm>
            <a:off x="630619" y="1794187"/>
            <a:ext cx="588580" cy="567288"/>
          </a:xfrm>
          <a:custGeom>
            <a:avLst/>
            <a:gdLst>
              <a:gd name="T0" fmla="*/ 573 w 859"/>
              <a:gd name="T1" fmla="*/ 573 h 824"/>
              <a:gd name="T2" fmla="*/ 573 w 859"/>
              <a:gd name="T3" fmla="*/ 645 h 824"/>
              <a:gd name="T4" fmla="*/ 859 w 859"/>
              <a:gd name="T5" fmla="*/ 645 h 824"/>
              <a:gd name="T6" fmla="*/ 859 w 859"/>
              <a:gd name="T7" fmla="*/ 573 h 824"/>
              <a:gd name="T8" fmla="*/ 573 w 859"/>
              <a:gd name="T9" fmla="*/ 573 h 824"/>
              <a:gd name="T10" fmla="*/ 787 w 859"/>
              <a:gd name="T11" fmla="*/ 537 h 824"/>
              <a:gd name="T12" fmla="*/ 787 w 859"/>
              <a:gd name="T13" fmla="*/ 466 h 824"/>
              <a:gd name="T14" fmla="*/ 573 w 859"/>
              <a:gd name="T15" fmla="*/ 466 h 824"/>
              <a:gd name="T16" fmla="*/ 573 w 859"/>
              <a:gd name="T17" fmla="*/ 537 h 824"/>
              <a:gd name="T18" fmla="*/ 787 w 859"/>
              <a:gd name="T19" fmla="*/ 537 h 824"/>
              <a:gd name="T20" fmla="*/ 250 w 859"/>
              <a:gd name="T21" fmla="*/ 430 h 824"/>
              <a:gd name="T22" fmla="*/ 250 w 859"/>
              <a:gd name="T23" fmla="*/ 698 h 824"/>
              <a:gd name="T24" fmla="*/ 394 w 859"/>
              <a:gd name="T25" fmla="*/ 627 h 824"/>
              <a:gd name="T26" fmla="*/ 537 w 859"/>
              <a:gd name="T27" fmla="*/ 698 h 824"/>
              <a:gd name="T28" fmla="*/ 537 w 859"/>
              <a:gd name="T29" fmla="*/ 430 h 824"/>
              <a:gd name="T30" fmla="*/ 465 w 859"/>
              <a:gd name="T31" fmla="*/ 430 h 824"/>
              <a:gd name="T32" fmla="*/ 465 w 859"/>
              <a:gd name="T33" fmla="*/ 582 h 824"/>
              <a:gd name="T34" fmla="*/ 394 w 859"/>
              <a:gd name="T35" fmla="*/ 547 h 824"/>
              <a:gd name="T36" fmla="*/ 322 w 859"/>
              <a:gd name="T37" fmla="*/ 582 h 824"/>
              <a:gd name="T38" fmla="*/ 322 w 859"/>
              <a:gd name="T39" fmla="*/ 430 h 824"/>
              <a:gd name="T40" fmla="*/ 250 w 859"/>
              <a:gd name="T41" fmla="*/ 430 h 824"/>
              <a:gd name="T42" fmla="*/ 788 w 859"/>
              <a:gd name="T43" fmla="*/ 125 h 824"/>
              <a:gd name="T44" fmla="*/ 662 w 859"/>
              <a:gd name="T45" fmla="*/ 0 h 824"/>
              <a:gd name="T46" fmla="*/ 143 w 859"/>
              <a:gd name="T47" fmla="*/ 0 h 824"/>
              <a:gd name="T48" fmla="*/ 143 w 859"/>
              <a:gd name="T49" fmla="*/ 72 h 824"/>
              <a:gd name="T50" fmla="*/ 662 w 859"/>
              <a:gd name="T51" fmla="*/ 72 h 824"/>
              <a:gd name="T52" fmla="*/ 716 w 859"/>
              <a:gd name="T53" fmla="*/ 125 h 824"/>
              <a:gd name="T54" fmla="*/ 662 w 859"/>
              <a:gd name="T55" fmla="*/ 179 h 824"/>
              <a:gd name="T56" fmla="*/ 143 w 859"/>
              <a:gd name="T57" fmla="*/ 179 h 824"/>
              <a:gd name="T58" fmla="*/ 143 w 859"/>
              <a:gd name="T59" fmla="*/ 251 h 824"/>
              <a:gd name="T60" fmla="*/ 662 w 859"/>
              <a:gd name="T61" fmla="*/ 251 h 824"/>
              <a:gd name="T62" fmla="*/ 788 w 859"/>
              <a:gd name="T63" fmla="*/ 125 h 824"/>
              <a:gd name="T64" fmla="*/ 197 w 859"/>
              <a:gd name="T65" fmla="*/ 537 h 824"/>
              <a:gd name="T66" fmla="*/ 214 w 859"/>
              <a:gd name="T67" fmla="*/ 537 h 824"/>
              <a:gd name="T68" fmla="*/ 214 w 859"/>
              <a:gd name="T69" fmla="*/ 466 h 824"/>
              <a:gd name="T70" fmla="*/ 197 w 859"/>
              <a:gd name="T71" fmla="*/ 466 h 824"/>
              <a:gd name="T72" fmla="*/ 143 w 859"/>
              <a:gd name="T73" fmla="*/ 412 h 824"/>
              <a:gd name="T74" fmla="*/ 197 w 859"/>
              <a:gd name="T75" fmla="*/ 358 h 824"/>
              <a:gd name="T76" fmla="*/ 787 w 859"/>
              <a:gd name="T77" fmla="*/ 358 h 824"/>
              <a:gd name="T78" fmla="*/ 787 w 859"/>
              <a:gd name="T79" fmla="*/ 286 h 824"/>
              <a:gd name="T80" fmla="*/ 197 w 859"/>
              <a:gd name="T81" fmla="*/ 286 h 824"/>
              <a:gd name="T82" fmla="*/ 71 w 859"/>
              <a:gd name="T83" fmla="*/ 412 h 824"/>
              <a:gd name="T84" fmla="*/ 197 w 859"/>
              <a:gd name="T85" fmla="*/ 537 h 824"/>
              <a:gd name="T86" fmla="*/ 71 w 859"/>
              <a:gd name="T87" fmla="*/ 698 h 824"/>
              <a:gd name="T88" fmla="*/ 125 w 859"/>
              <a:gd name="T89" fmla="*/ 645 h 824"/>
              <a:gd name="T90" fmla="*/ 214 w 859"/>
              <a:gd name="T91" fmla="*/ 645 h 824"/>
              <a:gd name="T92" fmla="*/ 214 w 859"/>
              <a:gd name="T93" fmla="*/ 573 h 824"/>
              <a:gd name="T94" fmla="*/ 125 w 859"/>
              <a:gd name="T95" fmla="*/ 573 h 824"/>
              <a:gd name="T96" fmla="*/ 0 w 859"/>
              <a:gd name="T97" fmla="*/ 698 h 824"/>
              <a:gd name="T98" fmla="*/ 125 w 859"/>
              <a:gd name="T99" fmla="*/ 824 h 824"/>
              <a:gd name="T100" fmla="*/ 859 w 859"/>
              <a:gd name="T101" fmla="*/ 824 h 824"/>
              <a:gd name="T102" fmla="*/ 859 w 859"/>
              <a:gd name="T103" fmla="*/ 752 h 824"/>
              <a:gd name="T104" fmla="*/ 125 w 859"/>
              <a:gd name="T105" fmla="*/ 752 h 824"/>
              <a:gd name="T106" fmla="*/ 71 w 859"/>
              <a:gd name="T107" fmla="*/ 69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9" h="824">
                <a:moveTo>
                  <a:pt x="573" y="573"/>
                </a:moveTo>
                <a:lnTo>
                  <a:pt x="573" y="645"/>
                </a:lnTo>
                <a:lnTo>
                  <a:pt x="859" y="645"/>
                </a:lnTo>
                <a:lnTo>
                  <a:pt x="859" y="573"/>
                </a:lnTo>
                <a:lnTo>
                  <a:pt x="573" y="573"/>
                </a:lnTo>
                <a:close/>
                <a:moveTo>
                  <a:pt x="787" y="537"/>
                </a:moveTo>
                <a:lnTo>
                  <a:pt x="787" y="466"/>
                </a:lnTo>
                <a:lnTo>
                  <a:pt x="573" y="466"/>
                </a:lnTo>
                <a:lnTo>
                  <a:pt x="573" y="537"/>
                </a:lnTo>
                <a:lnTo>
                  <a:pt x="787" y="537"/>
                </a:lnTo>
                <a:close/>
                <a:moveTo>
                  <a:pt x="250" y="430"/>
                </a:moveTo>
                <a:lnTo>
                  <a:pt x="250" y="698"/>
                </a:lnTo>
                <a:lnTo>
                  <a:pt x="394" y="627"/>
                </a:lnTo>
                <a:lnTo>
                  <a:pt x="537" y="698"/>
                </a:lnTo>
                <a:lnTo>
                  <a:pt x="537" y="430"/>
                </a:lnTo>
                <a:lnTo>
                  <a:pt x="465" y="430"/>
                </a:lnTo>
                <a:lnTo>
                  <a:pt x="465" y="582"/>
                </a:lnTo>
                <a:lnTo>
                  <a:pt x="394" y="547"/>
                </a:lnTo>
                <a:lnTo>
                  <a:pt x="322" y="582"/>
                </a:lnTo>
                <a:lnTo>
                  <a:pt x="322" y="430"/>
                </a:lnTo>
                <a:lnTo>
                  <a:pt x="250" y="430"/>
                </a:lnTo>
                <a:close/>
                <a:moveTo>
                  <a:pt x="788" y="125"/>
                </a:moveTo>
                <a:cubicBezTo>
                  <a:pt x="788" y="56"/>
                  <a:pt x="731" y="0"/>
                  <a:pt x="662" y="0"/>
                </a:cubicBezTo>
                <a:lnTo>
                  <a:pt x="143" y="0"/>
                </a:lnTo>
                <a:lnTo>
                  <a:pt x="143" y="72"/>
                </a:lnTo>
                <a:lnTo>
                  <a:pt x="662" y="72"/>
                </a:lnTo>
                <a:cubicBezTo>
                  <a:pt x="692" y="72"/>
                  <a:pt x="716" y="96"/>
                  <a:pt x="716" y="125"/>
                </a:cubicBezTo>
                <a:cubicBezTo>
                  <a:pt x="716" y="155"/>
                  <a:pt x="692" y="179"/>
                  <a:pt x="662" y="179"/>
                </a:cubicBezTo>
                <a:lnTo>
                  <a:pt x="143" y="179"/>
                </a:lnTo>
                <a:lnTo>
                  <a:pt x="143" y="251"/>
                </a:lnTo>
                <a:lnTo>
                  <a:pt x="662" y="251"/>
                </a:lnTo>
                <a:cubicBezTo>
                  <a:pt x="731" y="251"/>
                  <a:pt x="788" y="194"/>
                  <a:pt x="788" y="125"/>
                </a:cubicBezTo>
                <a:close/>
                <a:moveTo>
                  <a:pt x="197" y="537"/>
                </a:moveTo>
                <a:lnTo>
                  <a:pt x="214" y="537"/>
                </a:lnTo>
                <a:lnTo>
                  <a:pt x="214" y="466"/>
                </a:lnTo>
                <a:lnTo>
                  <a:pt x="197" y="466"/>
                </a:lnTo>
                <a:cubicBezTo>
                  <a:pt x="167" y="466"/>
                  <a:pt x="143" y="441"/>
                  <a:pt x="143" y="412"/>
                </a:cubicBezTo>
                <a:cubicBezTo>
                  <a:pt x="143" y="382"/>
                  <a:pt x="167" y="358"/>
                  <a:pt x="197" y="358"/>
                </a:cubicBezTo>
                <a:lnTo>
                  <a:pt x="787" y="358"/>
                </a:lnTo>
                <a:lnTo>
                  <a:pt x="787" y="286"/>
                </a:lnTo>
                <a:lnTo>
                  <a:pt x="197" y="286"/>
                </a:lnTo>
                <a:cubicBezTo>
                  <a:pt x="128" y="286"/>
                  <a:pt x="71" y="343"/>
                  <a:pt x="71" y="412"/>
                </a:cubicBezTo>
                <a:cubicBezTo>
                  <a:pt x="71" y="481"/>
                  <a:pt x="128" y="537"/>
                  <a:pt x="197" y="537"/>
                </a:cubicBezTo>
                <a:close/>
                <a:moveTo>
                  <a:pt x="71" y="698"/>
                </a:moveTo>
                <a:cubicBezTo>
                  <a:pt x="71" y="669"/>
                  <a:pt x="95" y="645"/>
                  <a:pt x="125" y="645"/>
                </a:cubicBezTo>
                <a:lnTo>
                  <a:pt x="214" y="645"/>
                </a:lnTo>
                <a:lnTo>
                  <a:pt x="214" y="573"/>
                </a:lnTo>
                <a:lnTo>
                  <a:pt x="125" y="573"/>
                </a:lnTo>
                <a:cubicBezTo>
                  <a:pt x="56" y="573"/>
                  <a:pt x="0" y="629"/>
                  <a:pt x="0" y="698"/>
                </a:cubicBezTo>
                <a:cubicBezTo>
                  <a:pt x="0" y="767"/>
                  <a:pt x="56" y="824"/>
                  <a:pt x="125" y="824"/>
                </a:cubicBezTo>
                <a:lnTo>
                  <a:pt x="859" y="824"/>
                </a:lnTo>
                <a:lnTo>
                  <a:pt x="859" y="752"/>
                </a:lnTo>
                <a:lnTo>
                  <a:pt x="125" y="752"/>
                </a:lnTo>
                <a:cubicBezTo>
                  <a:pt x="95" y="752"/>
                  <a:pt x="71" y="728"/>
                  <a:pt x="71" y="6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68" name="Freeform 46"/>
          <p:cNvSpPr>
            <a:spLocks noEditPoints="1"/>
          </p:cNvSpPr>
          <p:nvPr/>
        </p:nvSpPr>
        <p:spPr bwMode="auto">
          <a:xfrm>
            <a:off x="2195162" y="1780680"/>
            <a:ext cx="411407" cy="594301"/>
          </a:xfrm>
          <a:custGeom>
            <a:avLst/>
            <a:gdLst>
              <a:gd name="T0" fmla="*/ 275 w 598"/>
              <a:gd name="T1" fmla="*/ 251 h 860"/>
              <a:gd name="T2" fmla="*/ 347 w 598"/>
              <a:gd name="T3" fmla="*/ 179 h 860"/>
              <a:gd name="T4" fmla="*/ 419 w 598"/>
              <a:gd name="T5" fmla="*/ 251 h 860"/>
              <a:gd name="T6" fmla="*/ 347 w 598"/>
              <a:gd name="T7" fmla="*/ 322 h 860"/>
              <a:gd name="T8" fmla="*/ 275 w 598"/>
              <a:gd name="T9" fmla="*/ 251 h 860"/>
              <a:gd name="T10" fmla="*/ 598 w 598"/>
              <a:gd name="T11" fmla="*/ 752 h 860"/>
              <a:gd name="T12" fmla="*/ 449 w 598"/>
              <a:gd name="T13" fmla="*/ 352 h 860"/>
              <a:gd name="T14" fmla="*/ 490 w 598"/>
              <a:gd name="T15" fmla="*/ 251 h 860"/>
              <a:gd name="T16" fmla="*/ 383 w 598"/>
              <a:gd name="T17" fmla="*/ 113 h 860"/>
              <a:gd name="T18" fmla="*/ 383 w 598"/>
              <a:gd name="T19" fmla="*/ 36 h 860"/>
              <a:gd name="T20" fmla="*/ 347 w 598"/>
              <a:gd name="T21" fmla="*/ 0 h 860"/>
              <a:gd name="T22" fmla="*/ 311 w 598"/>
              <a:gd name="T23" fmla="*/ 36 h 860"/>
              <a:gd name="T24" fmla="*/ 311 w 598"/>
              <a:gd name="T25" fmla="*/ 113 h 860"/>
              <a:gd name="T26" fmla="*/ 204 w 598"/>
              <a:gd name="T27" fmla="*/ 251 h 860"/>
              <a:gd name="T28" fmla="*/ 245 w 598"/>
              <a:gd name="T29" fmla="*/ 352 h 860"/>
              <a:gd name="T30" fmla="*/ 196 w 598"/>
              <a:gd name="T31" fmla="*/ 485 h 860"/>
              <a:gd name="T32" fmla="*/ 260 w 598"/>
              <a:gd name="T33" fmla="*/ 519 h 860"/>
              <a:gd name="T34" fmla="*/ 308 w 598"/>
              <a:gd name="T35" fmla="*/ 388 h 860"/>
              <a:gd name="T36" fmla="*/ 347 w 598"/>
              <a:gd name="T37" fmla="*/ 394 h 860"/>
              <a:gd name="T38" fmla="*/ 386 w 598"/>
              <a:gd name="T39" fmla="*/ 388 h 860"/>
              <a:gd name="T40" fmla="*/ 459 w 598"/>
              <a:gd name="T41" fmla="*/ 586 h 860"/>
              <a:gd name="T42" fmla="*/ 347 w 598"/>
              <a:gd name="T43" fmla="*/ 607 h 860"/>
              <a:gd name="T44" fmla="*/ 72 w 598"/>
              <a:gd name="T45" fmla="*/ 453 h 860"/>
              <a:gd name="T46" fmla="*/ 26 w 598"/>
              <a:gd name="T47" fmla="*/ 440 h 860"/>
              <a:gd name="T48" fmla="*/ 11 w 598"/>
              <a:gd name="T49" fmla="*/ 491 h 860"/>
              <a:gd name="T50" fmla="*/ 145 w 598"/>
              <a:gd name="T51" fmla="*/ 623 h 860"/>
              <a:gd name="T52" fmla="*/ 96 w 598"/>
              <a:gd name="T53" fmla="*/ 752 h 860"/>
              <a:gd name="T54" fmla="*/ 134 w 598"/>
              <a:gd name="T55" fmla="*/ 860 h 860"/>
              <a:gd name="T56" fmla="*/ 210 w 598"/>
              <a:gd name="T57" fmla="*/ 654 h 860"/>
              <a:gd name="T58" fmla="*/ 347 w 598"/>
              <a:gd name="T59" fmla="*/ 679 h 860"/>
              <a:gd name="T60" fmla="*/ 483 w 598"/>
              <a:gd name="T61" fmla="*/ 653 h 860"/>
              <a:gd name="T62" fmla="*/ 560 w 598"/>
              <a:gd name="T63" fmla="*/ 860 h 860"/>
              <a:gd name="T64" fmla="*/ 598 w 598"/>
              <a:gd name="T65" fmla="*/ 752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 h="860">
                <a:moveTo>
                  <a:pt x="275" y="251"/>
                </a:moveTo>
                <a:cubicBezTo>
                  <a:pt x="275" y="211"/>
                  <a:pt x="307" y="179"/>
                  <a:pt x="347" y="179"/>
                </a:cubicBezTo>
                <a:cubicBezTo>
                  <a:pt x="386" y="179"/>
                  <a:pt x="419" y="211"/>
                  <a:pt x="419" y="251"/>
                </a:cubicBezTo>
                <a:cubicBezTo>
                  <a:pt x="419" y="290"/>
                  <a:pt x="386" y="322"/>
                  <a:pt x="347" y="322"/>
                </a:cubicBezTo>
                <a:cubicBezTo>
                  <a:pt x="307" y="322"/>
                  <a:pt x="275" y="290"/>
                  <a:pt x="275" y="251"/>
                </a:cubicBezTo>
                <a:close/>
                <a:moveTo>
                  <a:pt x="598" y="752"/>
                </a:moveTo>
                <a:lnTo>
                  <a:pt x="449" y="352"/>
                </a:lnTo>
                <a:cubicBezTo>
                  <a:pt x="474" y="326"/>
                  <a:pt x="490" y="290"/>
                  <a:pt x="490" y="251"/>
                </a:cubicBezTo>
                <a:cubicBezTo>
                  <a:pt x="490" y="184"/>
                  <a:pt x="444" y="129"/>
                  <a:pt x="383" y="113"/>
                </a:cubicBezTo>
                <a:lnTo>
                  <a:pt x="383" y="36"/>
                </a:lnTo>
                <a:cubicBezTo>
                  <a:pt x="383" y="16"/>
                  <a:pt x="367" y="0"/>
                  <a:pt x="347" y="0"/>
                </a:cubicBezTo>
                <a:cubicBezTo>
                  <a:pt x="327" y="0"/>
                  <a:pt x="311" y="16"/>
                  <a:pt x="311" y="36"/>
                </a:cubicBezTo>
                <a:lnTo>
                  <a:pt x="311" y="113"/>
                </a:lnTo>
                <a:cubicBezTo>
                  <a:pt x="250" y="129"/>
                  <a:pt x="204" y="184"/>
                  <a:pt x="204" y="251"/>
                </a:cubicBezTo>
                <a:cubicBezTo>
                  <a:pt x="204" y="290"/>
                  <a:pt x="220" y="326"/>
                  <a:pt x="245" y="352"/>
                </a:cubicBezTo>
                <a:lnTo>
                  <a:pt x="196" y="485"/>
                </a:lnTo>
                <a:cubicBezTo>
                  <a:pt x="216" y="499"/>
                  <a:pt x="237" y="511"/>
                  <a:pt x="260" y="519"/>
                </a:cubicBezTo>
                <a:lnTo>
                  <a:pt x="308" y="388"/>
                </a:lnTo>
                <a:cubicBezTo>
                  <a:pt x="321" y="392"/>
                  <a:pt x="333" y="394"/>
                  <a:pt x="347" y="394"/>
                </a:cubicBezTo>
                <a:cubicBezTo>
                  <a:pt x="361" y="394"/>
                  <a:pt x="373" y="392"/>
                  <a:pt x="386" y="388"/>
                </a:cubicBezTo>
                <a:lnTo>
                  <a:pt x="459" y="586"/>
                </a:lnTo>
                <a:cubicBezTo>
                  <a:pt x="423" y="599"/>
                  <a:pt x="386" y="607"/>
                  <a:pt x="347" y="607"/>
                </a:cubicBezTo>
                <a:cubicBezTo>
                  <a:pt x="233" y="607"/>
                  <a:pt x="130" y="549"/>
                  <a:pt x="72" y="453"/>
                </a:cubicBezTo>
                <a:cubicBezTo>
                  <a:pt x="63" y="438"/>
                  <a:pt x="43" y="432"/>
                  <a:pt x="26" y="440"/>
                </a:cubicBezTo>
                <a:cubicBezTo>
                  <a:pt x="7" y="449"/>
                  <a:pt x="0" y="473"/>
                  <a:pt x="11" y="491"/>
                </a:cubicBezTo>
                <a:cubicBezTo>
                  <a:pt x="45" y="547"/>
                  <a:pt x="92" y="591"/>
                  <a:pt x="145" y="623"/>
                </a:cubicBezTo>
                <a:lnTo>
                  <a:pt x="96" y="752"/>
                </a:lnTo>
                <a:lnTo>
                  <a:pt x="134" y="860"/>
                </a:lnTo>
                <a:lnTo>
                  <a:pt x="210" y="654"/>
                </a:lnTo>
                <a:cubicBezTo>
                  <a:pt x="253" y="670"/>
                  <a:pt x="299" y="679"/>
                  <a:pt x="347" y="679"/>
                </a:cubicBezTo>
                <a:cubicBezTo>
                  <a:pt x="394" y="679"/>
                  <a:pt x="440" y="669"/>
                  <a:pt x="483" y="653"/>
                </a:cubicBezTo>
                <a:lnTo>
                  <a:pt x="560" y="860"/>
                </a:lnTo>
                <a:lnTo>
                  <a:pt x="598" y="7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70" name="Freeform 48"/>
          <p:cNvSpPr>
            <a:spLocks noEditPoints="1"/>
          </p:cNvSpPr>
          <p:nvPr/>
        </p:nvSpPr>
        <p:spPr bwMode="auto">
          <a:xfrm>
            <a:off x="5065986" y="538051"/>
            <a:ext cx="582575" cy="564285"/>
          </a:xfrm>
          <a:custGeom>
            <a:avLst/>
            <a:gdLst>
              <a:gd name="T0" fmla="*/ 388 w 848"/>
              <a:gd name="T1" fmla="*/ 486 h 821"/>
              <a:gd name="T2" fmla="*/ 291 w 848"/>
              <a:gd name="T3" fmla="*/ 583 h 821"/>
              <a:gd name="T4" fmla="*/ 342 w 848"/>
              <a:gd name="T5" fmla="*/ 634 h 821"/>
              <a:gd name="T6" fmla="*/ 460 w 848"/>
              <a:gd name="T7" fmla="*/ 516 h 821"/>
              <a:gd name="T8" fmla="*/ 460 w 848"/>
              <a:gd name="T9" fmla="*/ 267 h 821"/>
              <a:gd name="T10" fmla="*/ 388 w 848"/>
              <a:gd name="T11" fmla="*/ 267 h 821"/>
              <a:gd name="T12" fmla="*/ 388 w 848"/>
              <a:gd name="T13" fmla="*/ 486 h 821"/>
              <a:gd name="T14" fmla="*/ 172 w 848"/>
              <a:gd name="T15" fmla="*/ 118 h 821"/>
              <a:gd name="T16" fmla="*/ 259 w 848"/>
              <a:gd name="T17" fmla="*/ 69 h 821"/>
              <a:gd name="T18" fmla="*/ 231 w 848"/>
              <a:gd name="T19" fmla="*/ 3 h 821"/>
              <a:gd name="T20" fmla="*/ 130 w 848"/>
              <a:gd name="T21" fmla="*/ 60 h 821"/>
              <a:gd name="T22" fmla="*/ 0 w 848"/>
              <a:gd name="T23" fmla="*/ 195 h 821"/>
              <a:gd name="T24" fmla="*/ 60 w 848"/>
              <a:gd name="T25" fmla="*/ 234 h 821"/>
              <a:gd name="T26" fmla="*/ 172 w 848"/>
              <a:gd name="T27" fmla="*/ 118 h 821"/>
              <a:gd name="T28" fmla="*/ 719 w 848"/>
              <a:gd name="T29" fmla="*/ 57 h 821"/>
              <a:gd name="T30" fmla="*/ 617 w 848"/>
              <a:gd name="T31" fmla="*/ 0 h 821"/>
              <a:gd name="T32" fmla="*/ 590 w 848"/>
              <a:gd name="T33" fmla="*/ 66 h 821"/>
              <a:gd name="T34" fmla="*/ 677 w 848"/>
              <a:gd name="T35" fmla="*/ 115 h 821"/>
              <a:gd name="T36" fmla="*/ 788 w 848"/>
              <a:gd name="T37" fmla="*/ 234 h 821"/>
              <a:gd name="T38" fmla="*/ 848 w 848"/>
              <a:gd name="T39" fmla="*/ 196 h 821"/>
              <a:gd name="T40" fmla="*/ 719 w 848"/>
              <a:gd name="T41" fmla="*/ 57 h 821"/>
              <a:gd name="T42" fmla="*/ 424 w 848"/>
              <a:gd name="T43" fmla="*/ 749 h 821"/>
              <a:gd name="T44" fmla="*/ 138 w 848"/>
              <a:gd name="T45" fmla="*/ 463 h 821"/>
              <a:gd name="T46" fmla="*/ 424 w 848"/>
              <a:gd name="T47" fmla="*/ 176 h 821"/>
              <a:gd name="T48" fmla="*/ 711 w 848"/>
              <a:gd name="T49" fmla="*/ 463 h 821"/>
              <a:gd name="T50" fmla="*/ 424 w 848"/>
              <a:gd name="T51" fmla="*/ 749 h 821"/>
              <a:gd name="T52" fmla="*/ 424 w 848"/>
              <a:gd name="T53" fmla="*/ 105 h 821"/>
              <a:gd name="T54" fmla="*/ 66 w 848"/>
              <a:gd name="T55" fmla="*/ 463 h 821"/>
              <a:gd name="T56" fmla="*/ 424 w 848"/>
              <a:gd name="T57" fmla="*/ 821 h 821"/>
              <a:gd name="T58" fmla="*/ 782 w 848"/>
              <a:gd name="T59" fmla="*/ 463 h 821"/>
              <a:gd name="T60" fmla="*/ 424 w 848"/>
              <a:gd name="T61" fmla="*/ 10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8" h="821">
                <a:moveTo>
                  <a:pt x="388" y="486"/>
                </a:moveTo>
                <a:lnTo>
                  <a:pt x="291" y="583"/>
                </a:lnTo>
                <a:lnTo>
                  <a:pt x="342" y="634"/>
                </a:lnTo>
                <a:lnTo>
                  <a:pt x="460" y="516"/>
                </a:lnTo>
                <a:lnTo>
                  <a:pt x="460" y="267"/>
                </a:lnTo>
                <a:lnTo>
                  <a:pt x="388" y="267"/>
                </a:lnTo>
                <a:lnTo>
                  <a:pt x="388" y="486"/>
                </a:lnTo>
                <a:close/>
                <a:moveTo>
                  <a:pt x="172" y="118"/>
                </a:moveTo>
                <a:cubicBezTo>
                  <a:pt x="199" y="98"/>
                  <a:pt x="228" y="82"/>
                  <a:pt x="259" y="69"/>
                </a:cubicBezTo>
                <a:lnTo>
                  <a:pt x="231" y="3"/>
                </a:lnTo>
                <a:cubicBezTo>
                  <a:pt x="195" y="18"/>
                  <a:pt x="161" y="37"/>
                  <a:pt x="130" y="60"/>
                </a:cubicBezTo>
                <a:cubicBezTo>
                  <a:pt x="76" y="98"/>
                  <a:pt x="33" y="144"/>
                  <a:pt x="0" y="195"/>
                </a:cubicBezTo>
                <a:lnTo>
                  <a:pt x="60" y="234"/>
                </a:lnTo>
                <a:cubicBezTo>
                  <a:pt x="89" y="190"/>
                  <a:pt x="126" y="151"/>
                  <a:pt x="172" y="118"/>
                </a:cubicBezTo>
                <a:close/>
                <a:moveTo>
                  <a:pt x="719" y="57"/>
                </a:moveTo>
                <a:cubicBezTo>
                  <a:pt x="687" y="34"/>
                  <a:pt x="653" y="15"/>
                  <a:pt x="617" y="0"/>
                </a:cubicBezTo>
                <a:lnTo>
                  <a:pt x="590" y="66"/>
                </a:lnTo>
                <a:cubicBezTo>
                  <a:pt x="620" y="79"/>
                  <a:pt x="650" y="95"/>
                  <a:pt x="677" y="115"/>
                </a:cubicBezTo>
                <a:cubicBezTo>
                  <a:pt x="721" y="147"/>
                  <a:pt x="758" y="187"/>
                  <a:pt x="788" y="234"/>
                </a:cubicBezTo>
                <a:lnTo>
                  <a:pt x="848" y="196"/>
                </a:lnTo>
                <a:cubicBezTo>
                  <a:pt x="814" y="141"/>
                  <a:pt x="770" y="95"/>
                  <a:pt x="719" y="57"/>
                </a:cubicBezTo>
                <a:close/>
                <a:moveTo>
                  <a:pt x="424" y="749"/>
                </a:moveTo>
                <a:cubicBezTo>
                  <a:pt x="266" y="749"/>
                  <a:pt x="138" y="621"/>
                  <a:pt x="138" y="463"/>
                </a:cubicBezTo>
                <a:cubicBezTo>
                  <a:pt x="138" y="305"/>
                  <a:pt x="266" y="176"/>
                  <a:pt x="424" y="176"/>
                </a:cubicBezTo>
                <a:cubicBezTo>
                  <a:pt x="582" y="176"/>
                  <a:pt x="711" y="305"/>
                  <a:pt x="711" y="463"/>
                </a:cubicBezTo>
                <a:cubicBezTo>
                  <a:pt x="711" y="621"/>
                  <a:pt x="582" y="749"/>
                  <a:pt x="424" y="749"/>
                </a:cubicBezTo>
                <a:close/>
                <a:moveTo>
                  <a:pt x="424" y="105"/>
                </a:moveTo>
                <a:cubicBezTo>
                  <a:pt x="227" y="105"/>
                  <a:pt x="66" y="265"/>
                  <a:pt x="66" y="463"/>
                </a:cubicBezTo>
                <a:cubicBezTo>
                  <a:pt x="66" y="660"/>
                  <a:pt x="227" y="821"/>
                  <a:pt x="424" y="821"/>
                </a:cubicBezTo>
                <a:cubicBezTo>
                  <a:pt x="622" y="821"/>
                  <a:pt x="782" y="660"/>
                  <a:pt x="782" y="463"/>
                </a:cubicBezTo>
                <a:cubicBezTo>
                  <a:pt x="782" y="265"/>
                  <a:pt x="622" y="105"/>
                  <a:pt x="424" y="1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71" name="Freeform 49"/>
          <p:cNvSpPr>
            <a:spLocks noEditPoints="1"/>
          </p:cNvSpPr>
          <p:nvPr/>
        </p:nvSpPr>
        <p:spPr bwMode="auto">
          <a:xfrm>
            <a:off x="3645588" y="524545"/>
            <a:ext cx="471465" cy="591300"/>
          </a:xfrm>
          <a:custGeom>
            <a:avLst/>
            <a:gdLst>
              <a:gd name="T0" fmla="*/ 358 w 687"/>
              <a:gd name="T1" fmla="*/ 718 h 859"/>
              <a:gd name="T2" fmla="*/ 170 w 687"/>
              <a:gd name="T3" fmla="*/ 456 h 859"/>
              <a:gd name="T4" fmla="*/ 170 w 687"/>
              <a:gd name="T5" fmla="*/ 456 h 859"/>
              <a:gd name="T6" fmla="*/ 154 w 687"/>
              <a:gd name="T7" fmla="*/ 439 h 859"/>
              <a:gd name="T8" fmla="*/ 154 w 687"/>
              <a:gd name="T9" fmla="*/ 439 h 859"/>
              <a:gd name="T10" fmla="*/ 72 w 687"/>
              <a:gd name="T11" fmla="*/ 322 h 859"/>
              <a:gd name="T12" fmla="*/ 144 w 687"/>
              <a:gd name="T13" fmla="*/ 250 h 859"/>
              <a:gd name="T14" fmla="*/ 204 w 687"/>
              <a:gd name="T15" fmla="*/ 361 h 859"/>
              <a:gd name="T16" fmla="*/ 194 w 687"/>
              <a:gd name="T17" fmla="*/ 376 h 859"/>
              <a:gd name="T18" fmla="*/ 235 w 687"/>
              <a:gd name="T19" fmla="*/ 421 h 859"/>
              <a:gd name="T20" fmla="*/ 428 w 687"/>
              <a:gd name="T21" fmla="*/ 313 h 859"/>
              <a:gd name="T22" fmla="*/ 358 w 687"/>
              <a:gd name="T23" fmla="*/ 718 h 859"/>
              <a:gd name="T24" fmla="*/ 466 w 687"/>
              <a:gd name="T25" fmla="*/ 71 h 859"/>
              <a:gd name="T26" fmla="*/ 530 w 687"/>
              <a:gd name="T27" fmla="*/ 175 h 859"/>
              <a:gd name="T28" fmla="*/ 286 w 687"/>
              <a:gd name="T29" fmla="*/ 310 h 859"/>
              <a:gd name="T30" fmla="*/ 217 w 687"/>
              <a:gd name="T31" fmla="*/ 199 h 859"/>
              <a:gd name="T32" fmla="*/ 466 w 687"/>
              <a:gd name="T33" fmla="*/ 71 h 859"/>
              <a:gd name="T34" fmla="*/ 493 w 687"/>
              <a:gd name="T35" fmla="*/ 277 h 859"/>
              <a:gd name="T36" fmla="*/ 581 w 687"/>
              <a:gd name="T37" fmla="*/ 228 h 859"/>
              <a:gd name="T38" fmla="*/ 466 w 687"/>
              <a:gd name="T39" fmla="*/ 0 h 859"/>
              <a:gd name="T40" fmla="*/ 396 w 687"/>
              <a:gd name="T41" fmla="*/ 17 h 859"/>
              <a:gd name="T42" fmla="*/ 74 w 687"/>
              <a:gd name="T43" fmla="*/ 197 h 859"/>
              <a:gd name="T44" fmla="*/ 74 w 687"/>
              <a:gd name="T45" fmla="*/ 197 h 859"/>
              <a:gd name="T46" fmla="*/ 0 w 687"/>
              <a:gd name="T47" fmla="*/ 322 h 859"/>
              <a:gd name="T48" fmla="*/ 38 w 687"/>
              <a:gd name="T49" fmla="*/ 419 h 859"/>
              <a:gd name="T50" fmla="*/ 85 w 687"/>
              <a:gd name="T51" fmla="*/ 469 h 859"/>
              <a:gd name="T52" fmla="*/ 254 w 687"/>
              <a:gd name="T53" fmla="*/ 652 h 859"/>
              <a:gd name="T54" fmla="*/ 287 w 687"/>
              <a:gd name="T55" fmla="*/ 716 h 859"/>
              <a:gd name="T56" fmla="*/ 250 w 687"/>
              <a:gd name="T57" fmla="*/ 778 h 859"/>
              <a:gd name="T58" fmla="*/ 250 w 687"/>
              <a:gd name="T59" fmla="*/ 778 h 859"/>
              <a:gd name="T60" fmla="*/ 167 w 687"/>
              <a:gd name="T61" fmla="*/ 664 h 859"/>
              <a:gd name="T62" fmla="*/ 118 w 687"/>
              <a:gd name="T63" fmla="*/ 611 h 859"/>
              <a:gd name="T64" fmla="*/ 215 w 687"/>
              <a:gd name="T65" fmla="*/ 859 h 859"/>
              <a:gd name="T66" fmla="*/ 285 w 687"/>
              <a:gd name="T67" fmla="*/ 841 h 859"/>
              <a:gd name="T68" fmla="*/ 285 w 687"/>
              <a:gd name="T69" fmla="*/ 841 h 859"/>
              <a:gd name="T70" fmla="*/ 607 w 687"/>
              <a:gd name="T71" fmla="*/ 662 h 859"/>
              <a:gd name="T72" fmla="*/ 681 w 687"/>
              <a:gd name="T73" fmla="*/ 537 h 859"/>
              <a:gd name="T74" fmla="*/ 493 w 687"/>
              <a:gd name="T75" fmla="*/ 277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7" h="859">
                <a:moveTo>
                  <a:pt x="358" y="718"/>
                </a:moveTo>
                <a:cubicBezTo>
                  <a:pt x="359" y="645"/>
                  <a:pt x="329" y="628"/>
                  <a:pt x="170" y="456"/>
                </a:cubicBezTo>
                <a:lnTo>
                  <a:pt x="170" y="456"/>
                </a:lnTo>
                <a:lnTo>
                  <a:pt x="154" y="439"/>
                </a:lnTo>
                <a:lnTo>
                  <a:pt x="154" y="439"/>
                </a:lnTo>
                <a:cubicBezTo>
                  <a:pt x="89" y="368"/>
                  <a:pt x="72" y="358"/>
                  <a:pt x="72" y="322"/>
                </a:cubicBezTo>
                <a:cubicBezTo>
                  <a:pt x="72" y="281"/>
                  <a:pt x="105" y="250"/>
                  <a:pt x="144" y="250"/>
                </a:cubicBezTo>
                <a:cubicBezTo>
                  <a:pt x="200" y="250"/>
                  <a:pt x="235" y="312"/>
                  <a:pt x="204" y="361"/>
                </a:cubicBezTo>
                <a:lnTo>
                  <a:pt x="194" y="376"/>
                </a:lnTo>
                <a:lnTo>
                  <a:pt x="235" y="421"/>
                </a:lnTo>
                <a:lnTo>
                  <a:pt x="428" y="313"/>
                </a:lnTo>
                <a:cubicBezTo>
                  <a:pt x="681" y="586"/>
                  <a:pt x="687" y="535"/>
                  <a:pt x="358" y="718"/>
                </a:cubicBezTo>
                <a:close/>
                <a:moveTo>
                  <a:pt x="466" y="71"/>
                </a:moveTo>
                <a:cubicBezTo>
                  <a:pt x="518" y="71"/>
                  <a:pt x="554" y="126"/>
                  <a:pt x="530" y="175"/>
                </a:cubicBezTo>
                <a:lnTo>
                  <a:pt x="286" y="310"/>
                </a:lnTo>
                <a:cubicBezTo>
                  <a:pt x="282" y="263"/>
                  <a:pt x="256" y="222"/>
                  <a:pt x="217" y="199"/>
                </a:cubicBezTo>
                <a:cubicBezTo>
                  <a:pt x="436" y="78"/>
                  <a:pt x="437" y="71"/>
                  <a:pt x="466" y="71"/>
                </a:cubicBezTo>
                <a:close/>
                <a:moveTo>
                  <a:pt x="493" y="277"/>
                </a:moveTo>
                <a:lnTo>
                  <a:pt x="581" y="228"/>
                </a:lnTo>
                <a:cubicBezTo>
                  <a:pt x="655" y="113"/>
                  <a:pt x="568" y="0"/>
                  <a:pt x="466" y="0"/>
                </a:cubicBezTo>
                <a:cubicBezTo>
                  <a:pt x="443" y="0"/>
                  <a:pt x="419" y="5"/>
                  <a:pt x="396" y="17"/>
                </a:cubicBezTo>
                <a:lnTo>
                  <a:pt x="74" y="197"/>
                </a:lnTo>
                <a:lnTo>
                  <a:pt x="74" y="197"/>
                </a:lnTo>
                <a:cubicBezTo>
                  <a:pt x="26" y="223"/>
                  <a:pt x="0" y="272"/>
                  <a:pt x="0" y="322"/>
                </a:cubicBezTo>
                <a:cubicBezTo>
                  <a:pt x="0" y="356"/>
                  <a:pt x="13" y="391"/>
                  <a:pt x="38" y="419"/>
                </a:cubicBezTo>
                <a:lnTo>
                  <a:pt x="85" y="469"/>
                </a:lnTo>
                <a:lnTo>
                  <a:pt x="254" y="652"/>
                </a:lnTo>
                <a:cubicBezTo>
                  <a:pt x="273" y="673"/>
                  <a:pt x="287" y="685"/>
                  <a:pt x="287" y="716"/>
                </a:cubicBezTo>
                <a:cubicBezTo>
                  <a:pt x="287" y="743"/>
                  <a:pt x="272" y="766"/>
                  <a:pt x="250" y="778"/>
                </a:cubicBezTo>
                <a:lnTo>
                  <a:pt x="250" y="778"/>
                </a:lnTo>
                <a:cubicBezTo>
                  <a:pt x="177" y="819"/>
                  <a:pt x="105" y="721"/>
                  <a:pt x="167" y="664"/>
                </a:cubicBezTo>
                <a:lnTo>
                  <a:pt x="118" y="611"/>
                </a:lnTo>
                <a:cubicBezTo>
                  <a:pt x="18" y="704"/>
                  <a:pt x="96" y="859"/>
                  <a:pt x="215" y="859"/>
                </a:cubicBezTo>
                <a:cubicBezTo>
                  <a:pt x="237" y="859"/>
                  <a:pt x="261" y="853"/>
                  <a:pt x="285" y="841"/>
                </a:cubicBezTo>
                <a:lnTo>
                  <a:pt x="285" y="841"/>
                </a:lnTo>
                <a:lnTo>
                  <a:pt x="607" y="662"/>
                </a:lnTo>
                <a:cubicBezTo>
                  <a:pt x="652" y="637"/>
                  <a:pt x="681" y="589"/>
                  <a:pt x="681" y="537"/>
                </a:cubicBezTo>
                <a:cubicBezTo>
                  <a:pt x="681" y="464"/>
                  <a:pt x="647" y="444"/>
                  <a:pt x="493" y="2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74" name="Freeform 52"/>
          <p:cNvSpPr>
            <a:spLocks noEditPoints="1"/>
          </p:cNvSpPr>
          <p:nvPr/>
        </p:nvSpPr>
        <p:spPr bwMode="auto">
          <a:xfrm>
            <a:off x="6540438" y="1780680"/>
            <a:ext cx="576567" cy="594301"/>
          </a:xfrm>
          <a:custGeom>
            <a:avLst/>
            <a:gdLst>
              <a:gd name="T0" fmla="*/ 179 w 839"/>
              <a:gd name="T1" fmla="*/ 143 h 860"/>
              <a:gd name="T2" fmla="*/ 609 w 839"/>
              <a:gd name="T3" fmla="*/ 143 h 860"/>
              <a:gd name="T4" fmla="*/ 609 w 839"/>
              <a:gd name="T5" fmla="*/ 269 h 860"/>
              <a:gd name="T6" fmla="*/ 474 w 839"/>
              <a:gd name="T7" fmla="*/ 383 h 860"/>
              <a:gd name="T8" fmla="*/ 526 w 839"/>
              <a:gd name="T9" fmla="*/ 440 h 860"/>
              <a:gd name="T10" fmla="*/ 839 w 839"/>
              <a:gd name="T11" fmla="*/ 208 h 860"/>
              <a:gd name="T12" fmla="*/ 781 w 839"/>
              <a:gd name="T13" fmla="*/ 151 h 860"/>
              <a:gd name="T14" fmla="*/ 680 w 839"/>
              <a:gd name="T15" fmla="*/ 215 h 860"/>
              <a:gd name="T16" fmla="*/ 680 w 839"/>
              <a:gd name="T17" fmla="*/ 72 h 860"/>
              <a:gd name="T18" fmla="*/ 430 w 839"/>
              <a:gd name="T19" fmla="*/ 72 h 860"/>
              <a:gd name="T20" fmla="*/ 430 w 839"/>
              <a:gd name="T21" fmla="*/ 0 h 860"/>
              <a:gd name="T22" fmla="*/ 358 w 839"/>
              <a:gd name="T23" fmla="*/ 0 h 860"/>
              <a:gd name="T24" fmla="*/ 358 w 839"/>
              <a:gd name="T25" fmla="*/ 72 h 860"/>
              <a:gd name="T26" fmla="*/ 107 w 839"/>
              <a:gd name="T27" fmla="*/ 72 h 860"/>
              <a:gd name="T28" fmla="*/ 107 w 839"/>
              <a:gd name="T29" fmla="*/ 537 h 860"/>
              <a:gd name="T30" fmla="*/ 179 w 839"/>
              <a:gd name="T31" fmla="*/ 537 h 860"/>
              <a:gd name="T32" fmla="*/ 179 w 839"/>
              <a:gd name="T33" fmla="*/ 143 h 860"/>
              <a:gd name="T34" fmla="*/ 680 w 839"/>
              <a:gd name="T35" fmla="*/ 537 h 860"/>
              <a:gd name="T36" fmla="*/ 680 w 839"/>
              <a:gd name="T37" fmla="*/ 393 h 860"/>
              <a:gd name="T38" fmla="*/ 609 w 839"/>
              <a:gd name="T39" fmla="*/ 447 h 860"/>
              <a:gd name="T40" fmla="*/ 609 w 839"/>
              <a:gd name="T41" fmla="*/ 537 h 860"/>
              <a:gd name="T42" fmla="*/ 680 w 839"/>
              <a:gd name="T43" fmla="*/ 537 h 860"/>
              <a:gd name="T44" fmla="*/ 371 w 839"/>
              <a:gd name="T45" fmla="*/ 473 h 860"/>
              <a:gd name="T46" fmla="*/ 414 w 839"/>
              <a:gd name="T47" fmla="*/ 530 h 860"/>
              <a:gd name="T48" fmla="*/ 506 w 839"/>
              <a:gd name="T49" fmla="*/ 461 h 860"/>
              <a:gd name="T50" fmla="*/ 463 w 839"/>
              <a:gd name="T51" fmla="*/ 404 h 860"/>
              <a:gd name="T52" fmla="*/ 371 w 839"/>
              <a:gd name="T53" fmla="*/ 473 h 860"/>
              <a:gd name="T54" fmla="*/ 0 w 839"/>
              <a:gd name="T55" fmla="*/ 681 h 860"/>
              <a:gd name="T56" fmla="*/ 233 w 839"/>
              <a:gd name="T57" fmla="*/ 681 h 860"/>
              <a:gd name="T58" fmla="*/ 166 w 839"/>
              <a:gd name="T59" fmla="*/ 860 h 860"/>
              <a:gd name="T60" fmla="*/ 243 w 839"/>
              <a:gd name="T61" fmla="*/ 860 h 860"/>
              <a:gd name="T62" fmla="*/ 310 w 839"/>
              <a:gd name="T63" fmla="*/ 681 h 860"/>
              <a:gd name="T64" fmla="*/ 358 w 839"/>
              <a:gd name="T65" fmla="*/ 681 h 860"/>
              <a:gd name="T66" fmla="*/ 358 w 839"/>
              <a:gd name="T67" fmla="*/ 860 h 860"/>
              <a:gd name="T68" fmla="*/ 430 w 839"/>
              <a:gd name="T69" fmla="*/ 860 h 860"/>
              <a:gd name="T70" fmla="*/ 430 w 839"/>
              <a:gd name="T71" fmla="*/ 681 h 860"/>
              <a:gd name="T72" fmla="*/ 547 w 839"/>
              <a:gd name="T73" fmla="*/ 681 h 860"/>
              <a:gd name="T74" fmla="*/ 614 w 839"/>
              <a:gd name="T75" fmla="*/ 860 h 860"/>
              <a:gd name="T76" fmla="*/ 690 w 839"/>
              <a:gd name="T77" fmla="*/ 860 h 860"/>
              <a:gd name="T78" fmla="*/ 623 w 839"/>
              <a:gd name="T79" fmla="*/ 681 h 860"/>
              <a:gd name="T80" fmla="*/ 788 w 839"/>
              <a:gd name="T81" fmla="*/ 681 h 860"/>
              <a:gd name="T82" fmla="*/ 788 w 839"/>
              <a:gd name="T83" fmla="*/ 609 h 860"/>
              <a:gd name="T84" fmla="*/ 0 w 839"/>
              <a:gd name="T85" fmla="*/ 609 h 860"/>
              <a:gd name="T86" fmla="*/ 0 w 839"/>
              <a:gd name="T87" fmla="*/ 681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9" h="860">
                <a:moveTo>
                  <a:pt x="179" y="143"/>
                </a:moveTo>
                <a:lnTo>
                  <a:pt x="609" y="143"/>
                </a:lnTo>
                <a:lnTo>
                  <a:pt x="609" y="269"/>
                </a:lnTo>
                <a:lnTo>
                  <a:pt x="474" y="383"/>
                </a:lnTo>
                <a:lnTo>
                  <a:pt x="526" y="440"/>
                </a:lnTo>
                <a:lnTo>
                  <a:pt x="839" y="208"/>
                </a:lnTo>
                <a:lnTo>
                  <a:pt x="781" y="151"/>
                </a:lnTo>
                <a:lnTo>
                  <a:pt x="680" y="215"/>
                </a:lnTo>
                <a:lnTo>
                  <a:pt x="680" y="72"/>
                </a:lnTo>
                <a:lnTo>
                  <a:pt x="430" y="72"/>
                </a:lnTo>
                <a:lnTo>
                  <a:pt x="430" y="0"/>
                </a:lnTo>
                <a:lnTo>
                  <a:pt x="358" y="0"/>
                </a:lnTo>
                <a:lnTo>
                  <a:pt x="358" y="72"/>
                </a:lnTo>
                <a:lnTo>
                  <a:pt x="107" y="72"/>
                </a:lnTo>
                <a:lnTo>
                  <a:pt x="107" y="537"/>
                </a:lnTo>
                <a:lnTo>
                  <a:pt x="179" y="537"/>
                </a:lnTo>
                <a:lnTo>
                  <a:pt x="179" y="143"/>
                </a:lnTo>
                <a:close/>
                <a:moveTo>
                  <a:pt x="680" y="537"/>
                </a:moveTo>
                <a:lnTo>
                  <a:pt x="680" y="393"/>
                </a:lnTo>
                <a:lnTo>
                  <a:pt x="609" y="447"/>
                </a:lnTo>
                <a:lnTo>
                  <a:pt x="609" y="537"/>
                </a:lnTo>
                <a:lnTo>
                  <a:pt x="680" y="537"/>
                </a:lnTo>
                <a:close/>
                <a:moveTo>
                  <a:pt x="371" y="473"/>
                </a:moveTo>
                <a:lnTo>
                  <a:pt x="414" y="530"/>
                </a:lnTo>
                <a:lnTo>
                  <a:pt x="506" y="461"/>
                </a:lnTo>
                <a:lnTo>
                  <a:pt x="463" y="404"/>
                </a:lnTo>
                <a:lnTo>
                  <a:pt x="371" y="473"/>
                </a:lnTo>
                <a:close/>
                <a:moveTo>
                  <a:pt x="0" y="681"/>
                </a:moveTo>
                <a:lnTo>
                  <a:pt x="233" y="681"/>
                </a:lnTo>
                <a:lnTo>
                  <a:pt x="166" y="860"/>
                </a:lnTo>
                <a:lnTo>
                  <a:pt x="243" y="860"/>
                </a:lnTo>
                <a:lnTo>
                  <a:pt x="310" y="681"/>
                </a:lnTo>
                <a:lnTo>
                  <a:pt x="358" y="681"/>
                </a:lnTo>
                <a:lnTo>
                  <a:pt x="358" y="860"/>
                </a:lnTo>
                <a:lnTo>
                  <a:pt x="430" y="860"/>
                </a:lnTo>
                <a:lnTo>
                  <a:pt x="430" y="681"/>
                </a:lnTo>
                <a:lnTo>
                  <a:pt x="547" y="681"/>
                </a:lnTo>
                <a:lnTo>
                  <a:pt x="614" y="860"/>
                </a:lnTo>
                <a:lnTo>
                  <a:pt x="690" y="860"/>
                </a:lnTo>
                <a:lnTo>
                  <a:pt x="623" y="681"/>
                </a:lnTo>
                <a:lnTo>
                  <a:pt x="788" y="681"/>
                </a:lnTo>
                <a:lnTo>
                  <a:pt x="788" y="609"/>
                </a:lnTo>
                <a:lnTo>
                  <a:pt x="0" y="609"/>
                </a:lnTo>
                <a:lnTo>
                  <a:pt x="0" y="6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75" name="Freeform 53"/>
          <p:cNvSpPr>
            <a:spLocks noEditPoints="1"/>
          </p:cNvSpPr>
          <p:nvPr/>
        </p:nvSpPr>
        <p:spPr bwMode="auto">
          <a:xfrm>
            <a:off x="5050971" y="1810696"/>
            <a:ext cx="612604" cy="534269"/>
          </a:xfrm>
          <a:custGeom>
            <a:avLst/>
            <a:gdLst>
              <a:gd name="T0" fmla="*/ 408 w 888"/>
              <a:gd name="T1" fmla="*/ 61 h 777"/>
              <a:gd name="T2" fmla="*/ 337 w 888"/>
              <a:gd name="T3" fmla="*/ 61 h 777"/>
              <a:gd name="T4" fmla="*/ 337 w 888"/>
              <a:gd name="T5" fmla="*/ 539 h 777"/>
              <a:gd name="T6" fmla="*/ 408 w 888"/>
              <a:gd name="T7" fmla="*/ 556 h 777"/>
              <a:gd name="T8" fmla="*/ 408 w 888"/>
              <a:gd name="T9" fmla="*/ 61 h 777"/>
              <a:gd name="T10" fmla="*/ 552 w 888"/>
              <a:gd name="T11" fmla="*/ 61 h 777"/>
              <a:gd name="T12" fmla="*/ 480 w 888"/>
              <a:gd name="T13" fmla="*/ 61 h 777"/>
              <a:gd name="T14" fmla="*/ 480 w 888"/>
              <a:gd name="T15" fmla="*/ 556 h 777"/>
              <a:gd name="T16" fmla="*/ 552 w 888"/>
              <a:gd name="T17" fmla="*/ 539 h 777"/>
              <a:gd name="T18" fmla="*/ 552 w 888"/>
              <a:gd name="T19" fmla="*/ 61 h 777"/>
              <a:gd name="T20" fmla="*/ 829 w 888"/>
              <a:gd name="T21" fmla="*/ 27 h 777"/>
              <a:gd name="T22" fmla="*/ 734 w 888"/>
              <a:gd name="T23" fmla="*/ 5 h 777"/>
              <a:gd name="T24" fmla="*/ 652 w 888"/>
              <a:gd name="T25" fmla="*/ 56 h 777"/>
              <a:gd name="T26" fmla="*/ 696 w 888"/>
              <a:gd name="T27" fmla="*/ 357 h 777"/>
              <a:gd name="T28" fmla="*/ 634 w 888"/>
              <a:gd name="T29" fmla="*/ 526 h 777"/>
              <a:gd name="T30" fmla="*/ 444 w 888"/>
              <a:gd name="T31" fmla="*/ 595 h 777"/>
              <a:gd name="T32" fmla="*/ 254 w 888"/>
              <a:gd name="T33" fmla="*/ 526 h 777"/>
              <a:gd name="T34" fmla="*/ 193 w 888"/>
              <a:gd name="T35" fmla="*/ 357 h 777"/>
              <a:gd name="T36" fmla="*/ 237 w 888"/>
              <a:gd name="T37" fmla="*/ 57 h 777"/>
              <a:gd name="T38" fmla="*/ 155 w 888"/>
              <a:gd name="T39" fmla="*/ 5 h 777"/>
              <a:gd name="T40" fmla="*/ 60 w 888"/>
              <a:gd name="T41" fmla="*/ 27 h 777"/>
              <a:gd name="T42" fmla="*/ 35 w 888"/>
              <a:gd name="T43" fmla="*/ 179 h 777"/>
              <a:gd name="T44" fmla="*/ 92 w 888"/>
              <a:gd name="T45" fmla="*/ 216 h 777"/>
              <a:gd name="T46" fmla="*/ 134 w 888"/>
              <a:gd name="T47" fmla="*/ 189 h 777"/>
              <a:gd name="T48" fmla="*/ 107 w 888"/>
              <a:gd name="T49" fmla="*/ 146 h 777"/>
              <a:gd name="T50" fmla="*/ 93 w 888"/>
              <a:gd name="T51" fmla="*/ 137 h 777"/>
              <a:gd name="T52" fmla="*/ 102 w 888"/>
              <a:gd name="T53" fmla="*/ 85 h 777"/>
              <a:gd name="T54" fmla="*/ 143 w 888"/>
              <a:gd name="T55" fmla="*/ 76 h 777"/>
              <a:gd name="T56" fmla="*/ 179 w 888"/>
              <a:gd name="T57" fmla="*/ 99 h 777"/>
              <a:gd name="T58" fmla="*/ 130 w 888"/>
              <a:gd name="T59" fmla="*/ 321 h 777"/>
              <a:gd name="T60" fmla="*/ 122 w 888"/>
              <a:gd name="T61" fmla="*/ 330 h 777"/>
              <a:gd name="T62" fmla="*/ 122 w 888"/>
              <a:gd name="T63" fmla="*/ 341 h 777"/>
              <a:gd name="T64" fmla="*/ 202 w 888"/>
              <a:gd name="T65" fmla="*/ 575 h 777"/>
              <a:gd name="T66" fmla="*/ 445 w 888"/>
              <a:gd name="T67" fmla="*/ 666 h 777"/>
              <a:gd name="T68" fmla="*/ 687 w 888"/>
              <a:gd name="T69" fmla="*/ 575 h 777"/>
              <a:gd name="T70" fmla="*/ 767 w 888"/>
              <a:gd name="T71" fmla="*/ 341 h 777"/>
              <a:gd name="T72" fmla="*/ 766 w 888"/>
              <a:gd name="T73" fmla="*/ 330 h 777"/>
              <a:gd name="T74" fmla="*/ 759 w 888"/>
              <a:gd name="T75" fmla="*/ 321 h 777"/>
              <a:gd name="T76" fmla="*/ 710 w 888"/>
              <a:gd name="T77" fmla="*/ 98 h 777"/>
              <a:gd name="T78" fmla="*/ 746 w 888"/>
              <a:gd name="T79" fmla="*/ 76 h 777"/>
              <a:gd name="T80" fmla="*/ 787 w 888"/>
              <a:gd name="T81" fmla="*/ 85 h 777"/>
              <a:gd name="T82" fmla="*/ 795 w 888"/>
              <a:gd name="T83" fmla="*/ 137 h 777"/>
              <a:gd name="T84" fmla="*/ 782 w 888"/>
              <a:gd name="T85" fmla="*/ 146 h 777"/>
              <a:gd name="T86" fmla="*/ 754 w 888"/>
              <a:gd name="T87" fmla="*/ 189 h 777"/>
              <a:gd name="T88" fmla="*/ 797 w 888"/>
              <a:gd name="T89" fmla="*/ 216 h 777"/>
              <a:gd name="T90" fmla="*/ 854 w 888"/>
              <a:gd name="T91" fmla="*/ 179 h 777"/>
              <a:gd name="T92" fmla="*/ 829 w 888"/>
              <a:gd name="T93" fmla="*/ 27 h 777"/>
              <a:gd name="T94" fmla="*/ 301 w 888"/>
              <a:gd name="T95" fmla="*/ 777 h 777"/>
              <a:gd name="T96" fmla="*/ 587 w 888"/>
              <a:gd name="T97" fmla="*/ 777 h 777"/>
              <a:gd name="T98" fmla="*/ 587 w 888"/>
              <a:gd name="T99" fmla="*/ 705 h 777"/>
              <a:gd name="T100" fmla="*/ 301 w 888"/>
              <a:gd name="T101" fmla="*/ 705 h 777"/>
              <a:gd name="T102" fmla="*/ 301 w 888"/>
              <a:gd name="T103"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8" h="777">
                <a:moveTo>
                  <a:pt x="408" y="61"/>
                </a:moveTo>
                <a:lnTo>
                  <a:pt x="337" y="61"/>
                </a:lnTo>
                <a:lnTo>
                  <a:pt x="337" y="539"/>
                </a:lnTo>
                <a:cubicBezTo>
                  <a:pt x="372" y="548"/>
                  <a:pt x="372" y="554"/>
                  <a:pt x="408" y="556"/>
                </a:cubicBezTo>
                <a:lnTo>
                  <a:pt x="408" y="61"/>
                </a:lnTo>
                <a:close/>
                <a:moveTo>
                  <a:pt x="552" y="61"/>
                </a:moveTo>
                <a:lnTo>
                  <a:pt x="480" y="61"/>
                </a:lnTo>
                <a:lnTo>
                  <a:pt x="480" y="556"/>
                </a:lnTo>
                <a:cubicBezTo>
                  <a:pt x="516" y="554"/>
                  <a:pt x="516" y="548"/>
                  <a:pt x="552" y="539"/>
                </a:cubicBezTo>
                <a:lnTo>
                  <a:pt x="552" y="61"/>
                </a:lnTo>
                <a:close/>
                <a:moveTo>
                  <a:pt x="829" y="27"/>
                </a:moveTo>
                <a:cubicBezTo>
                  <a:pt x="801" y="8"/>
                  <a:pt x="768" y="0"/>
                  <a:pt x="734" y="5"/>
                </a:cubicBezTo>
                <a:cubicBezTo>
                  <a:pt x="700" y="11"/>
                  <a:pt x="671" y="29"/>
                  <a:pt x="652" y="56"/>
                </a:cubicBezTo>
                <a:cubicBezTo>
                  <a:pt x="591" y="139"/>
                  <a:pt x="637" y="279"/>
                  <a:pt x="696" y="357"/>
                </a:cubicBezTo>
                <a:cubicBezTo>
                  <a:pt x="695" y="386"/>
                  <a:pt x="689" y="468"/>
                  <a:pt x="634" y="526"/>
                </a:cubicBezTo>
                <a:cubicBezTo>
                  <a:pt x="592" y="572"/>
                  <a:pt x="528" y="595"/>
                  <a:pt x="444" y="595"/>
                </a:cubicBezTo>
                <a:cubicBezTo>
                  <a:pt x="361" y="595"/>
                  <a:pt x="297" y="572"/>
                  <a:pt x="254" y="526"/>
                </a:cubicBezTo>
                <a:cubicBezTo>
                  <a:pt x="199" y="468"/>
                  <a:pt x="193" y="385"/>
                  <a:pt x="193" y="357"/>
                </a:cubicBezTo>
                <a:cubicBezTo>
                  <a:pt x="252" y="279"/>
                  <a:pt x="298" y="139"/>
                  <a:pt x="237" y="57"/>
                </a:cubicBezTo>
                <a:cubicBezTo>
                  <a:pt x="217" y="29"/>
                  <a:pt x="188" y="11"/>
                  <a:pt x="155" y="5"/>
                </a:cubicBezTo>
                <a:cubicBezTo>
                  <a:pt x="121" y="0"/>
                  <a:pt x="87" y="8"/>
                  <a:pt x="60" y="27"/>
                </a:cubicBezTo>
                <a:cubicBezTo>
                  <a:pt x="11" y="63"/>
                  <a:pt x="0" y="130"/>
                  <a:pt x="35" y="179"/>
                </a:cubicBezTo>
                <a:cubicBezTo>
                  <a:pt x="49" y="198"/>
                  <a:pt x="69" y="212"/>
                  <a:pt x="92" y="216"/>
                </a:cubicBezTo>
                <a:cubicBezTo>
                  <a:pt x="111" y="220"/>
                  <a:pt x="130" y="208"/>
                  <a:pt x="134" y="189"/>
                </a:cubicBezTo>
                <a:cubicBezTo>
                  <a:pt x="138" y="169"/>
                  <a:pt x="126" y="150"/>
                  <a:pt x="107" y="146"/>
                </a:cubicBezTo>
                <a:cubicBezTo>
                  <a:pt x="101" y="145"/>
                  <a:pt x="96" y="142"/>
                  <a:pt x="93" y="137"/>
                </a:cubicBezTo>
                <a:cubicBezTo>
                  <a:pt x="81" y="121"/>
                  <a:pt x="85" y="97"/>
                  <a:pt x="102" y="85"/>
                </a:cubicBezTo>
                <a:cubicBezTo>
                  <a:pt x="114" y="77"/>
                  <a:pt x="128" y="73"/>
                  <a:pt x="143" y="76"/>
                </a:cubicBezTo>
                <a:cubicBezTo>
                  <a:pt x="157" y="78"/>
                  <a:pt x="170" y="86"/>
                  <a:pt x="179" y="99"/>
                </a:cubicBezTo>
                <a:cubicBezTo>
                  <a:pt x="215" y="148"/>
                  <a:pt x="182" y="259"/>
                  <a:pt x="130" y="321"/>
                </a:cubicBezTo>
                <a:lnTo>
                  <a:pt x="122" y="330"/>
                </a:lnTo>
                <a:lnTo>
                  <a:pt x="122" y="341"/>
                </a:lnTo>
                <a:cubicBezTo>
                  <a:pt x="121" y="347"/>
                  <a:pt x="113" y="480"/>
                  <a:pt x="202" y="575"/>
                </a:cubicBezTo>
                <a:cubicBezTo>
                  <a:pt x="258" y="636"/>
                  <a:pt x="340" y="666"/>
                  <a:pt x="445" y="666"/>
                </a:cubicBezTo>
                <a:cubicBezTo>
                  <a:pt x="549" y="666"/>
                  <a:pt x="630" y="636"/>
                  <a:pt x="687" y="575"/>
                </a:cubicBezTo>
                <a:cubicBezTo>
                  <a:pt x="775" y="480"/>
                  <a:pt x="767" y="347"/>
                  <a:pt x="767" y="341"/>
                </a:cubicBezTo>
                <a:lnTo>
                  <a:pt x="766" y="330"/>
                </a:lnTo>
                <a:lnTo>
                  <a:pt x="759" y="321"/>
                </a:lnTo>
                <a:cubicBezTo>
                  <a:pt x="706" y="259"/>
                  <a:pt x="673" y="148"/>
                  <a:pt x="710" y="98"/>
                </a:cubicBezTo>
                <a:cubicBezTo>
                  <a:pt x="718" y="86"/>
                  <a:pt x="731" y="78"/>
                  <a:pt x="746" y="76"/>
                </a:cubicBezTo>
                <a:cubicBezTo>
                  <a:pt x="760" y="73"/>
                  <a:pt x="775" y="77"/>
                  <a:pt x="787" y="85"/>
                </a:cubicBezTo>
                <a:cubicBezTo>
                  <a:pt x="803" y="97"/>
                  <a:pt x="807" y="121"/>
                  <a:pt x="795" y="137"/>
                </a:cubicBezTo>
                <a:cubicBezTo>
                  <a:pt x="792" y="142"/>
                  <a:pt x="787" y="145"/>
                  <a:pt x="782" y="146"/>
                </a:cubicBezTo>
                <a:cubicBezTo>
                  <a:pt x="762" y="150"/>
                  <a:pt x="750" y="169"/>
                  <a:pt x="754" y="189"/>
                </a:cubicBezTo>
                <a:cubicBezTo>
                  <a:pt x="758" y="208"/>
                  <a:pt x="777" y="220"/>
                  <a:pt x="797" y="216"/>
                </a:cubicBezTo>
                <a:cubicBezTo>
                  <a:pt x="820" y="212"/>
                  <a:pt x="840" y="198"/>
                  <a:pt x="854" y="179"/>
                </a:cubicBezTo>
                <a:cubicBezTo>
                  <a:pt x="888" y="130"/>
                  <a:pt x="877" y="63"/>
                  <a:pt x="829" y="27"/>
                </a:cubicBezTo>
                <a:close/>
                <a:moveTo>
                  <a:pt x="301" y="777"/>
                </a:moveTo>
                <a:lnTo>
                  <a:pt x="587" y="777"/>
                </a:lnTo>
                <a:lnTo>
                  <a:pt x="587" y="705"/>
                </a:lnTo>
                <a:lnTo>
                  <a:pt x="301" y="705"/>
                </a:lnTo>
                <a:lnTo>
                  <a:pt x="301" y="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77" name="Freeform 55"/>
          <p:cNvSpPr>
            <a:spLocks noEditPoints="1"/>
          </p:cNvSpPr>
          <p:nvPr/>
        </p:nvSpPr>
        <p:spPr bwMode="auto">
          <a:xfrm>
            <a:off x="630619" y="562065"/>
            <a:ext cx="588580" cy="516260"/>
          </a:xfrm>
          <a:custGeom>
            <a:avLst/>
            <a:gdLst>
              <a:gd name="T0" fmla="*/ 608 w 859"/>
              <a:gd name="T1" fmla="*/ 0 h 752"/>
              <a:gd name="T2" fmla="*/ 250 w 859"/>
              <a:gd name="T3" fmla="*/ 0 h 752"/>
              <a:gd name="T4" fmla="*/ 250 w 859"/>
              <a:gd name="T5" fmla="*/ 72 h 752"/>
              <a:gd name="T6" fmla="*/ 608 w 859"/>
              <a:gd name="T7" fmla="*/ 72 h 752"/>
              <a:gd name="T8" fmla="*/ 608 w 859"/>
              <a:gd name="T9" fmla="*/ 0 h 752"/>
              <a:gd name="T10" fmla="*/ 608 w 859"/>
              <a:gd name="T11" fmla="*/ 394 h 752"/>
              <a:gd name="T12" fmla="*/ 608 w 859"/>
              <a:gd name="T13" fmla="*/ 322 h 752"/>
              <a:gd name="T14" fmla="*/ 537 w 859"/>
              <a:gd name="T15" fmla="*/ 322 h 752"/>
              <a:gd name="T16" fmla="*/ 537 w 859"/>
              <a:gd name="T17" fmla="*/ 394 h 752"/>
              <a:gd name="T18" fmla="*/ 322 w 859"/>
              <a:gd name="T19" fmla="*/ 394 h 752"/>
              <a:gd name="T20" fmla="*/ 322 w 859"/>
              <a:gd name="T21" fmla="*/ 322 h 752"/>
              <a:gd name="T22" fmla="*/ 250 w 859"/>
              <a:gd name="T23" fmla="*/ 322 h 752"/>
              <a:gd name="T24" fmla="*/ 250 w 859"/>
              <a:gd name="T25" fmla="*/ 394 h 752"/>
              <a:gd name="T26" fmla="*/ 71 w 859"/>
              <a:gd name="T27" fmla="*/ 394 h 752"/>
              <a:gd name="T28" fmla="*/ 71 w 859"/>
              <a:gd name="T29" fmla="*/ 215 h 752"/>
              <a:gd name="T30" fmla="*/ 787 w 859"/>
              <a:gd name="T31" fmla="*/ 215 h 752"/>
              <a:gd name="T32" fmla="*/ 787 w 859"/>
              <a:gd name="T33" fmla="*/ 394 h 752"/>
              <a:gd name="T34" fmla="*/ 608 w 859"/>
              <a:gd name="T35" fmla="*/ 394 h 752"/>
              <a:gd name="T36" fmla="*/ 0 w 859"/>
              <a:gd name="T37" fmla="*/ 143 h 752"/>
              <a:gd name="T38" fmla="*/ 0 w 859"/>
              <a:gd name="T39" fmla="*/ 376 h 752"/>
              <a:gd name="T40" fmla="*/ 71 w 859"/>
              <a:gd name="T41" fmla="*/ 466 h 752"/>
              <a:gd name="T42" fmla="*/ 250 w 859"/>
              <a:gd name="T43" fmla="*/ 466 h 752"/>
              <a:gd name="T44" fmla="*/ 250 w 859"/>
              <a:gd name="T45" fmla="*/ 537 h 752"/>
              <a:gd name="T46" fmla="*/ 322 w 859"/>
              <a:gd name="T47" fmla="*/ 537 h 752"/>
              <a:gd name="T48" fmla="*/ 322 w 859"/>
              <a:gd name="T49" fmla="*/ 466 h 752"/>
              <a:gd name="T50" fmla="*/ 537 w 859"/>
              <a:gd name="T51" fmla="*/ 466 h 752"/>
              <a:gd name="T52" fmla="*/ 537 w 859"/>
              <a:gd name="T53" fmla="*/ 537 h 752"/>
              <a:gd name="T54" fmla="*/ 608 w 859"/>
              <a:gd name="T55" fmla="*/ 537 h 752"/>
              <a:gd name="T56" fmla="*/ 608 w 859"/>
              <a:gd name="T57" fmla="*/ 466 h 752"/>
              <a:gd name="T58" fmla="*/ 788 w 859"/>
              <a:gd name="T59" fmla="*/ 466 h 752"/>
              <a:gd name="T60" fmla="*/ 859 w 859"/>
              <a:gd name="T61" fmla="*/ 376 h 752"/>
              <a:gd name="T62" fmla="*/ 859 w 859"/>
              <a:gd name="T63" fmla="*/ 143 h 752"/>
              <a:gd name="T64" fmla="*/ 0 w 859"/>
              <a:gd name="T65" fmla="*/ 143 h 752"/>
              <a:gd name="T66" fmla="*/ 716 w 859"/>
              <a:gd name="T67" fmla="*/ 681 h 752"/>
              <a:gd name="T68" fmla="*/ 143 w 859"/>
              <a:gd name="T69" fmla="*/ 681 h 752"/>
              <a:gd name="T70" fmla="*/ 143 w 859"/>
              <a:gd name="T71" fmla="*/ 502 h 752"/>
              <a:gd name="T72" fmla="*/ 71 w 859"/>
              <a:gd name="T73" fmla="*/ 502 h 752"/>
              <a:gd name="T74" fmla="*/ 71 w 859"/>
              <a:gd name="T75" fmla="*/ 668 h 752"/>
              <a:gd name="T76" fmla="*/ 143 w 859"/>
              <a:gd name="T77" fmla="*/ 752 h 752"/>
              <a:gd name="T78" fmla="*/ 716 w 859"/>
              <a:gd name="T79" fmla="*/ 752 h 752"/>
              <a:gd name="T80" fmla="*/ 787 w 859"/>
              <a:gd name="T81" fmla="*/ 668 h 752"/>
              <a:gd name="T82" fmla="*/ 787 w 859"/>
              <a:gd name="T83" fmla="*/ 502 h 752"/>
              <a:gd name="T84" fmla="*/ 716 w 859"/>
              <a:gd name="T85" fmla="*/ 502 h 752"/>
              <a:gd name="T86" fmla="*/ 716 w 859"/>
              <a:gd name="T87" fmla="*/ 68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9" h="752">
                <a:moveTo>
                  <a:pt x="608" y="0"/>
                </a:moveTo>
                <a:lnTo>
                  <a:pt x="250" y="0"/>
                </a:lnTo>
                <a:lnTo>
                  <a:pt x="250" y="72"/>
                </a:lnTo>
                <a:lnTo>
                  <a:pt x="608" y="72"/>
                </a:lnTo>
                <a:lnTo>
                  <a:pt x="608" y="0"/>
                </a:lnTo>
                <a:close/>
                <a:moveTo>
                  <a:pt x="608" y="394"/>
                </a:moveTo>
                <a:lnTo>
                  <a:pt x="608" y="322"/>
                </a:lnTo>
                <a:lnTo>
                  <a:pt x="537" y="322"/>
                </a:lnTo>
                <a:lnTo>
                  <a:pt x="537" y="394"/>
                </a:lnTo>
                <a:lnTo>
                  <a:pt x="322" y="394"/>
                </a:lnTo>
                <a:lnTo>
                  <a:pt x="322" y="322"/>
                </a:lnTo>
                <a:lnTo>
                  <a:pt x="250" y="322"/>
                </a:lnTo>
                <a:lnTo>
                  <a:pt x="250" y="394"/>
                </a:lnTo>
                <a:lnTo>
                  <a:pt x="71" y="394"/>
                </a:lnTo>
                <a:lnTo>
                  <a:pt x="71" y="215"/>
                </a:lnTo>
                <a:lnTo>
                  <a:pt x="787" y="215"/>
                </a:lnTo>
                <a:lnTo>
                  <a:pt x="787" y="394"/>
                </a:lnTo>
                <a:lnTo>
                  <a:pt x="608" y="394"/>
                </a:lnTo>
                <a:close/>
                <a:moveTo>
                  <a:pt x="0" y="143"/>
                </a:moveTo>
                <a:lnTo>
                  <a:pt x="0" y="376"/>
                </a:lnTo>
                <a:cubicBezTo>
                  <a:pt x="0" y="416"/>
                  <a:pt x="32" y="466"/>
                  <a:pt x="71" y="466"/>
                </a:cubicBezTo>
                <a:lnTo>
                  <a:pt x="250" y="466"/>
                </a:lnTo>
                <a:lnTo>
                  <a:pt x="250" y="537"/>
                </a:lnTo>
                <a:lnTo>
                  <a:pt x="322" y="537"/>
                </a:lnTo>
                <a:lnTo>
                  <a:pt x="322" y="466"/>
                </a:lnTo>
                <a:lnTo>
                  <a:pt x="537" y="466"/>
                </a:lnTo>
                <a:lnTo>
                  <a:pt x="537" y="537"/>
                </a:lnTo>
                <a:lnTo>
                  <a:pt x="608" y="537"/>
                </a:lnTo>
                <a:lnTo>
                  <a:pt x="608" y="466"/>
                </a:lnTo>
                <a:lnTo>
                  <a:pt x="788" y="466"/>
                </a:lnTo>
                <a:cubicBezTo>
                  <a:pt x="827" y="466"/>
                  <a:pt x="859" y="416"/>
                  <a:pt x="859" y="376"/>
                </a:cubicBezTo>
                <a:lnTo>
                  <a:pt x="859" y="143"/>
                </a:lnTo>
                <a:lnTo>
                  <a:pt x="0" y="143"/>
                </a:lnTo>
                <a:close/>
                <a:moveTo>
                  <a:pt x="716" y="681"/>
                </a:moveTo>
                <a:lnTo>
                  <a:pt x="143" y="681"/>
                </a:lnTo>
                <a:lnTo>
                  <a:pt x="143" y="502"/>
                </a:lnTo>
                <a:lnTo>
                  <a:pt x="71" y="502"/>
                </a:lnTo>
                <a:lnTo>
                  <a:pt x="71" y="668"/>
                </a:lnTo>
                <a:cubicBezTo>
                  <a:pt x="71" y="704"/>
                  <a:pt x="104" y="752"/>
                  <a:pt x="143" y="752"/>
                </a:cubicBezTo>
                <a:lnTo>
                  <a:pt x="716" y="752"/>
                </a:lnTo>
                <a:cubicBezTo>
                  <a:pt x="755" y="752"/>
                  <a:pt x="787" y="704"/>
                  <a:pt x="787" y="668"/>
                </a:cubicBezTo>
                <a:lnTo>
                  <a:pt x="787" y="502"/>
                </a:lnTo>
                <a:lnTo>
                  <a:pt x="716" y="502"/>
                </a:lnTo>
                <a:lnTo>
                  <a:pt x="716" y="6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sp>
        <p:nvSpPr>
          <p:cNvPr id="93" name="Freeform 71"/>
          <p:cNvSpPr>
            <a:spLocks noEditPoints="1"/>
          </p:cNvSpPr>
          <p:nvPr/>
        </p:nvSpPr>
        <p:spPr bwMode="auto">
          <a:xfrm>
            <a:off x="6540438" y="532048"/>
            <a:ext cx="588580" cy="576291"/>
          </a:xfrm>
          <a:custGeom>
            <a:avLst/>
            <a:gdLst>
              <a:gd name="T0" fmla="*/ 394 w 859"/>
              <a:gd name="T1" fmla="*/ 227 h 836"/>
              <a:gd name="T2" fmla="*/ 465 w 859"/>
              <a:gd name="T3" fmla="*/ 299 h 836"/>
              <a:gd name="T4" fmla="*/ 465 w 859"/>
              <a:gd name="T5" fmla="*/ 836 h 836"/>
              <a:gd name="T6" fmla="*/ 535 w 859"/>
              <a:gd name="T7" fmla="*/ 371 h 836"/>
              <a:gd name="T8" fmla="*/ 465 w 859"/>
              <a:gd name="T9" fmla="*/ 836 h 836"/>
              <a:gd name="T10" fmla="*/ 394 w 859"/>
              <a:gd name="T11" fmla="*/ 836 h 836"/>
              <a:gd name="T12" fmla="*/ 324 w 859"/>
              <a:gd name="T13" fmla="*/ 371 h 836"/>
              <a:gd name="T14" fmla="*/ 215 w 859"/>
              <a:gd name="T15" fmla="*/ 172 h 836"/>
              <a:gd name="T16" fmla="*/ 286 w 859"/>
              <a:gd name="T17" fmla="*/ 836 h 836"/>
              <a:gd name="T18" fmla="*/ 430 w 859"/>
              <a:gd name="T19" fmla="*/ 92 h 836"/>
              <a:gd name="T20" fmla="*/ 573 w 859"/>
              <a:gd name="T21" fmla="*/ 836 h 836"/>
              <a:gd name="T22" fmla="*/ 645 w 859"/>
              <a:gd name="T23" fmla="*/ 172 h 836"/>
              <a:gd name="T24" fmla="*/ 215 w 859"/>
              <a:gd name="T25" fmla="*/ 172 h 836"/>
              <a:gd name="T26" fmla="*/ 752 w 859"/>
              <a:gd name="T27" fmla="*/ 800 h 836"/>
              <a:gd name="T28" fmla="*/ 680 w 859"/>
              <a:gd name="T29" fmla="*/ 729 h 836"/>
              <a:gd name="T30" fmla="*/ 680 w 859"/>
              <a:gd name="T31" fmla="*/ 657 h 836"/>
              <a:gd name="T32" fmla="*/ 752 w 859"/>
              <a:gd name="T33" fmla="*/ 585 h 836"/>
              <a:gd name="T34" fmla="*/ 680 w 859"/>
              <a:gd name="T35" fmla="*/ 657 h 836"/>
              <a:gd name="T36" fmla="*/ 752 w 859"/>
              <a:gd name="T37" fmla="*/ 514 h 836"/>
              <a:gd name="T38" fmla="*/ 680 w 859"/>
              <a:gd name="T39" fmla="*/ 442 h 836"/>
              <a:gd name="T40" fmla="*/ 107 w 859"/>
              <a:gd name="T41" fmla="*/ 800 h 836"/>
              <a:gd name="T42" fmla="*/ 179 w 859"/>
              <a:gd name="T43" fmla="*/ 729 h 836"/>
              <a:gd name="T44" fmla="*/ 107 w 859"/>
              <a:gd name="T45" fmla="*/ 800 h 836"/>
              <a:gd name="T46" fmla="*/ 179 w 859"/>
              <a:gd name="T47" fmla="*/ 657 h 836"/>
              <a:gd name="T48" fmla="*/ 107 w 859"/>
              <a:gd name="T49" fmla="*/ 585 h 836"/>
              <a:gd name="T50" fmla="*/ 107 w 859"/>
              <a:gd name="T51" fmla="*/ 514 h 836"/>
              <a:gd name="T52" fmla="*/ 179 w 859"/>
              <a:gd name="T53" fmla="*/ 442 h 836"/>
              <a:gd name="T54" fmla="*/ 107 w 859"/>
              <a:gd name="T55" fmla="*/ 514 h 836"/>
              <a:gd name="T56" fmla="*/ 680 w 859"/>
              <a:gd name="T57" fmla="*/ 371 h 836"/>
              <a:gd name="T58" fmla="*/ 788 w 859"/>
              <a:gd name="T59" fmla="*/ 836 h 836"/>
              <a:gd name="T60" fmla="*/ 859 w 859"/>
              <a:gd name="T61" fmla="*/ 299 h 836"/>
              <a:gd name="T62" fmla="*/ 0 w 859"/>
              <a:gd name="T63" fmla="*/ 836 h 836"/>
              <a:gd name="T64" fmla="*/ 72 w 859"/>
              <a:gd name="T65" fmla="*/ 371 h 836"/>
              <a:gd name="T66" fmla="*/ 179 w 859"/>
              <a:gd name="T67" fmla="*/ 299 h 836"/>
              <a:gd name="T68" fmla="*/ 0 w 859"/>
              <a:gd name="T69" fmla="*/ 836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9" h="836">
                <a:moveTo>
                  <a:pt x="465" y="227"/>
                </a:moveTo>
                <a:lnTo>
                  <a:pt x="394" y="227"/>
                </a:lnTo>
                <a:lnTo>
                  <a:pt x="394" y="299"/>
                </a:lnTo>
                <a:lnTo>
                  <a:pt x="465" y="299"/>
                </a:lnTo>
                <a:lnTo>
                  <a:pt x="465" y="227"/>
                </a:lnTo>
                <a:close/>
                <a:moveTo>
                  <a:pt x="465" y="836"/>
                </a:moveTo>
                <a:lnTo>
                  <a:pt x="535" y="836"/>
                </a:lnTo>
                <a:lnTo>
                  <a:pt x="535" y="371"/>
                </a:lnTo>
                <a:lnTo>
                  <a:pt x="465" y="371"/>
                </a:lnTo>
                <a:lnTo>
                  <a:pt x="465" y="836"/>
                </a:lnTo>
                <a:close/>
                <a:moveTo>
                  <a:pt x="324" y="836"/>
                </a:moveTo>
                <a:lnTo>
                  <a:pt x="394" y="836"/>
                </a:lnTo>
                <a:lnTo>
                  <a:pt x="394" y="371"/>
                </a:lnTo>
                <a:lnTo>
                  <a:pt x="324" y="371"/>
                </a:lnTo>
                <a:lnTo>
                  <a:pt x="324" y="836"/>
                </a:lnTo>
                <a:close/>
                <a:moveTo>
                  <a:pt x="215" y="172"/>
                </a:moveTo>
                <a:lnTo>
                  <a:pt x="215" y="836"/>
                </a:lnTo>
                <a:lnTo>
                  <a:pt x="286" y="836"/>
                </a:lnTo>
                <a:lnTo>
                  <a:pt x="286" y="207"/>
                </a:lnTo>
                <a:lnTo>
                  <a:pt x="430" y="92"/>
                </a:lnTo>
                <a:lnTo>
                  <a:pt x="573" y="207"/>
                </a:lnTo>
                <a:lnTo>
                  <a:pt x="573" y="836"/>
                </a:lnTo>
                <a:lnTo>
                  <a:pt x="645" y="836"/>
                </a:lnTo>
                <a:lnTo>
                  <a:pt x="645" y="172"/>
                </a:lnTo>
                <a:lnTo>
                  <a:pt x="430" y="0"/>
                </a:lnTo>
                <a:lnTo>
                  <a:pt x="215" y="172"/>
                </a:lnTo>
                <a:close/>
                <a:moveTo>
                  <a:pt x="680" y="800"/>
                </a:moveTo>
                <a:lnTo>
                  <a:pt x="752" y="800"/>
                </a:lnTo>
                <a:lnTo>
                  <a:pt x="752" y="729"/>
                </a:lnTo>
                <a:lnTo>
                  <a:pt x="680" y="729"/>
                </a:lnTo>
                <a:lnTo>
                  <a:pt x="680" y="800"/>
                </a:lnTo>
                <a:close/>
                <a:moveTo>
                  <a:pt x="680" y="657"/>
                </a:moveTo>
                <a:lnTo>
                  <a:pt x="752" y="657"/>
                </a:lnTo>
                <a:lnTo>
                  <a:pt x="752" y="585"/>
                </a:lnTo>
                <a:lnTo>
                  <a:pt x="680" y="585"/>
                </a:lnTo>
                <a:lnTo>
                  <a:pt x="680" y="657"/>
                </a:lnTo>
                <a:close/>
                <a:moveTo>
                  <a:pt x="680" y="514"/>
                </a:moveTo>
                <a:lnTo>
                  <a:pt x="752" y="514"/>
                </a:lnTo>
                <a:lnTo>
                  <a:pt x="752" y="442"/>
                </a:lnTo>
                <a:lnTo>
                  <a:pt x="680" y="442"/>
                </a:lnTo>
                <a:lnTo>
                  <a:pt x="680" y="514"/>
                </a:lnTo>
                <a:close/>
                <a:moveTo>
                  <a:pt x="107" y="800"/>
                </a:moveTo>
                <a:lnTo>
                  <a:pt x="179" y="800"/>
                </a:lnTo>
                <a:lnTo>
                  <a:pt x="179" y="729"/>
                </a:lnTo>
                <a:lnTo>
                  <a:pt x="107" y="729"/>
                </a:lnTo>
                <a:lnTo>
                  <a:pt x="107" y="800"/>
                </a:lnTo>
                <a:close/>
                <a:moveTo>
                  <a:pt x="107" y="657"/>
                </a:moveTo>
                <a:lnTo>
                  <a:pt x="179" y="657"/>
                </a:lnTo>
                <a:lnTo>
                  <a:pt x="179" y="585"/>
                </a:lnTo>
                <a:lnTo>
                  <a:pt x="107" y="585"/>
                </a:lnTo>
                <a:lnTo>
                  <a:pt x="107" y="657"/>
                </a:lnTo>
                <a:close/>
                <a:moveTo>
                  <a:pt x="107" y="514"/>
                </a:moveTo>
                <a:lnTo>
                  <a:pt x="179" y="514"/>
                </a:lnTo>
                <a:lnTo>
                  <a:pt x="179" y="442"/>
                </a:lnTo>
                <a:lnTo>
                  <a:pt x="107" y="442"/>
                </a:lnTo>
                <a:lnTo>
                  <a:pt x="107" y="514"/>
                </a:lnTo>
                <a:close/>
                <a:moveTo>
                  <a:pt x="680" y="299"/>
                </a:moveTo>
                <a:lnTo>
                  <a:pt x="680" y="371"/>
                </a:lnTo>
                <a:lnTo>
                  <a:pt x="788" y="371"/>
                </a:lnTo>
                <a:lnTo>
                  <a:pt x="788" y="836"/>
                </a:lnTo>
                <a:lnTo>
                  <a:pt x="859" y="836"/>
                </a:lnTo>
                <a:lnTo>
                  <a:pt x="859" y="299"/>
                </a:lnTo>
                <a:lnTo>
                  <a:pt x="680" y="299"/>
                </a:lnTo>
                <a:close/>
                <a:moveTo>
                  <a:pt x="0" y="836"/>
                </a:moveTo>
                <a:lnTo>
                  <a:pt x="72" y="836"/>
                </a:lnTo>
                <a:lnTo>
                  <a:pt x="72" y="371"/>
                </a:lnTo>
                <a:lnTo>
                  <a:pt x="179" y="371"/>
                </a:lnTo>
                <a:lnTo>
                  <a:pt x="179" y="299"/>
                </a:lnTo>
                <a:lnTo>
                  <a:pt x="0" y="299"/>
                </a:lnTo>
                <a:lnTo>
                  <a:pt x="0" y="8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ru-RU" sz="2400" dirty="0"/>
          </a:p>
        </p:txBody>
      </p:sp>
      <p:graphicFrame>
        <p:nvGraphicFramePr>
          <p:cNvPr id="7" name="Объект 6" hidden="1">
            <a:extLst>
              <a:ext uri="{FF2B5EF4-FFF2-40B4-BE49-F238E27FC236}">
                <a16:creationId xmlns:a16="http://schemas.microsoft.com/office/drawing/2014/main" xmlns="" id="{F28B5AF9-254C-449F-805A-200563AB240C}"/>
              </a:ext>
            </a:extLst>
          </p:cNvPr>
          <p:cNvGraphicFramePr>
            <a:graphicFrameLocks noChangeAspect="1"/>
          </p:cNvGraphicFramePr>
          <p:nvPr>
            <p:custDataLst>
              <p:tags r:id="rId2"/>
            </p:custDataLs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89231" name="Слайд think-cell" r:id="rId6" imgW="359" imgH="360" progId="TCLayout.ActiveDocument.1">
                  <p:embed/>
                </p:oleObj>
              </mc:Choice>
              <mc:Fallback>
                <p:oleObj name="Слайд think-cell" r:id="rId6" imgW="359" imgH="360" progId="TCLayout.ActiveDocument.1">
                  <p:embed/>
                  <p:pic>
                    <p:nvPicPr>
                      <p:cNvPr id="7" name="Объект 6" hidden="1">
                        <a:extLst>
                          <a:ext uri="{FF2B5EF4-FFF2-40B4-BE49-F238E27FC236}">
                            <a16:creationId xmlns:a16="http://schemas.microsoft.com/office/drawing/2014/main" xmlns="" id="{F28B5AF9-254C-449F-805A-200563AB240C}"/>
                          </a:ext>
                        </a:extLst>
                      </p:cNvPr>
                      <p:cNvPicPr/>
                      <p:nvPr/>
                    </p:nvPicPr>
                    <p:blipFill>
                      <a:blip r:embed="rId7"/>
                      <a:stretch>
                        <a:fillRect/>
                      </a:stretch>
                    </p:blipFill>
                    <p:spPr>
                      <a:xfrm>
                        <a:off x="1589" y="1589"/>
                        <a:ext cx="1588" cy="1588"/>
                      </a:xfrm>
                      <a:prstGeom prst="rect">
                        <a:avLst/>
                      </a:prstGeom>
                    </p:spPr>
                  </p:pic>
                </p:oleObj>
              </mc:Fallback>
            </mc:AlternateContent>
          </a:graphicData>
        </a:graphic>
      </p:graphicFrame>
      <p:sp>
        <p:nvSpPr>
          <p:cNvPr id="5" name="Прямоугольник 4" hidden="1">
            <a:extLst>
              <a:ext uri="{FF2B5EF4-FFF2-40B4-BE49-F238E27FC236}">
                <a16:creationId xmlns:a16="http://schemas.microsoft.com/office/drawing/2014/main" xmlns="" id="{D7EC1761-6312-4AB4-8DAC-F08C2EC72D30}"/>
              </a:ext>
            </a:extLst>
          </p:cNvPr>
          <p:cNvSpPr/>
          <p:nvPr>
            <p:custDataLst>
              <p:tags r:id="rId3"/>
            </p:custDataLst>
          </p:nvPr>
        </p:nvSpPr>
        <p:spPr>
          <a:xfrm>
            <a:off x="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ru-RU" sz="5467" dirty="0">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endParaRPr>
          </a:p>
        </p:txBody>
      </p:sp>
      <p:sp>
        <p:nvSpPr>
          <p:cNvPr id="8" name="AutoShape 4"/>
          <p:cNvSpPr>
            <a:spLocks noChangeAspect="1" noChangeArrowheads="1" noTextEdit="1"/>
          </p:cNvSpPr>
          <p:nvPr/>
        </p:nvSpPr>
        <p:spPr bwMode="auto">
          <a:xfrm>
            <a:off x="10099577" y="300998"/>
            <a:ext cx="1500931" cy="518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sz="2400" dirty="0">
              <a:solidFill>
                <a:schemeClr val="bg1"/>
              </a:solidFill>
            </a:endParaRPr>
          </a:p>
        </p:txBody>
      </p:sp>
      <p:sp>
        <p:nvSpPr>
          <p:cNvPr id="26" name="TextBox 25"/>
          <p:cNvSpPr txBox="1"/>
          <p:nvPr/>
        </p:nvSpPr>
        <p:spPr>
          <a:xfrm>
            <a:off x="186184" y="6405331"/>
            <a:ext cx="11819633" cy="287130"/>
          </a:xfrm>
          <a:prstGeom prst="rect">
            <a:avLst/>
          </a:prstGeom>
          <a:noFill/>
        </p:spPr>
        <p:txBody>
          <a:bodyPr wrap="square" lIns="0" tIns="0" rIns="0" bIns="0" rtlCol="0">
            <a:spAutoFit/>
          </a:bodyPr>
          <a:lstStyle/>
          <a:p>
            <a:r>
              <a:rPr lang="ru-RU" sz="933"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Все права защищены. Никакая часть презентации не может быть воспроизведена в какой бы то ни было форме и какими бы то ни было средствами, включая размещение в Интернете и в корпоративных сетях, а также запись в память ЭВМ, </a:t>
            </a:r>
            <a:r>
              <a:rPr lang="ru-RU" sz="933" dirty="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для </a:t>
            </a:r>
            <a:r>
              <a:rPr lang="ru-RU" sz="933"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частного или публичного использования, без письменного разрешения владельца авторских прав. © АО «Издательство «Просвещение», 20</a:t>
            </a:r>
            <a:r>
              <a:rPr lang="en-US" sz="933"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20</a:t>
            </a:r>
            <a:r>
              <a:rPr lang="ru-RU" sz="933"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г.</a:t>
            </a:r>
          </a:p>
        </p:txBody>
      </p:sp>
      <p:sp>
        <p:nvSpPr>
          <p:cNvPr id="94" name="Подзаголовок 2"/>
          <p:cNvSpPr txBox="1">
            <a:spLocks/>
          </p:cNvSpPr>
          <p:nvPr/>
        </p:nvSpPr>
        <p:spPr>
          <a:xfrm>
            <a:off x="1909444" y="5023146"/>
            <a:ext cx="8459420" cy="8863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20000"/>
              </a:lnSpc>
              <a:spcBef>
                <a:spcPts val="0"/>
              </a:spcBef>
              <a:buNone/>
              <a:defRPr/>
            </a:pPr>
            <a:r>
              <a:rPr lang="ru-RU" sz="1200" b="1" spc="-4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Группа компаний «Просвещение»</a:t>
            </a:r>
          </a:p>
          <a:p>
            <a:pPr marL="0" indent="0" defTabSz="914377">
              <a:lnSpc>
                <a:spcPct val="120000"/>
              </a:lnSpc>
              <a:spcBef>
                <a:spcPts val="0"/>
              </a:spcBef>
              <a:buNone/>
              <a:defRPr/>
            </a:pPr>
            <a:r>
              <a:rPr lang="ru-RU" sz="1200" spc="-4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Адрес</a:t>
            </a:r>
            <a:r>
              <a:rPr lang="ru-RU" sz="1200" spc="-4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127473, г. Москва, ул. Краснопролетарская, д. 16, стр. 3, подъезд 8</a:t>
            </a:r>
            <a:r>
              <a:rPr lang="ru-RU" sz="12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бизнес-центр </a:t>
            </a:r>
            <a:r>
              <a:rPr lang="ru-RU" sz="12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«Новослободский</a:t>
            </a:r>
            <a:r>
              <a:rPr lang="ru-RU" sz="12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a:p>
            <a:pPr marL="0" indent="0" defTabSz="914377">
              <a:lnSpc>
                <a:spcPct val="120000"/>
              </a:lnSpc>
              <a:spcBef>
                <a:spcPts val="0"/>
              </a:spcBef>
              <a:buNone/>
              <a:defRPr/>
            </a:pPr>
            <a:r>
              <a:rPr lang="ru-RU" sz="12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r>
            <a:br>
              <a:rPr lang="ru-RU" sz="12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br>
            <a:r>
              <a:rPr lang="ru-RU" sz="1200" spc="-4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Горячая </a:t>
            </a:r>
            <a:r>
              <a:rPr lang="ru-RU" sz="1200" spc="-4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линия: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8"/>
              </a:rPr>
              <a:t>vopros</a:t>
            </a:r>
            <a:r>
              <a:rPr lang="ru-RU"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8"/>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8"/>
              </a:rPr>
              <a:t>prosv</a:t>
            </a:r>
            <a:r>
              <a:rPr lang="ru-RU"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8"/>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8"/>
              </a:rPr>
              <a:t>ru</a:t>
            </a:r>
            <a:endParaRPr lang="ru-RU" sz="1200" spc="-4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6" name="Рисунок 24">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184" y="4735857"/>
            <a:ext cx="1477452" cy="1477452"/>
          </a:xfrm>
          <a:prstGeom prst="rect">
            <a:avLst/>
          </a:prstGeom>
        </p:spPr>
      </p:pic>
    </p:spTree>
    <p:extLst>
      <p:ext uri="{BB962C8B-B14F-4D97-AF65-F5344CB8AC3E}">
        <p14:creationId xmlns:p14="http://schemas.microsoft.com/office/powerpoint/2010/main" val="391923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5</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4" name="TextBox 353"/>
          <p:cNvSpPr txBox="1"/>
          <p:nvPr/>
        </p:nvSpPr>
        <p:spPr>
          <a:xfrm>
            <a:off x="1890944" y="197703"/>
            <a:ext cx="10204609"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altLang="ru-RU" sz="2400" dirty="0">
                <a:solidFill>
                  <a:srgbClr val="000099"/>
                </a:solidFill>
              </a:rPr>
              <a:t>НОРМАТИВНАЯ ДОКУМЕНТАЦИЯ</a:t>
            </a:r>
            <a:endParaRPr lang="ru-RU" sz="2133" dirty="0">
              <a:solidFill>
                <a:srgbClr val="1D0DB3"/>
              </a:solidFill>
              <a:latin typeface="+mn-lt"/>
              <a:ea typeface="Open Sans Condensed" pitchFamily="34" charset="0"/>
              <a:cs typeface="Open Sans Condensed" pitchFamily="34" charset="0"/>
            </a:endParaRPr>
          </a:p>
        </p:txBody>
      </p:sp>
      <p:sp>
        <p:nvSpPr>
          <p:cNvPr id="25" name="Текст 8"/>
          <p:cNvSpPr>
            <a:spLocks noGrp="1"/>
          </p:cNvSpPr>
          <p:nvPr>
            <p:ph type="body" sz="quarter" idx="4294967295"/>
          </p:nvPr>
        </p:nvSpPr>
        <p:spPr>
          <a:xfrm>
            <a:off x="135467" y="905523"/>
            <a:ext cx="11893623" cy="5473506"/>
          </a:xfrm>
        </p:spPr>
        <p:txBody>
          <a:bodyPr/>
          <a:lstStyle/>
          <a:p>
            <a:pPr marL="12700" indent="0">
              <a:buNone/>
            </a:pPr>
            <a:r>
              <a:rPr lang="ru-RU" sz="1600" b="1" dirty="0" smtClean="0"/>
              <a:t>Профессиональная </a:t>
            </a:r>
            <a:r>
              <a:rPr lang="ru-RU" sz="1600" b="1" dirty="0"/>
              <a:t>ориентация школьников реализуется в соответствии с ФГОС ОО и требованиями ПООП основного общего образования:</a:t>
            </a:r>
            <a:endParaRPr lang="ru-RU" sz="1600" i="1" dirty="0"/>
          </a:p>
          <a:p>
            <a:pPr marL="108000"/>
            <a:r>
              <a:rPr lang="ru-RU" sz="1600" b="1" dirty="0"/>
              <a:t>1.1.1. Целями реализации</a:t>
            </a:r>
            <a:r>
              <a:rPr lang="ru-RU" sz="1600" dirty="0"/>
              <a:t> </a:t>
            </a:r>
            <a:r>
              <a:rPr lang="ru-RU" sz="1600" b="1" dirty="0"/>
              <a:t>основной образовательной программы основного общего образования являются: </a:t>
            </a:r>
          </a:p>
          <a:p>
            <a:pPr marL="0" indent="0">
              <a:buNone/>
            </a:pPr>
            <a:r>
              <a:rPr lang="ru-RU" sz="1600" b="1" dirty="0"/>
              <a:t>- </a:t>
            </a:r>
            <a:r>
              <a:rPr lang="ru-RU" sz="1600" dirty="0"/>
              <a:t>профессиональная ориентация обучающихся при поддержке педагогов, психологов, социальных педагогов, сотрудничество с базовыми предприятиями, учреждениями профессионального образования, центрами профессиональной работы.</a:t>
            </a:r>
          </a:p>
          <a:p>
            <a:r>
              <a:rPr lang="ru-RU" sz="1600" b="1" dirty="0"/>
              <a:t>1.2. Планируемые результаты освоения обучающимися основной образовательной программы основного общего образования</a:t>
            </a:r>
          </a:p>
          <a:p>
            <a:pPr marL="0" indent="0">
              <a:buNone/>
            </a:pPr>
            <a:r>
              <a:rPr lang="ru-RU" sz="1600" i="1" dirty="0"/>
              <a:t>     1.2.3. Личностные результаты освоения основной образовательной программы: </a:t>
            </a:r>
            <a:endParaRPr lang="ru-RU" sz="1600" b="1" i="1" dirty="0"/>
          </a:p>
          <a:p>
            <a:pPr marL="0" indent="0">
              <a:buNone/>
            </a:pPr>
            <a:r>
              <a:rPr lang="ru-RU" sz="1600" dirty="0"/>
              <a:t>2) Готовность и способность обучающихся к осознанному выбору и построению дальнейшей индивидуальной траектории образования на базе ориентировки в мире профессий и профессиональных предпочтений, с учетом устойчивых познавательных интересов.</a:t>
            </a:r>
          </a:p>
          <a:p>
            <a:pPr marL="0" indent="0">
              <a:buNone/>
            </a:pPr>
            <a:r>
              <a:rPr lang="ru-RU" sz="1600" i="1" dirty="0"/>
              <a:t>     1.2.4. </a:t>
            </a:r>
            <a:r>
              <a:rPr lang="ru-RU" sz="1600" i="1" dirty="0" err="1"/>
              <a:t>Метапредметные</a:t>
            </a:r>
            <a:r>
              <a:rPr lang="ru-RU" sz="1600" i="1" dirty="0"/>
              <a:t> результаты освоения ООП</a:t>
            </a:r>
          </a:p>
          <a:p>
            <a:pPr marL="0" indent="0">
              <a:buNone/>
            </a:pPr>
            <a:r>
              <a:rPr lang="ru-RU" sz="1600" dirty="0"/>
              <a:t>2) Умение самостоятельно планировать пути достижения целей, в том числе альтернативные;  выстраивать жизненные планы на краткосрочное будущее и с учетом конкретных перспектив социального развития; готовность и способность делать осознанный выбор своей образовательной траектории, в том числе выбор профессии;</a:t>
            </a:r>
          </a:p>
          <a:p>
            <a:pPr marL="0" indent="0">
              <a:buNone/>
            </a:pPr>
            <a:r>
              <a:rPr lang="ru-RU" sz="1600" i="1" dirty="0"/>
              <a:t>    1.2.5.15. Предметные результаты освоения ООП - </a:t>
            </a:r>
            <a:r>
              <a:rPr lang="ru-RU" sz="1600" b="1" i="1" dirty="0"/>
              <a:t>Технология</a:t>
            </a:r>
            <a:endParaRPr lang="ru-RU" sz="1600" b="1" i="1" dirty="0">
              <a:cs typeface="Times New Roman" pitchFamily="18" charset="0"/>
            </a:endParaRPr>
          </a:p>
          <a:p>
            <a:pPr marL="0" indent="0">
              <a:buNone/>
            </a:pPr>
            <a:r>
              <a:rPr lang="ru-RU" sz="1600" dirty="0"/>
              <a:t>     - Планируемые предметные результаты освоения учебного предмета (по всему курсу и по классам обучения);</a:t>
            </a:r>
          </a:p>
          <a:p>
            <a:pPr marL="0" indent="0">
              <a:buNone/>
            </a:pPr>
            <a:r>
              <a:rPr lang="ru-RU" sz="1600" dirty="0"/>
              <a:t>     - Содержание учебной программы предмета «Технология».</a:t>
            </a:r>
          </a:p>
          <a:p>
            <a:pPr marL="0" indent="0">
              <a:buNone/>
            </a:pPr>
            <a:endParaRPr lang="ru-RU" sz="1000" b="1" dirty="0">
              <a:solidFill>
                <a:srgbClr val="EB2049"/>
              </a:solidFill>
              <a:cs typeface="Times New Roman" pitchFamily="18" charset="0"/>
            </a:endParaRPr>
          </a:p>
        </p:txBody>
      </p:sp>
    </p:spTree>
    <p:extLst>
      <p:ext uri="{BB962C8B-B14F-4D97-AF65-F5344CB8AC3E}">
        <p14:creationId xmlns:p14="http://schemas.microsoft.com/office/powerpoint/2010/main" val="1059846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6</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73188" y="197703"/>
            <a:ext cx="10222365" cy="4278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200" dirty="0">
                <a:solidFill>
                  <a:srgbClr val="2D3494"/>
                </a:solidFill>
                <a:latin typeface="+mn-lt"/>
              </a:rPr>
              <a:t>СОЗДАНИЕ УСЛОВИЙ ДЛЯ ПРОФЕССИОНАЛЬНОЙ ОРИЕНТАЦИИ ОБУЧАЮЩИХСЯ </a:t>
            </a:r>
            <a:endParaRPr lang="ru-RU" sz="2200" i="1" dirty="0">
              <a:solidFill>
                <a:srgbClr val="2D3494"/>
              </a:solidFill>
              <a:latin typeface="+mn-lt"/>
            </a:endParaRPr>
          </a:p>
        </p:txBody>
      </p:sp>
      <p:sp>
        <p:nvSpPr>
          <p:cNvPr id="27" name="Текст 8"/>
          <p:cNvSpPr>
            <a:spLocks noGrp="1"/>
          </p:cNvSpPr>
          <p:nvPr>
            <p:ph type="body" sz="quarter" idx="4294967295"/>
          </p:nvPr>
        </p:nvSpPr>
        <p:spPr>
          <a:xfrm>
            <a:off x="149349" y="827953"/>
            <a:ext cx="11887200" cy="5445132"/>
          </a:xfrm>
        </p:spPr>
        <p:txBody>
          <a:bodyPr/>
          <a:lstStyle/>
          <a:p>
            <a:pPr marL="0" indent="0">
              <a:buNone/>
            </a:pPr>
            <a:r>
              <a:rPr lang="ru-RU" sz="1600" b="1" dirty="0"/>
              <a:t>2.3. ПРОГРАММА ВОСПИТАНИЯ И СОЦИАЛИЗАЦИИ ОБУЧАЮЩИХСЯ</a:t>
            </a:r>
          </a:p>
          <a:p>
            <a:pPr marL="0" indent="0">
              <a:buNone/>
            </a:pPr>
            <a:r>
              <a:rPr lang="ru-RU" sz="1600" b="1" i="1" dirty="0"/>
              <a:t>Программа обеспечивает:</a:t>
            </a:r>
            <a:endParaRPr lang="ru-RU" sz="1600" i="1" dirty="0"/>
          </a:p>
          <a:p>
            <a:pPr lvl="0"/>
            <a:r>
              <a:rPr lang="ru-RU" sz="1600" dirty="0"/>
              <a:t>формирование у обучающихся мотивации к труду, потребности к приобретению профессии; </a:t>
            </a:r>
          </a:p>
          <a:p>
            <a:pPr lvl="0"/>
            <a:r>
              <a:rPr lang="ru-RU" sz="1600" dirty="0"/>
              <a:t>овладение способами и приемами поиска информации, связанной с профессиональным образованием и профессиональной деятельностью, поиском вакансий на рынке труда и работой служб занятости населения; </a:t>
            </a:r>
          </a:p>
          <a:p>
            <a:r>
              <a:rPr lang="ru-RU" sz="1600" dirty="0"/>
              <a:t>развитие представлений о перспективах профессионального образования и будущей профессиональной деятельности;</a:t>
            </a:r>
          </a:p>
          <a:p>
            <a:pPr lvl="0"/>
            <a:r>
              <a:rPr lang="ru-RU" sz="1600" dirty="0"/>
              <a:t>создание условий для профессиональной ориентации через систему работы педагогических работников, психологов, социальных педагогов и совместную деятельность с родителями (законными представителями) ; сотрудничество с предприятиями, профессиональными  образовательными организациями и вузами, центрами </a:t>
            </a:r>
            <a:r>
              <a:rPr lang="ru-RU" sz="1600" dirty="0" err="1"/>
              <a:t>профориентационной</a:t>
            </a:r>
            <a:r>
              <a:rPr lang="ru-RU" sz="1600" dirty="0"/>
              <a:t> работы;</a:t>
            </a:r>
          </a:p>
          <a:p>
            <a:pPr lvl="0"/>
            <a:r>
              <a:rPr lang="ru-RU" sz="1600" dirty="0"/>
              <a:t>информирование обучающихся об особенностях различных сфер профессиональной деятельности, социальных и финансовых составляющих различных профессий, особенностях местного, регионального, российского и международного спроса на различные виды трудовой деятельности; </a:t>
            </a:r>
          </a:p>
          <a:p>
            <a:pPr lvl="0"/>
            <a:r>
              <a:rPr lang="ru-RU" sz="1600" dirty="0"/>
              <a:t>использование средств психолого-педагогической поддержки обучающихся и развитие консультационной помощи в их профессиональной ориентации, включающей диагностику профессиональных склонностей и профессионального потенциала обучающихся, их способностей и компетенций, необходимых для продолжения образования и выбора профессии (в том числе компьютерного профессионального тестирования и тренинга в специализированных центрах); </a:t>
            </a:r>
          </a:p>
          <a:p>
            <a:pPr marL="0" indent="0">
              <a:buNone/>
            </a:pPr>
            <a:r>
              <a:rPr lang="ru-RU" sz="1600" b="1" dirty="0"/>
              <a:t>в Программе отражаются:  </a:t>
            </a:r>
            <a:r>
              <a:rPr lang="ru-RU" sz="1600" dirty="0"/>
              <a:t>направления, содержание, виды деятельности и формы занятий по профессиональной ориентации; формы индивидуальной и групповой организации профессиональной ориентации по каждому из направлений (дни открытых дверей, «ярмарки профессий», экскурсии, предметные недели, олимпиады, конкурсы и др.); </a:t>
            </a:r>
          </a:p>
          <a:p>
            <a:pPr marL="0" indent="0">
              <a:buFont typeface="Arial" charset="0"/>
              <a:buNone/>
            </a:pP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endParaRPr lang="ru-RU"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759226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7</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90944" y="197703"/>
            <a:ext cx="10204609"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smtClean="0">
                <a:solidFill>
                  <a:srgbClr val="1D0DB3"/>
                </a:solidFill>
                <a:latin typeface="+mn-lt"/>
                <a:cs typeface="Times New Roman" panose="02020603050405020304" pitchFamily="18" charset="0"/>
              </a:rPr>
              <a:t>ПРИМЕРНАЯ ПРОГРАММА ОСНОВНОЙ ШКОЛЫ ПО ТЕХНОЛОГИИ </a:t>
            </a:r>
            <a:endParaRPr lang="ru-RU" sz="2133" dirty="0">
              <a:solidFill>
                <a:srgbClr val="1D0DB3"/>
              </a:solidFill>
              <a:latin typeface="+mn-lt"/>
              <a:ea typeface="Open Sans Condensed" pitchFamily="34" charset="0"/>
              <a:cs typeface="Open Sans Condensed" pitchFamily="34" charset="0"/>
            </a:endParaRPr>
          </a:p>
        </p:txBody>
      </p:sp>
      <p:sp>
        <p:nvSpPr>
          <p:cNvPr id="25" name="Текст 8"/>
          <p:cNvSpPr>
            <a:spLocks noGrp="1"/>
          </p:cNvSpPr>
          <p:nvPr>
            <p:ph type="body" sz="quarter" idx="4294967295"/>
          </p:nvPr>
        </p:nvSpPr>
        <p:spPr>
          <a:xfrm>
            <a:off x="135467" y="905523"/>
            <a:ext cx="11893623" cy="5473506"/>
          </a:xfrm>
        </p:spPr>
        <p:txBody>
          <a:bodyPr/>
          <a:lstStyle/>
          <a:p>
            <a:pPr marL="0" indent="0">
              <a:buNone/>
            </a:pPr>
            <a:r>
              <a:rPr lang="ru-RU" sz="1600" b="1" dirty="0" smtClean="0"/>
              <a:t>- </a:t>
            </a:r>
            <a:r>
              <a:rPr lang="ru-RU" sz="1600" dirty="0" smtClean="0"/>
              <a:t>Предметная </a:t>
            </a:r>
            <a:r>
              <a:rPr lang="ru-RU" sz="1600" dirty="0"/>
              <a:t>область «Технология» является необходимым компонентом общего образования всех школьников, предоставляя им возможность применять на практике знания основ наук. </a:t>
            </a:r>
            <a:endParaRPr lang="ru-RU" sz="1600" dirty="0" smtClean="0"/>
          </a:p>
          <a:p>
            <a:pPr marL="0" indent="0">
              <a:buNone/>
            </a:pPr>
            <a:r>
              <a:rPr lang="ru-RU" sz="1600" dirty="0" smtClean="0"/>
              <a:t>- Это </a:t>
            </a:r>
            <a:r>
              <a:rPr lang="ru-RU" sz="1600" dirty="0"/>
              <a:t>предметная область, обеспечивающая интеграцию знаний из областей естественнонаучных дисциплин, отражающая в своем содержании общие принципы преобразующей деятельности человека и аспекты материальной культуры. </a:t>
            </a:r>
            <a:endParaRPr lang="ru-RU" sz="1600" dirty="0" smtClean="0"/>
          </a:p>
          <a:p>
            <a:pPr marL="0" indent="0">
              <a:buNone/>
            </a:pPr>
            <a:r>
              <a:rPr lang="ru-RU" sz="1600" dirty="0" smtClean="0"/>
              <a:t>- Обеспечивает </a:t>
            </a:r>
            <a:r>
              <a:rPr lang="ru-RU" sz="1600" dirty="0"/>
              <a:t>знакомство </a:t>
            </a:r>
            <a:r>
              <a:rPr lang="ru-RU" sz="1600" dirty="0" smtClean="0"/>
              <a:t>обучающихся </a:t>
            </a:r>
            <a:r>
              <a:rPr lang="ru-RU" sz="1600" dirty="0"/>
              <a:t>с миром технологий и способами их применения в общественном производстве</a:t>
            </a:r>
            <a:r>
              <a:rPr lang="ru-RU" sz="1600" dirty="0" smtClean="0"/>
              <a:t>.</a:t>
            </a:r>
          </a:p>
          <a:p>
            <a:pPr marL="0" indent="0">
              <a:buNone/>
            </a:pPr>
            <a:r>
              <a:rPr lang="ru-RU" sz="1600" dirty="0" smtClean="0"/>
              <a:t>- Направлена </a:t>
            </a:r>
            <a:r>
              <a:rPr lang="ru-RU" sz="1600" dirty="0"/>
              <a:t>на развитие гибких компетенций </a:t>
            </a:r>
            <a:r>
              <a:rPr lang="ru-RU" sz="1600" i="1" dirty="0"/>
              <a:t>(</a:t>
            </a:r>
            <a:r>
              <a:rPr lang="en-US" sz="1600" i="1" dirty="0"/>
              <a:t>Soft Skills </a:t>
            </a:r>
            <a:r>
              <a:rPr lang="ru-RU" sz="1600" i="1" dirty="0"/>
              <a:t>и </a:t>
            </a:r>
            <a:r>
              <a:rPr lang="en-US" sz="1600" i="1" dirty="0"/>
              <a:t>Hard Skills</a:t>
            </a:r>
            <a:r>
              <a:rPr lang="ru-RU" sz="1600" i="1" dirty="0"/>
              <a:t>) </a:t>
            </a:r>
            <a:r>
              <a:rPr lang="ru-RU" sz="1600" dirty="0"/>
              <a:t>как комплекса неспециализированных </a:t>
            </a:r>
            <a:r>
              <a:rPr lang="ru-RU" sz="1600" dirty="0" err="1"/>
              <a:t>надпрофессиональных</a:t>
            </a:r>
            <a:r>
              <a:rPr lang="ru-RU" sz="1600" dirty="0"/>
              <a:t> навыков, которые отвечают за успешное участие человека в рабочем процессе и высокую производительность, в первую очередь таких, как коммуникация, креативность, командное решение проектных задач (</a:t>
            </a:r>
            <a:r>
              <a:rPr lang="ru-RU" sz="1600" dirty="0" err="1"/>
              <a:t>коллаборация</a:t>
            </a:r>
            <a:r>
              <a:rPr lang="ru-RU" sz="1600" dirty="0"/>
              <a:t>), критическое мышление </a:t>
            </a:r>
            <a:r>
              <a:rPr lang="ru-RU" sz="1600" i="1" dirty="0"/>
              <a:t>(«Навыки </a:t>
            </a:r>
            <a:r>
              <a:rPr lang="en-US" sz="1600" i="1" dirty="0"/>
              <a:t>XXI</a:t>
            </a:r>
            <a:r>
              <a:rPr lang="ru-RU" sz="1600" i="1" dirty="0"/>
              <a:t> века»).</a:t>
            </a:r>
          </a:p>
          <a:p>
            <a:pPr marL="1077913" indent="-1077913">
              <a:spcBef>
                <a:spcPts val="0"/>
              </a:spcBef>
              <a:spcAft>
                <a:spcPts val="600"/>
              </a:spcAft>
              <a:buNone/>
            </a:pPr>
            <a:endParaRPr lang="ru-RU" sz="800" b="1" dirty="0" smtClean="0">
              <a:solidFill>
                <a:srgbClr val="EB2049"/>
              </a:solidFill>
              <a:cs typeface="Times New Roman" pitchFamily="18" charset="0"/>
            </a:endParaRPr>
          </a:p>
          <a:p>
            <a:pPr marL="1077913" indent="-1077913">
              <a:spcBef>
                <a:spcPts val="0"/>
              </a:spcBef>
              <a:spcAft>
                <a:spcPts val="600"/>
              </a:spcAft>
              <a:buNone/>
            </a:pPr>
            <a:r>
              <a:rPr lang="ru-RU" sz="2000" b="1" u="sng" dirty="0" smtClean="0">
                <a:solidFill>
                  <a:srgbClr val="2D3494"/>
                </a:solidFill>
              </a:rPr>
              <a:t>ЦЕЛИ И ЗАДАЧИ ТЕХНОЛОГИЧЕСКОГО ОБРАЗОВАНИЯ</a:t>
            </a:r>
            <a:endParaRPr lang="ru-RU" sz="2000" dirty="0" smtClean="0">
              <a:solidFill>
                <a:srgbClr val="2D3494"/>
              </a:solidFill>
            </a:endParaRPr>
          </a:p>
          <a:p>
            <a:pPr marL="144000" lvl="3">
              <a:spcBef>
                <a:spcPts val="0"/>
              </a:spcBef>
              <a:spcAft>
                <a:spcPts val="600"/>
              </a:spcAft>
            </a:pPr>
            <a:r>
              <a:rPr lang="ru-RU" sz="1600" dirty="0" smtClean="0"/>
              <a:t>Обеспечение </a:t>
            </a:r>
            <a:r>
              <a:rPr lang="ru-RU" sz="1600" dirty="0"/>
              <a:t>понимания обучающимися сущности современных технологий и перспектив их развития.</a:t>
            </a:r>
          </a:p>
          <a:p>
            <a:pPr marL="144000" lvl="3">
              <a:spcBef>
                <a:spcPts val="0"/>
              </a:spcBef>
              <a:spcAft>
                <a:spcPts val="600"/>
              </a:spcAft>
            </a:pPr>
            <a:r>
              <a:rPr lang="ru-RU" sz="1600" dirty="0"/>
              <a:t>Формирование технологической культуры и проектно-технологического мышления у обучающихся.</a:t>
            </a:r>
          </a:p>
          <a:p>
            <a:pPr marL="144000" lvl="3">
              <a:spcBef>
                <a:spcPts val="0"/>
              </a:spcBef>
            </a:pPr>
            <a:r>
              <a:rPr lang="ru-RU" sz="1600" b="1" dirty="0"/>
              <a:t>Формирование информационной основы и персонального опыта, необходимых для определения обучающимся направлений своего дальнейшего образования в контексте построения жизненных планов, в первую очередь касающихся сферы и содержания будущей профессиональной деятельности.</a:t>
            </a:r>
          </a:p>
          <a:p>
            <a:pPr marL="1077913" indent="-1077913">
              <a:spcBef>
                <a:spcPts val="0"/>
              </a:spcBef>
              <a:spcAft>
                <a:spcPts val="600"/>
              </a:spcAft>
              <a:buNone/>
            </a:pPr>
            <a:endParaRPr lang="ru-RU" sz="1000" b="1" dirty="0">
              <a:solidFill>
                <a:srgbClr val="EB2049"/>
              </a:solidFill>
              <a:cs typeface="Times New Roman" pitchFamily="18" charset="0"/>
            </a:endParaRPr>
          </a:p>
        </p:txBody>
      </p:sp>
    </p:spTree>
    <p:extLst>
      <p:ext uri="{BB962C8B-B14F-4D97-AF65-F5344CB8AC3E}">
        <p14:creationId xmlns:p14="http://schemas.microsoft.com/office/powerpoint/2010/main" val="4230628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8</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90944" y="197703"/>
            <a:ext cx="10204609" cy="4555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400" dirty="0">
                <a:solidFill>
                  <a:srgbClr val="1D0DB3"/>
                </a:solidFill>
                <a:latin typeface="+mn-lt"/>
                <a:cs typeface="Times New Roman" panose="02020603050405020304" pitchFamily="18" charset="0"/>
              </a:rPr>
              <a:t>ПРИМЕРНАЯ ПРОГРАММА ОСНОВНОЙ ШКОЛЫ ПО ТЕХНОЛОГИИ</a:t>
            </a:r>
            <a:r>
              <a:rPr lang="ru-RU" sz="2000" dirty="0">
                <a:solidFill>
                  <a:srgbClr val="002060"/>
                </a:solidFill>
                <a:cs typeface="Times New Roman" panose="02020603050405020304" pitchFamily="18" charset="0"/>
              </a:rPr>
              <a:t>*</a:t>
            </a:r>
            <a:endParaRPr lang="ru-RU" sz="2133" dirty="0">
              <a:solidFill>
                <a:srgbClr val="2D2B8D"/>
              </a:solidFill>
              <a:latin typeface="Open Sans Condensed" pitchFamily="34" charset="0"/>
              <a:ea typeface="Open Sans Condensed" pitchFamily="34" charset="0"/>
              <a:cs typeface="Open Sans Condensed" pitchFamily="34" charset="0"/>
            </a:endParaRPr>
          </a:p>
        </p:txBody>
      </p:sp>
      <p:sp>
        <p:nvSpPr>
          <p:cNvPr id="25" name="Текст 8"/>
          <p:cNvSpPr txBox="1">
            <a:spLocks/>
          </p:cNvSpPr>
          <p:nvPr/>
        </p:nvSpPr>
        <p:spPr>
          <a:xfrm>
            <a:off x="124690" y="1172579"/>
            <a:ext cx="11995265" cy="4123114"/>
          </a:xfrm>
          <a:prstGeom prst="rect">
            <a:avLst/>
          </a:prstGeom>
        </p:spPr>
        <p:txBody>
          <a:bodyPr vert="horz" lIns="91440" tIns="45720" rIns="91440" bIns="45720" rtlCol="0" anchor="ctr"/>
          <a:lstStyle>
            <a:defPPr lvl="0">
              <a:defRPr lang="ru-RU"/>
            </a:defPPr>
            <a:lvl1pPr marL="0" lvl="0" algn="r" defTabSz="914400" rtl="0" eaLnBrk="1" latinLnBrk="0" hangingPunct="1">
              <a:defRPr sz="1200" kern="1200">
                <a:solidFill>
                  <a:schemeClr val="tx1">
                    <a:tint val="75000"/>
                  </a:schemeClr>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pPr marL="378900" indent="-342900" algn="l">
              <a:buFont typeface="Arial" panose="020B0604020202020204" pitchFamily="34" charset="0"/>
              <a:buChar char="•"/>
            </a:pPr>
            <a:r>
              <a:rPr lang="ru-RU" sz="2000" b="1" dirty="0" smtClean="0">
                <a:solidFill>
                  <a:schemeClr val="tx1"/>
                </a:solidFill>
                <a:cs typeface="Times New Roman" pitchFamily="18" charset="0"/>
              </a:rPr>
              <a:t>Блок </a:t>
            </a:r>
            <a:r>
              <a:rPr lang="ru-RU" sz="2000" b="1" dirty="0" smtClean="0">
                <a:solidFill>
                  <a:schemeClr val="tx1"/>
                </a:solidFill>
              </a:rPr>
              <a:t>«ТЕХНОЛОГИЯ»:</a:t>
            </a:r>
            <a:r>
              <a:rPr lang="ru-RU" sz="2000" dirty="0" smtClean="0">
                <a:solidFill>
                  <a:schemeClr val="tx1"/>
                </a:solidFill>
                <a:cs typeface="Times New Roman" pitchFamily="18" charset="0"/>
              </a:rPr>
              <a:t> </a:t>
            </a:r>
            <a:r>
              <a:rPr lang="ru-RU" sz="2000" b="1" dirty="0" smtClean="0">
                <a:solidFill>
                  <a:schemeClr val="tx1"/>
                </a:solidFill>
                <a:cs typeface="Times New Roman" pitchFamily="18" charset="0"/>
              </a:rPr>
              <a:t>Современные технологии и перспективы их развития </a:t>
            </a:r>
          </a:p>
          <a:p>
            <a:pPr marL="36000" algn="l"/>
            <a:r>
              <a:rPr lang="ru-RU" sz="2000" b="1" dirty="0" smtClean="0">
                <a:cs typeface="Times New Roman" pitchFamily="18" charset="0"/>
              </a:rPr>
              <a:t>      </a:t>
            </a:r>
            <a:r>
              <a:rPr lang="ru-RU" sz="1800" dirty="0" smtClean="0">
                <a:solidFill>
                  <a:schemeClr val="tx1"/>
                </a:solidFill>
              </a:rPr>
              <a:t>(</a:t>
            </a:r>
            <a:r>
              <a:rPr lang="ru-RU" sz="1800" dirty="0" smtClean="0">
                <a:solidFill>
                  <a:schemeClr val="tx1"/>
                </a:solidFill>
                <a:cs typeface="Times New Roman" pitchFamily="18" charset="0"/>
              </a:rPr>
              <a:t>как способ удовлетворения человеческих потребностей; </a:t>
            </a:r>
            <a:r>
              <a:rPr lang="ru-RU" sz="1800" dirty="0">
                <a:solidFill>
                  <a:schemeClr val="tx1"/>
                </a:solidFill>
              </a:rPr>
              <a:t>закономерности </a:t>
            </a:r>
            <a:r>
              <a:rPr lang="ru-RU" sz="1800" dirty="0" smtClean="0">
                <a:solidFill>
                  <a:schemeClr val="tx1"/>
                </a:solidFill>
              </a:rPr>
              <a:t>технологической эволюции человечества;  </a:t>
            </a:r>
          </a:p>
          <a:p>
            <a:pPr marL="36000" algn="l"/>
            <a:r>
              <a:rPr lang="ru-RU" sz="1800" dirty="0">
                <a:solidFill>
                  <a:schemeClr val="tx1"/>
                </a:solidFill>
              </a:rPr>
              <a:t> </a:t>
            </a:r>
            <a:r>
              <a:rPr lang="ru-RU" sz="1800" dirty="0" smtClean="0">
                <a:solidFill>
                  <a:schemeClr val="tx1"/>
                </a:solidFill>
              </a:rPr>
              <a:t>       технологические тренды ближайших десятилетий).</a:t>
            </a:r>
            <a:endParaRPr lang="ru-RU" sz="1800" dirty="0" smtClean="0">
              <a:solidFill>
                <a:schemeClr val="tx1"/>
              </a:solidFill>
              <a:cs typeface="Times New Roman" pitchFamily="18" charset="0"/>
            </a:endParaRPr>
          </a:p>
          <a:p>
            <a:pPr marL="36000" algn="l"/>
            <a:endParaRPr lang="ru-RU" sz="1000" b="1" dirty="0" smtClean="0">
              <a:solidFill>
                <a:srgbClr val="EB2049"/>
              </a:solidFill>
              <a:cs typeface="Times New Roman" pitchFamily="18" charset="0"/>
            </a:endParaRPr>
          </a:p>
          <a:p>
            <a:pPr marL="378900" indent="-342900" algn="l">
              <a:buFont typeface="Arial" panose="020B0604020202020204" pitchFamily="34" charset="0"/>
              <a:buChar char="•"/>
            </a:pPr>
            <a:r>
              <a:rPr lang="ru-RU" sz="2000" b="1" dirty="0" smtClean="0">
                <a:solidFill>
                  <a:schemeClr val="tx1"/>
                </a:solidFill>
                <a:cs typeface="Times New Roman" pitchFamily="18" charset="0"/>
              </a:rPr>
              <a:t>Блок </a:t>
            </a:r>
            <a:r>
              <a:rPr lang="ru-RU" sz="2000" b="1" dirty="0" smtClean="0">
                <a:solidFill>
                  <a:schemeClr val="tx1"/>
                </a:solidFill>
              </a:rPr>
              <a:t>«КУЛЬТУРА»: </a:t>
            </a:r>
            <a:r>
              <a:rPr lang="ru-RU" sz="2000" b="1" dirty="0" smtClean="0">
                <a:solidFill>
                  <a:schemeClr val="tx1"/>
                </a:solidFill>
                <a:cs typeface="Times New Roman" pitchFamily="18" charset="0"/>
              </a:rPr>
              <a:t>Формирование технологической культуры и проектно-технологического   </a:t>
            </a:r>
          </a:p>
          <a:p>
            <a:pPr marL="36000" algn="l"/>
            <a:r>
              <a:rPr lang="ru-RU" sz="2000" b="1" dirty="0" smtClean="0">
                <a:solidFill>
                  <a:schemeClr val="tx1"/>
                </a:solidFill>
                <a:cs typeface="Times New Roman" pitchFamily="18" charset="0"/>
              </a:rPr>
              <a:t>      мышления обучающихся</a:t>
            </a:r>
            <a:r>
              <a:rPr lang="ru-RU" sz="2000" b="1" dirty="0" smtClean="0">
                <a:solidFill>
                  <a:schemeClr val="tx1"/>
                </a:solidFill>
              </a:rPr>
              <a:t> </a:t>
            </a:r>
          </a:p>
          <a:p>
            <a:pPr marL="36000" algn="l"/>
            <a:r>
              <a:rPr lang="ru-RU" sz="2000" b="1" dirty="0">
                <a:solidFill>
                  <a:srgbClr val="4249AA"/>
                </a:solidFill>
                <a:cs typeface="Times New Roman" pitchFamily="18" charset="0"/>
              </a:rPr>
              <a:t> </a:t>
            </a:r>
            <a:r>
              <a:rPr lang="ru-RU" sz="2000" b="1" dirty="0" smtClean="0">
                <a:solidFill>
                  <a:srgbClr val="4249AA"/>
                </a:solidFill>
                <a:cs typeface="Times New Roman" pitchFamily="18" charset="0"/>
              </a:rPr>
              <a:t>     </a:t>
            </a:r>
            <a:r>
              <a:rPr lang="ru-RU" sz="1800" dirty="0" smtClean="0">
                <a:solidFill>
                  <a:schemeClr val="tx1"/>
                </a:solidFill>
                <a:cs typeface="Times New Roman" pitchFamily="18" charset="0"/>
              </a:rPr>
              <a:t>(на основе опыта персонифицированного действия в рамках разработки и  применения технологических   </a:t>
            </a:r>
          </a:p>
          <a:p>
            <a:pPr marL="36000" algn="l"/>
            <a:r>
              <a:rPr lang="ru-RU" sz="1800" dirty="0">
                <a:solidFill>
                  <a:schemeClr val="tx1"/>
                </a:solidFill>
                <a:cs typeface="Times New Roman" pitchFamily="18" charset="0"/>
              </a:rPr>
              <a:t> </a:t>
            </a:r>
            <a:r>
              <a:rPr lang="ru-RU" sz="1800" dirty="0" smtClean="0">
                <a:solidFill>
                  <a:schemeClr val="tx1"/>
                </a:solidFill>
                <a:cs typeface="Times New Roman" pitchFamily="18" charset="0"/>
              </a:rPr>
              <a:t>      решений, организации проектной деятельности).</a:t>
            </a:r>
          </a:p>
          <a:p>
            <a:pPr marL="36000" algn="l"/>
            <a:endParaRPr lang="ru-RU" sz="1000" dirty="0" smtClean="0">
              <a:cs typeface="Times New Roman" pitchFamily="18" charset="0"/>
            </a:endParaRPr>
          </a:p>
          <a:p>
            <a:pPr marL="378900" indent="-342900" algn="l">
              <a:buFont typeface="Arial" panose="020B0604020202020204" pitchFamily="34" charset="0"/>
              <a:buChar char="•"/>
            </a:pPr>
            <a:r>
              <a:rPr lang="ru-RU" sz="2000" b="1" dirty="0" smtClean="0">
                <a:solidFill>
                  <a:srgbClr val="0070C0"/>
                </a:solidFill>
                <a:cs typeface="Times New Roman" pitchFamily="18" charset="0"/>
              </a:rPr>
              <a:t>Блок </a:t>
            </a:r>
            <a:r>
              <a:rPr lang="ru-RU" sz="2000" b="1" dirty="0" smtClean="0">
                <a:solidFill>
                  <a:srgbClr val="0070C0"/>
                </a:solidFill>
              </a:rPr>
              <a:t>«ЛИЧНОСТНОЕ РАЗВИТИЕ»: </a:t>
            </a:r>
            <a:r>
              <a:rPr lang="ru-RU" sz="2000" b="1" dirty="0" smtClean="0">
                <a:solidFill>
                  <a:srgbClr val="0070C0"/>
                </a:solidFill>
                <a:cs typeface="Times New Roman" pitchFamily="18" charset="0"/>
              </a:rPr>
              <a:t>Построение образовательных траекторий и планов в области  </a:t>
            </a:r>
          </a:p>
          <a:p>
            <a:pPr marL="36000" algn="l"/>
            <a:r>
              <a:rPr lang="ru-RU" sz="2000" b="1" dirty="0" smtClean="0">
                <a:solidFill>
                  <a:srgbClr val="0070C0"/>
                </a:solidFill>
                <a:cs typeface="Times New Roman" pitchFamily="18" charset="0"/>
              </a:rPr>
              <a:t>      профессионального самоопределения </a:t>
            </a:r>
          </a:p>
          <a:p>
            <a:pPr marL="36000" algn="l"/>
            <a:r>
              <a:rPr lang="ru-RU" sz="2000" b="1" dirty="0" smtClean="0">
                <a:solidFill>
                  <a:schemeClr val="tx1"/>
                </a:solidFill>
                <a:cs typeface="Times New Roman" pitchFamily="18" charset="0"/>
              </a:rPr>
              <a:t>      </a:t>
            </a:r>
            <a:r>
              <a:rPr lang="ru-RU" sz="1800" dirty="0" smtClean="0">
                <a:solidFill>
                  <a:schemeClr val="tx1"/>
                </a:solidFill>
                <a:cs typeface="Times New Roman" pitchFamily="18" charset="0"/>
              </a:rPr>
              <a:t>(</a:t>
            </a:r>
            <a:r>
              <a:rPr lang="ru-RU" sz="1800" dirty="0" smtClean="0">
                <a:solidFill>
                  <a:schemeClr val="tx1"/>
                </a:solidFill>
              </a:rPr>
              <a:t>формирование информационной основы и персонального опыта, необходимых для определения  стратегии  </a:t>
            </a:r>
          </a:p>
          <a:p>
            <a:pPr marL="36000" algn="l"/>
            <a:r>
              <a:rPr lang="ru-RU" sz="1800" dirty="0">
                <a:solidFill>
                  <a:schemeClr val="tx1"/>
                </a:solidFill>
              </a:rPr>
              <a:t> </a:t>
            </a:r>
            <a:r>
              <a:rPr lang="ru-RU" sz="1800" dirty="0" smtClean="0">
                <a:solidFill>
                  <a:schemeClr val="tx1"/>
                </a:solidFill>
              </a:rPr>
              <a:t>       собственного профессионального саморазвития и успешной профессиональной  самореализации в будущем).</a:t>
            </a:r>
            <a:endParaRPr lang="ru-RU" sz="1800" dirty="0">
              <a:solidFill>
                <a:schemeClr val="tx1"/>
              </a:solidFill>
            </a:endParaRPr>
          </a:p>
        </p:txBody>
      </p:sp>
      <p:sp>
        <p:nvSpPr>
          <p:cNvPr id="26" name="Прямоугольник 25"/>
          <p:cNvSpPr/>
          <p:nvPr/>
        </p:nvSpPr>
        <p:spPr>
          <a:xfrm>
            <a:off x="190912" y="5484201"/>
            <a:ext cx="11804073" cy="646331"/>
          </a:xfrm>
          <a:prstGeom prst="rect">
            <a:avLst/>
          </a:prstGeom>
        </p:spPr>
        <p:txBody>
          <a:bodyPr wrap="square">
            <a:spAutoFit/>
          </a:bodyPr>
          <a:lstStyle/>
          <a:p>
            <a:r>
              <a:rPr lang="ru-RU" b="1" dirty="0" smtClean="0">
                <a:solidFill>
                  <a:srgbClr val="002060"/>
                </a:solidFill>
                <a:cs typeface="Times New Roman" panose="02020603050405020304" pitchFamily="18" charset="0"/>
              </a:rPr>
              <a:t>* </a:t>
            </a:r>
            <a:r>
              <a:rPr lang="ru-RU" i="1" dirty="0" smtClean="0">
                <a:cs typeface="Times New Roman" panose="02020603050405020304" pitchFamily="18" charset="0"/>
              </a:rPr>
              <a:t>Рассматривается как структурно-содержательная часть </a:t>
            </a:r>
            <a:r>
              <a:rPr lang="ru-RU" b="1" i="1" dirty="0" smtClean="0">
                <a:cs typeface="Times New Roman" panose="02020603050405020304" pitchFamily="18" charset="0"/>
              </a:rPr>
              <a:t>Примерной основной образовательной программы основного общего образования </a:t>
            </a:r>
            <a:r>
              <a:rPr lang="ru-RU" i="1" dirty="0" smtClean="0">
                <a:cs typeface="Times New Roman" panose="02020603050405020304" pitchFamily="18" charset="0"/>
              </a:rPr>
              <a:t>(утверждена решением ФУМО по общему образованию от 04.02.2020)</a:t>
            </a:r>
            <a:endParaRPr lang="ru-RU" i="1" dirty="0"/>
          </a:p>
        </p:txBody>
      </p:sp>
    </p:spTree>
    <p:extLst>
      <p:ext uri="{BB962C8B-B14F-4D97-AF65-F5344CB8AC3E}">
        <p14:creationId xmlns:p14="http://schemas.microsoft.com/office/powerpoint/2010/main" val="1266776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 y="6790921"/>
            <a:ext cx="12192000" cy="97559"/>
          </a:xfrm>
          <a:prstGeom prst="rect">
            <a:avLst/>
          </a:prstGeom>
        </p:spPr>
      </p:pic>
      <p:sp>
        <p:nvSpPr>
          <p:cNvPr id="28" name="Прямоугольник 27">
            <a:extLst>
              <a:ext uri="{FF2B5EF4-FFF2-40B4-BE49-F238E27FC236}">
                <a16:creationId xmlns:a16="http://schemas.microsoft.com/office/drawing/2014/main" xmlns="" id="{E6838642-F192-40B3-9CE9-54140F0A90E1}"/>
              </a:ext>
            </a:extLst>
          </p:cNvPr>
          <p:cNvSpPr/>
          <p:nvPr/>
        </p:nvSpPr>
        <p:spPr>
          <a:xfrm>
            <a:off x="137987" y="6539932"/>
            <a:ext cx="3006571" cy="153888"/>
          </a:xfrm>
          <a:prstGeom prst="rect">
            <a:avLst/>
          </a:prstGeom>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rPr>
              <a:t>© АО «Издательство «Просвещение», 20</a:t>
            </a: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20</a:t>
            </a:r>
            <a:endParaRPr kumimoji="0" lang="ru-RU"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9" name="Номер слайда 2"/>
          <p:cNvSpPr txBox="1">
            <a:spLocks/>
          </p:cNvSpPr>
          <p:nvPr/>
        </p:nvSpPr>
        <p:spPr>
          <a:xfrm>
            <a:off x="11312783" y="161008"/>
            <a:ext cx="719403" cy="356659"/>
          </a:xfrm>
          <a:prstGeom prst="rect">
            <a:avLst/>
          </a:prstGeom>
        </p:spPr>
        <p:txBody>
          <a:bodyPr vert="horz" lIns="91425" tIns="91425" rIns="91425" bIns="91425" rtlCol="0" anchor="ctr" anchorCtr="0">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000000-1234-1234-1234-123412341234}" type="slidenum">
              <a:rPr lang="en" sz="1600" smtClean="0">
                <a:solidFill>
                  <a:srgbClr val="2D2B8D"/>
                </a:solidFill>
                <a:latin typeface="Calibri" pitchFamily="34" charset="0"/>
              </a:rPr>
              <a:pPr>
                <a:defRPr/>
              </a:pPr>
              <a:t>9</a:t>
            </a:fld>
            <a:endParaRPr lang="en" sz="1600" dirty="0">
              <a:solidFill>
                <a:srgbClr val="2D2B8D"/>
              </a:solidFill>
              <a:latin typeface="Calibri" pitchFamily="34" charset="0"/>
            </a:endParaRPr>
          </a:p>
        </p:txBody>
      </p:sp>
      <p:cxnSp>
        <p:nvCxnSpPr>
          <p:cNvPr id="30" name="Прямая соединительная линия 29"/>
          <p:cNvCxnSpPr/>
          <p:nvPr/>
        </p:nvCxnSpPr>
        <p:spPr>
          <a:xfrm>
            <a:off x="11475981" y="589185"/>
            <a:ext cx="713877" cy="1"/>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40697" y="194745"/>
            <a:ext cx="1268960" cy="438775"/>
            <a:chOff x="254665" y="195486"/>
            <a:chExt cx="951720" cy="329081"/>
          </a:xfrm>
        </p:grpSpPr>
        <p:sp>
          <p:nvSpPr>
            <p:cNvPr id="48" name="Freeform 6">
              <a:extLst>
                <a:ext uri="{FF2B5EF4-FFF2-40B4-BE49-F238E27FC236}">
                  <a16:creationId xmlns:a16="http://schemas.microsoft.com/office/drawing/2014/main" xmlns="" id="{8EF519E2-E53C-4D9E-B400-08D67129D2A8}"/>
                </a:ext>
              </a:extLst>
            </p:cNvPr>
            <p:cNvSpPr>
              <a:spLocks/>
            </p:cNvSpPr>
            <p:nvPr/>
          </p:nvSpPr>
          <p:spPr bwMode="auto">
            <a:xfrm>
              <a:off x="257799" y="350101"/>
              <a:ext cx="362510" cy="20894"/>
            </a:xfrm>
            <a:custGeom>
              <a:avLst/>
              <a:gdLst/>
              <a:ahLst/>
              <a:cxnLst>
                <a:cxn ang="0">
                  <a:pos x="1505" y="0"/>
                </a:cxn>
                <a:cxn ang="0">
                  <a:pos x="0" y="0"/>
                </a:cxn>
                <a:cxn ang="0">
                  <a:pos x="0" y="84"/>
                </a:cxn>
                <a:cxn ang="0">
                  <a:pos x="1509" y="84"/>
                </a:cxn>
                <a:cxn ang="0">
                  <a:pos x="1505" y="0"/>
                </a:cxn>
              </a:cxnLst>
              <a:rect l="0" t="0" r="r" b="b"/>
              <a:pathLst>
                <a:path w="1509" h="84">
                  <a:moveTo>
                    <a:pt x="1505" y="0"/>
                  </a:moveTo>
                  <a:lnTo>
                    <a:pt x="0" y="0"/>
                  </a:lnTo>
                  <a:lnTo>
                    <a:pt x="0" y="84"/>
                  </a:lnTo>
                  <a:lnTo>
                    <a:pt x="1509" y="84"/>
                  </a:lnTo>
                  <a:lnTo>
                    <a:pt x="1505"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7">
              <a:extLst>
                <a:ext uri="{FF2B5EF4-FFF2-40B4-BE49-F238E27FC236}">
                  <a16:creationId xmlns:a16="http://schemas.microsoft.com/office/drawing/2014/main" xmlns="" id="{EB5A74A1-76B1-403A-8FB8-3FBCC4A7FACA}"/>
                </a:ext>
              </a:extLst>
            </p:cNvPr>
            <p:cNvSpPr>
              <a:spLocks/>
            </p:cNvSpPr>
            <p:nvPr/>
          </p:nvSpPr>
          <p:spPr bwMode="auto">
            <a:xfrm>
              <a:off x="839696" y="350101"/>
              <a:ext cx="362510" cy="20894"/>
            </a:xfrm>
            <a:custGeom>
              <a:avLst/>
              <a:gdLst/>
              <a:ahLst/>
              <a:cxnLst>
                <a:cxn ang="0">
                  <a:pos x="1510" y="0"/>
                </a:cxn>
                <a:cxn ang="0">
                  <a:pos x="9" y="0"/>
                </a:cxn>
                <a:cxn ang="0">
                  <a:pos x="0" y="84"/>
                </a:cxn>
                <a:cxn ang="0">
                  <a:pos x="1510" y="84"/>
                </a:cxn>
                <a:cxn ang="0">
                  <a:pos x="1510" y="0"/>
                </a:cxn>
              </a:cxnLst>
              <a:rect l="0" t="0" r="r" b="b"/>
              <a:pathLst>
                <a:path w="1510" h="84">
                  <a:moveTo>
                    <a:pt x="1510" y="0"/>
                  </a:moveTo>
                  <a:lnTo>
                    <a:pt x="9" y="0"/>
                  </a:lnTo>
                  <a:lnTo>
                    <a:pt x="0" y="84"/>
                  </a:lnTo>
                  <a:lnTo>
                    <a:pt x="1510" y="84"/>
                  </a:lnTo>
                  <a:lnTo>
                    <a:pt x="1510" y="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8">
              <a:extLst>
                <a:ext uri="{FF2B5EF4-FFF2-40B4-BE49-F238E27FC236}">
                  <a16:creationId xmlns:a16="http://schemas.microsoft.com/office/drawing/2014/main" xmlns="" id="{8141FBEA-CB09-4617-90BF-6E4515E5EADB}"/>
                </a:ext>
              </a:extLst>
            </p:cNvPr>
            <p:cNvSpPr>
              <a:spLocks/>
            </p:cNvSpPr>
            <p:nvPr/>
          </p:nvSpPr>
          <p:spPr bwMode="auto">
            <a:xfrm>
              <a:off x="254665" y="425320"/>
              <a:ext cx="82532" cy="77308"/>
            </a:xfrm>
            <a:custGeom>
              <a:avLst/>
              <a:gdLst/>
              <a:ahLst/>
              <a:cxnLst>
                <a:cxn ang="0">
                  <a:pos x="0" y="17"/>
                </a:cxn>
                <a:cxn ang="0">
                  <a:pos x="42" y="26"/>
                </a:cxn>
                <a:cxn ang="0">
                  <a:pos x="42" y="283"/>
                </a:cxn>
                <a:cxn ang="0">
                  <a:pos x="0" y="292"/>
                </a:cxn>
                <a:cxn ang="0">
                  <a:pos x="0" y="309"/>
                </a:cxn>
                <a:cxn ang="0">
                  <a:pos x="148" y="309"/>
                </a:cxn>
                <a:cxn ang="0">
                  <a:pos x="148" y="292"/>
                </a:cxn>
                <a:cxn ang="0">
                  <a:pos x="106" y="283"/>
                </a:cxn>
                <a:cxn ang="0">
                  <a:pos x="106" y="30"/>
                </a:cxn>
                <a:cxn ang="0">
                  <a:pos x="232" y="30"/>
                </a:cxn>
                <a:cxn ang="0">
                  <a:pos x="232" y="283"/>
                </a:cxn>
                <a:cxn ang="0">
                  <a:pos x="190" y="292"/>
                </a:cxn>
                <a:cxn ang="0">
                  <a:pos x="190" y="309"/>
                </a:cxn>
                <a:cxn ang="0">
                  <a:pos x="342" y="309"/>
                </a:cxn>
                <a:cxn ang="0">
                  <a:pos x="342" y="292"/>
                </a:cxn>
                <a:cxn ang="0">
                  <a:pos x="300" y="283"/>
                </a:cxn>
                <a:cxn ang="0">
                  <a:pos x="300" y="26"/>
                </a:cxn>
                <a:cxn ang="0">
                  <a:pos x="342" y="17"/>
                </a:cxn>
                <a:cxn ang="0">
                  <a:pos x="342" y="0"/>
                </a:cxn>
                <a:cxn ang="0">
                  <a:pos x="0" y="0"/>
                </a:cxn>
                <a:cxn ang="0">
                  <a:pos x="0" y="17"/>
                </a:cxn>
              </a:cxnLst>
              <a:rect l="0" t="0" r="r" b="b"/>
              <a:pathLst>
                <a:path w="342" h="309">
                  <a:moveTo>
                    <a:pt x="0" y="17"/>
                  </a:moveTo>
                  <a:lnTo>
                    <a:pt x="42" y="26"/>
                  </a:lnTo>
                  <a:lnTo>
                    <a:pt x="42" y="283"/>
                  </a:lnTo>
                  <a:lnTo>
                    <a:pt x="0" y="292"/>
                  </a:lnTo>
                  <a:lnTo>
                    <a:pt x="0" y="309"/>
                  </a:lnTo>
                  <a:lnTo>
                    <a:pt x="148" y="309"/>
                  </a:lnTo>
                  <a:lnTo>
                    <a:pt x="148" y="292"/>
                  </a:lnTo>
                  <a:lnTo>
                    <a:pt x="106" y="283"/>
                  </a:lnTo>
                  <a:lnTo>
                    <a:pt x="106" y="30"/>
                  </a:lnTo>
                  <a:lnTo>
                    <a:pt x="232" y="30"/>
                  </a:lnTo>
                  <a:lnTo>
                    <a:pt x="232" y="283"/>
                  </a:lnTo>
                  <a:lnTo>
                    <a:pt x="190" y="292"/>
                  </a:lnTo>
                  <a:lnTo>
                    <a:pt x="190" y="309"/>
                  </a:lnTo>
                  <a:lnTo>
                    <a:pt x="342" y="309"/>
                  </a:lnTo>
                  <a:lnTo>
                    <a:pt x="342" y="292"/>
                  </a:lnTo>
                  <a:lnTo>
                    <a:pt x="300" y="283"/>
                  </a:lnTo>
                  <a:lnTo>
                    <a:pt x="300" y="26"/>
                  </a:lnTo>
                  <a:lnTo>
                    <a:pt x="342" y="17"/>
                  </a:lnTo>
                  <a:lnTo>
                    <a:pt x="342" y="0"/>
                  </a:lnTo>
                  <a:lnTo>
                    <a:pt x="0" y="0"/>
                  </a:lnTo>
                  <a:lnTo>
                    <a:pt x="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48B219EA-8104-447D-9B8C-156A030698CD}"/>
                </a:ext>
              </a:extLst>
            </p:cNvPr>
            <p:cNvSpPr>
              <a:spLocks noEditPoints="1"/>
            </p:cNvSpPr>
            <p:nvPr/>
          </p:nvSpPr>
          <p:spPr bwMode="auto">
            <a:xfrm>
              <a:off x="351822" y="425320"/>
              <a:ext cx="56414" cy="77308"/>
            </a:xfrm>
            <a:custGeom>
              <a:avLst/>
              <a:gdLst/>
              <a:ahLst/>
              <a:cxnLst>
                <a:cxn ang="0">
                  <a:pos x="148" y="0"/>
                </a:cxn>
                <a:cxn ang="0">
                  <a:pos x="139" y="0"/>
                </a:cxn>
                <a:cxn ang="0">
                  <a:pos x="0" y="0"/>
                </a:cxn>
                <a:cxn ang="0">
                  <a:pos x="0" y="17"/>
                </a:cxn>
                <a:cxn ang="0">
                  <a:pos x="38" y="26"/>
                </a:cxn>
                <a:cxn ang="0">
                  <a:pos x="38" y="283"/>
                </a:cxn>
                <a:cxn ang="0">
                  <a:pos x="0" y="292"/>
                </a:cxn>
                <a:cxn ang="0">
                  <a:pos x="0" y="309"/>
                </a:cxn>
                <a:cxn ang="0">
                  <a:pos x="139" y="309"/>
                </a:cxn>
                <a:cxn ang="0">
                  <a:pos x="156" y="309"/>
                </a:cxn>
                <a:cxn ang="0">
                  <a:pos x="156" y="292"/>
                </a:cxn>
                <a:cxn ang="0">
                  <a:pos x="139" y="288"/>
                </a:cxn>
                <a:cxn ang="0">
                  <a:pos x="101" y="283"/>
                </a:cxn>
                <a:cxn ang="0">
                  <a:pos x="101" y="178"/>
                </a:cxn>
                <a:cxn ang="0">
                  <a:pos x="127" y="178"/>
                </a:cxn>
                <a:cxn ang="0">
                  <a:pos x="139" y="178"/>
                </a:cxn>
                <a:cxn ang="0">
                  <a:pos x="236" y="81"/>
                </a:cxn>
                <a:cxn ang="0">
                  <a:pos x="148" y="0"/>
                </a:cxn>
                <a:cxn ang="0">
                  <a:pos x="139" y="161"/>
                </a:cxn>
                <a:cxn ang="0">
                  <a:pos x="139" y="161"/>
                </a:cxn>
                <a:cxn ang="0">
                  <a:pos x="118" y="161"/>
                </a:cxn>
                <a:cxn ang="0">
                  <a:pos x="101" y="161"/>
                </a:cxn>
                <a:cxn ang="0">
                  <a:pos x="101" y="21"/>
                </a:cxn>
                <a:cxn ang="0">
                  <a:pos x="118" y="21"/>
                </a:cxn>
                <a:cxn ang="0">
                  <a:pos x="139" y="26"/>
                </a:cxn>
                <a:cxn ang="0">
                  <a:pos x="173" y="93"/>
                </a:cxn>
                <a:cxn ang="0">
                  <a:pos x="139" y="161"/>
                </a:cxn>
              </a:cxnLst>
              <a:rect l="0" t="0" r="r" b="b"/>
              <a:pathLst>
                <a:path w="236" h="309">
                  <a:moveTo>
                    <a:pt x="148" y="0"/>
                  </a:moveTo>
                  <a:lnTo>
                    <a:pt x="139" y="0"/>
                  </a:lnTo>
                  <a:lnTo>
                    <a:pt x="0" y="0"/>
                  </a:lnTo>
                  <a:lnTo>
                    <a:pt x="0" y="17"/>
                  </a:lnTo>
                  <a:lnTo>
                    <a:pt x="38" y="26"/>
                  </a:lnTo>
                  <a:lnTo>
                    <a:pt x="38" y="283"/>
                  </a:lnTo>
                  <a:lnTo>
                    <a:pt x="0" y="292"/>
                  </a:lnTo>
                  <a:lnTo>
                    <a:pt x="0" y="309"/>
                  </a:lnTo>
                  <a:lnTo>
                    <a:pt x="139" y="309"/>
                  </a:lnTo>
                  <a:lnTo>
                    <a:pt x="156" y="309"/>
                  </a:lnTo>
                  <a:lnTo>
                    <a:pt x="156" y="292"/>
                  </a:lnTo>
                  <a:lnTo>
                    <a:pt x="139" y="288"/>
                  </a:lnTo>
                  <a:lnTo>
                    <a:pt x="101" y="283"/>
                  </a:lnTo>
                  <a:lnTo>
                    <a:pt x="101" y="178"/>
                  </a:lnTo>
                  <a:lnTo>
                    <a:pt x="127" y="178"/>
                  </a:lnTo>
                  <a:lnTo>
                    <a:pt x="139" y="178"/>
                  </a:lnTo>
                  <a:cubicBezTo>
                    <a:pt x="203" y="174"/>
                    <a:pt x="236" y="144"/>
                    <a:pt x="236" y="81"/>
                  </a:cubicBezTo>
                  <a:cubicBezTo>
                    <a:pt x="236" y="26"/>
                    <a:pt x="198" y="0"/>
                    <a:pt x="148" y="0"/>
                  </a:cubicBezTo>
                  <a:close/>
                  <a:moveTo>
                    <a:pt x="139" y="161"/>
                  </a:moveTo>
                  <a:lnTo>
                    <a:pt x="139" y="161"/>
                  </a:lnTo>
                  <a:lnTo>
                    <a:pt x="118" y="161"/>
                  </a:lnTo>
                  <a:lnTo>
                    <a:pt x="101" y="161"/>
                  </a:lnTo>
                  <a:lnTo>
                    <a:pt x="101" y="21"/>
                  </a:lnTo>
                  <a:lnTo>
                    <a:pt x="118" y="21"/>
                  </a:lnTo>
                  <a:cubicBezTo>
                    <a:pt x="122" y="21"/>
                    <a:pt x="131" y="21"/>
                    <a:pt x="139" y="26"/>
                  </a:cubicBezTo>
                  <a:cubicBezTo>
                    <a:pt x="156" y="30"/>
                    <a:pt x="173" y="51"/>
                    <a:pt x="173" y="93"/>
                  </a:cubicBezTo>
                  <a:cubicBezTo>
                    <a:pt x="173" y="123"/>
                    <a:pt x="165" y="152"/>
                    <a:pt x="139" y="161"/>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10">
              <a:extLst>
                <a:ext uri="{FF2B5EF4-FFF2-40B4-BE49-F238E27FC236}">
                  <a16:creationId xmlns:a16="http://schemas.microsoft.com/office/drawing/2014/main" xmlns="" id="{71F453EE-6CA0-49B2-BA17-C90BA53D698B}"/>
                </a:ext>
              </a:extLst>
            </p:cNvPr>
            <p:cNvSpPr>
              <a:spLocks noEditPoints="1"/>
            </p:cNvSpPr>
            <p:nvPr/>
          </p:nvSpPr>
          <p:spPr bwMode="auto">
            <a:xfrm>
              <a:off x="423906" y="424275"/>
              <a:ext cx="76263" cy="79397"/>
            </a:xfrm>
            <a:custGeom>
              <a:avLst/>
              <a:gdLst/>
              <a:ahLst/>
              <a:cxnLst>
                <a:cxn ang="0">
                  <a:pos x="160" y="0"/>
                </a:cxn>
                <a:cxn ang="0">
                  <a:pos x="156" y="0"/>
                </a:cxn>
                <a:cxn ang="0">
                  <a:pos x="0" y="156"/>
                </a:cxn>
                <a:cxn ang="0">
                  <a:pos x="156" y="317"/>
                </a:cxn>
                <a:cxn ang="0">
                  <a:pos x="160" y="317"/>
                </a:cxn>
                <a:cxn ang="0">
                  <a:pos x="317" y="156"/>
                </a:cxn>
                <a:cxn ang="0">
                  <a:pos x="160" y="0"/>
                </a:cxn>
                <a:cxn ang="0">
                  <a:pos x="160" y="300"/>
                </a:cxn>
                <a:cxn ang="0">
                  <a:pos x="160" y="300"/>
                </a:cxn>
                <a:cxn ang="0">
                  <a:pos x="156" y="300"/>
                </a:cxn>
                <a:cxn ang="0">
                  <a:pos x="72" y="148"/>
                </a:cxn>
                <a:cxn ang="0">
                  <a:pos x="156" y="17"/>
                </a:cxn>
                <a:cxn ang="0">
                  <a:pos x="245" y="169"/>
                </a:cxn>
                <a:cxn ang="0">
                  <a:pos x="160" y="300"/>
                </a:cxn>
              </a:cxnLst>
              <a:rect l="0" t="0" r="r" b="b"/>
              <a:pathLst>
                <a:path w="317" h="317">
                  <a:moveTo>
                    <a:pt x="160" y="0"/>
                  </a:moveTo>
                  <a:lnTo>
                    <a:pt x="156" y="0"/>
                  </a:lnTo>
                  <a:cubicBezTo>
                    <a:pt x="55" y="0"/>
                    <a:pt x="0" y="55"/>
                    <a:pt x="0" y="156"/>
                  </a:cubicBezTo>
                  <a:cubicBezTo>
                    <a:pt x="0" y="262"/>
                    <a:pt x="55" y="317"/>
                    <a:pt x="156" y="317"/>
                  </a:cubicBezTo>
                  <a:lnTo>
                    <a:pt x="160" y="317"/>
                  </a:lnTo>
                  <a:cubicBezTo>
                    <a:pt x="258" y="317"/>
                    <a:pt x="317" y="262"/>
                    <a:pt x="317" y="156"/>
                  </a:cubicBezTo>
                  <a:cubicBezTo>
                    <a:pt x="317" y="55"/>
                    <a:pt x="262" y="0"/>
                    <a:pt x="160" y="0"/>
                  </a:cubicBezTo>
                  <a:close/>
                  <a:moveTo>
                    <a:pt x="160" y="300"/>
                  </a:moveTo>
                  <a:lnTo>
                    <a:pt x="160" y="300"/>
                  </a:lnTo>
                  <a:lnTo>
                    <a:pt x="156" y="300"/>
                  </a:lnTo>
                  <a:cubicBezTo>
                    <a:pt x="110" y="296"/>
                    <a:pt x="72" y="258"/>
                    <a:pt x="72" y="148"/>
                  </a:cubicBezTo>
                  <a:cubicBezTo>
                    <a:pt x="72" y="55"/>
                    <a:pt x="106" y="21"/>
                    <a:pt x="156" y="17"/>
                  </a:cubicBezTo>
                  <a:cubicBezTo>
                    <a:pt x="207" y="21"/>
                    <a:pt x="245" y="63"/>
                    <a:pt x="245" y="169"/>
                  </a:cubicBezTo>
                  <a:cubicBezTo>
                    <a:pt x="245" y="232"/>
                    <a:pt x="220" y="300"/>
                    <a:pt x="160" y="300"/>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xmlns="" id="{4B9A3C2E-DDB2-405E-8DC4-3D9B93F9F026}"/>
                </a:ext>
              </a:extLst>
            </p:cNvPr>
            <p:cNvSpPr>
              <a:spLocks/>
            </p:cNvSpPr>
            <p:nvPr/>
          </p:nvSpPr>
          <p:spPr bwMode="auto">
            <a:xfrm>
              <a:off x="517929" y="424275"/>
              <a:ext cx="69994" cy="79397"/>
            </a:xfrm>
            <a:custGeom>
              <a:avLst/>
              <a:gdLst/>
              <a:ahLst/>
              <a:cxnLst>
                <a:cxn ang="0">
                  <a:pos x="190" y="296"/>
                </a:cxn>
                <a:cxn ang="0">
                  <a:pos x="72" y="156"/>
                </a:cxn>
                <a:cxn ang="0">
                  <a:pos x="173" y="21"/>
                </a:cxn>
                <a:cxn ang="0">
                  <a:pos x="266" y="101"/>
                </a:cxn>
                <a:cxn ang="0">
                  <a:pos x="283" y="101"/>
                </a:cxn>
                <a:cxn ang="0">
                  <a:pos x="283" y="17"/>
                </a:cxn>
                <a:cxn ang="0">
                  <a:pos x="262" y="17"/>
                </a:cxn>
                <a:cxn ang="0">
                  <a:pos x="165" y="0"/>
                </a:cxn>
                <a:cxn ang="0">
                  <a:pos x="0" y="152"/>
                </a:cxn>
                <a:cxn ang="0">
                  <a:pos x="165" y="317"/>
                </a:cxn>
                <a:cxn ang="0">
                  <a:pos x="292" y="287"/>
                </a:cxn>
                <a:cxn ang="0">
                  <a:pos x="292" y="241"/>
                </a:cxn>
                <a:cxn ang="0">
                  <a:pos x="283" y="241"/>
                </a:cxn>
                <a:cxn ang="0">
                  <a:pos x="190" y="296"/>
                </a:cxn>
              </a:cxnLst>
              <a:rect l="0" t="0" r="r" b="b"/>
              <a:pathLst>
                <a:path w="292" h="317">
                  <a:moveTo>
                    <a:pt x="190" y="296"/>
                  </a:moveTo>
                  <a:cubicBezTo>
                    <a:pt x="114" y="296"/>
                    <a:pt x="72" y="224"/>
                    <a:pt x="72" y="156"/>
                  </a:cubicBezTo>
                  <a:cubicBezTo>
                    <a:pt x="72" y="80"/>
                    <a:pt x="110" y="21"/>
                    <a:pt x="173" y="21"/>
                  </a:cubicBezTo>
                  <a:cubicBezTo>
                    <a:pt x="224" y="21"/>
                    <a:pt x="258" y="51"/>
                    <a:pt x="266" y="101"/>
                  </a:cubicBezTo>
                  <a:lnTo>
                    <a:pt x="283" y="101"/>
                  </a:lnTo>
                  <a:lnTo>
                    <a:pt x="283" y="17"/>
                  </a:lnTo>
                  <a:lnTo>
                    <a:pt x="262" y="17"/>
                  </a:lnTo>
                  <a:cubicBezTo>
                    <a:pt x="233" y="8"/>
                    <a:pt x="199" y="0"/>
                    <a:pt x="165" y="0"/>
                  </a:cubicBezTo>
                  <a:cubicBezTo>
                    <a:pt x="76" y="0"/>
                    <a:pt x="0" y="47"/>
                    <a:pt x="0" y="152"/>
                  </a:cubicBezTo>
                  <a:cubicBezTo>
                    <a:pt x="0" y="254"/>
                    <a:pt x="68" y="317"/>
                    <a:pt x="165" y="317"/>
                  </a:cubicBezTo>
                  <a:cubicBezTo>
                    <a:pt x="237" y="317"/>
                    <a:pt x="262" y="300"/>
                    <a:pt x="292" y="287"/>
                  </a:cubicBezTo>
                  <a:lnTo>
                    <a:pt x="292" y="241"/>
                  </a:lnTo>
                  <a:lnTo>
                    <a:pt x="283" y="241"/>
                  </a:lnTo>
                  <a:cubicBezTo>
                    <a:pt x="271" y="279"/>
                    <a:pt x="228" y="296"/>
                    <a:pt x="190" y="296"/>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12">
              <a:extLst>
                <a:ext uri="{FF2B5EF4-FFF2-40B4-BE49-F238E27FC236}">
                  <a16:creationId xmlns:a16="http://schemas.microsoft.com/office/drawing/2014/main" xmlns="" id="{97B13DAB-6D92-4ADF-AEAD-3ABF38B5006E}"/>
                </a:ext>
              </a:extLst>
            </p:cNvPr>
            <p:cNvSpPr>
              <a:spLocks noEditPoints="1"/>
            </p:cNvSpPr>
            <p:nvPr/>
          </p:nvSpPr>
          <p:spPr bwMode="auto">
            <a:xfrm>
              <a:off x="603595" y="425320"/>
              <a:ext cx="60593" cy="77308"/>
            </a:xfrm>
            <a:custGeom>
              <a:avLst/>
              <a:gdLst/>
              <a:ahLst/>
              <a:cxnLst>
                <a:cxn ang="0">
                  <a:pos x="174" y="148"/>
                </a:cxn>
                <a:cxn ang="0">
                  <a:pos x="174" y="144"/>
                </a:cxn>
                <a:cxn ang="0">
                  <a:pos x="241" y="72"/>
                </a:cxn>
                <a:cxn ang="0">
                  <a:pos x="140" y="0"/>
                </a:cxn>
                <a:cxn ang="0">
                  <a:pos x="0" y="0"/>
                </a:cxn>
                <a:cxn ang="0">
                  <a:pos x="0" y="17"/>
                </a:cxn>
                <a:cxn ang="0">
                  <a:pos x="38" y="26"/>
                </a:cxn>
                <a:cxn ang="0">
                  <a:pos x="38" y="283"/>
                </a:cxn>
                <a:cxn ang="0">
                  <a:pos x="0" y="292"/>
                </a:cxn>
                <a:cxn ang="0">
                  <a:pos x="0" y="309"/>
                </a:cxn>
                <a:cxn ang="0">
                  <a:pos x="140" y="309"/>
                </a:cxn>
                <a:cxn ang="0">
                  <a:pos x="148" y="309"/>
                </a:cxn>
                <a:cxn ang="0">
                  <a:pos x="254" y="228"/>
                </a:cxn>
                <a:cxn ang="0">
                  <a:pos x="174" y="148"/>
                </a:cxn>
                <a:cxn ang="0">
                  <a:pos x="102" y="21"/>
                </a:cxn>
                <a:cxn ang="0">
                  <a:pos x="102" y="21"/>
                </a:cxn>
                <a:cxn ang="0">
                  <a:pos x="140" y="26"/>
                </a:cxn>
                <a:cxn ang="0">
                  <a:pos x="174" y="81"/>
                </a:cxn>
                <a:cxn ang="0">
                  <a:pos x="140" y="136"/>
                </a:cxn>
                <a:cxn ang="0">
                  <a:pos x="127" y="140"/>
                </a:cxn>
                <a:cxn ang="0">
                  <a:pos x="102" y="140"/>
                </a:cxn>
                <a:cxn ang="0">
                  <a:pos x="102" y="21"/>
                </a:cxn>
                <a:cxn ang="0">
                  <a:pos x="140" y="288"/>
                </a:cxn>
                <a:cxn ang="0">
                  <a:pos x="140" y="288"/>
                </a:cxn>
                <a:cxn ang="0">
                  <a:pos x="102" y="271"/>
                </a:cxn>
                <a:cxn ang="0">
                  <a:pos x="102" y="157"/>
                </a:cxn>
                <a:cxn ang="0">
                  <a:pos x="127" y="157"/>
                </a:cxn>
                <a:cxn ang="0">
                  <a:pos x="140" y="157"/>
                </a:cxn>
                <a:cxn ang="0">
                  <a:pos x="190" y="228"/>
                </a:cxn>
                <a:cxn ang="0">
                  <a:pos x="140" y="288"/>
                </a:cxn>
              </a:cxnLst>
              <a:rect l="0" t="0" r="r" b="b"/>
              <a:pathLst>
                <a:path w="254" h="309">
                  <a:moveTo>
                    <a:pt x="174" y="148"/>
                  </a:moveTo>
                  <a:lnTo>
                    <a:pt x="174" y="144"/>
                  </a:lnTo>
                  <a:cubicBezTo>
                    <a:pt x="212" y="136"/>
                    <a:pt x="241" y="110"/>
                    <a:pt x="241" y="72"/>
                  </a:cubicBezTo>
                  <a:cubicBezTo>
                    <a:pt x="241" y="21"/>
                    <a:pt x="199" y="0"/>
                    <a:pt x="140" y="0"/>
                  </a:cubicBezTo>
                  <a:lnTo>
                    <a:pt x="0" y="0"/>
                  </a:lnTo>
                  <a:lnTo>
                    <a:pt x="0" y="17"/>
                  </a:lnTo>
                  <a:lnTo>
                    <a:pt x="38" y="26"/>
                  </a:lnTo>
                  <a:lnTo>
                    <a:pt x="38" y="283"/>
                  </a:lnTo>
                  <a:lnTo>
                    <a:pt x="0" y="292"/>
                  </a:lnTo>
                  <a:lnTo>
                    <a:pt x="0" y="309"/>
                  </a:lnTo>
                  <a:lnTo>
                    <a:pt x="140" y="309"/>
                  </a:lnTo>
                  <a:lnTo>
                    <a:pt x="148" y="309"/>
                  </a:lnTo>
                  <a:cubicBezTo>
                    <a:pt x="207" y="309"/>
                    <a:pt x="254" y="279"/>
                    <a:pt x="254" y="228"/>
                  </a:cubicBezTo>
                  <a:cubicBezTo>
                    <a:pt x="254" y="174"/>
                    <a:pt x="224" y="152"/>
                    <a:pt x="174" y="148"/>
                  </a:cubicBezTo>
                  <a:close/>
                  <a:moveTo>
                    <a:pt x="102" y="21"/>
                  </a:moveTo>
                  <a:lnTo>
                    <a:pt x="102" y="21"/>
                  </a:lnTo>
                  <a:cubicBezTo>
                    <a:pt x="114" y="21"/>
                    <a:pt x="127" y="21"/>
                    <a:pt x="140" y="26"/>
                  </a:cubicBezTo>
                  <a:cubicBezTo>
                    <a:pt x="161" y="30"/>
                    <a:pt x="174" y="47"/>
                    <a:pt x="174" y="81"/>
                  </a:cubicBezTo>
                  <a:cubicBezTo>
                    <a:pt x="174" y="106"/>
                    <a:pt x="165" y="131"/>
                    <a:pt x="140" y="136"/>
                  </a:cubicBezTo>
                  <a:cubicBezTo>
                    <a:pt x="135" y="136"/>
                    <a:pt x="131" y="140"/>
                    <a:pt x="127" y="140"/>
                  </a:cubicBezTo>
                  <a:lnTo>
                    <a:pt x="102" y="140"/>
                  </a:lnTo>
                  <a:lnTo>
                    <a:pt x="102" y="21"/>
                  </a:lnTo>
                  <a:close/>
                  <a:moveTo>
                    <a:pt x="140" y="288"/>
                  </a:moveTo>
                  <a:lnTo>
                    <a:pt x="140" y="288"/>
                  </a:lnTo>
                  <a:cubicBezTo>
                    <a:pt x="123" y="288"/>
                    <a:pt x="110" y="279"/>
                    <a:pt x="102" y="271"/>
                  </a:cubicBezTo>
                  <a:lnTo>
                    <a:pt x="102" y="157"/>
                  </a:lnTo>
                  <a:lnTo>
                    <a:pt x="127" y="157"/>
                  </a:lnTo>
                  <a:lnTo>
                    <a:pt x="140" y="157"/>
                  </a:lnTo>
                  <a:cubicBezTo>
                    <a:pt x="174" y="165"/>
                    <a:pt x="190" y="190"/>
                    <a:pt x="190" y="228"/>
                  </a:cubicBezTo>
                  <a:cubicBezTo>
                    <a:pt x="190" y="262"/>
                    <a:pt x="174" y="288"/>
                    <a:pt x="140" y="288"/>
                  </a:cubicBez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13">
              <a:extLst>
                <a:ext uri="{FF2B5EF4-FFF2-40B4-BE49-F238E27FC236}">
                  <a16:creationId xmlns:a16="http://schemas.microsoft.com/office/drawing/2014/main" xmlns="" id="{997E18B7-E2E3-4FFE-A91F-0CD5422C7CE3}"/>
                </a:ext>
              </a:extLst>
            </p:cNvPr>
            <p:cNvSpPr>
              <a:spLocks/>
            </p:cNvSpPr>
            <p:nvPr/>
          </p:nvSpPr>
          <p:spPr bwMode="auto">
            <a:xfrm>
              <a:off x="681947" y="425320"/>
              <a:ext cx="56414" cy="77308"/>
            </a:xfrm>
            <a:custGeom>
              <a:avLst/>
              <a:gdLst/>
              <a:ahLst/>
              <a:cxnLst>
                <a:cxn ang="0">
                  <a:pos x="199" y="279"/>
                </a:cxn>
                <a:cxn ang="0">
                  <a:pos x="101" y="279"/>
                </a:cxn>
                <a:cxn ang="0">
                  <a:pos x="101" y="157"/>
                </a:cxn>
                <a:cxn ang="0">
                  <a:pos x="156" y="157"/>
                </a:cxn>
                <a:cxn ang="0">
                  <a:pos x="169" y="199"/>
                </a:cxn>
                <a:cxn ang="0">
                  <a:pos x="186" y="199"/>
                </a:cxn>
                <a:cxn ang="0">
                  <a:pos x="182" y="144"/>
                </a:cxn>
                <a:cxn ang="0">
                  <a:pos x="186" y="93"/>
                </a:cxn>
                <a:cxn ang="0">
                  <a:pos x="169" y="93"/>
                </a:cxn>
                <a:cxn ang="0">
                  <a:pos x="156" y="136"/>
                </a:cxn>
                <a:cxn ang="0">
                  <a:pos x="101" y="136"/>
                </a:cxn>
                <a:cxn ang="0">
                  <a:pos x="101" y="30"/>
                </a:cxn>
                <a:cxn ang="0">
                  <a:pos x="194" y="30"/>
                </a:cxn>
                <a:cxn ang="0">
                  <a:pos x="207" y="81"/>
                </a:cxn>
                <a:cxn ang="0">
                  <a:pos x="224" y="81"/>
                </a:cxn>
                <a:cxn ang="0">
                  <a:pos x="220" y="0"/>
                </a:cxn>
                <a:cxn ang="0">
                  <a:pos x="203" y="0"/>
                </a:cxn>
                <a:cxn ang="0">
                  <a:pos x="0" y="0"/>
                </a:cxn>
                <a:cxn ang="0">
                  <a:pos x="0" y="17"/>
                </a:cxn>
                <a:cxn ang="0">
                  <a:pos x="38" y="26"/>
                </a:cxn>
                <a:cxn ang="0">
                  <a:pos x="38" y="283"/>
                </a:cxn>
                <a:cxn ang="0">
                  <a:pos x="0" y="292"/>
                </a:cxn>
                <a:cxn ang="0">
                  <a:pos x="0" y="309"/>
                </a:cxn>
                <a:cxn ang="0">
                  <a:pos x="224" y="309"/>
                </a:cxn>
                <a:cxn ang="0">
                  <a:pos x="237" y="220"/>
                </a:cxn>
                <a:cxn ang="0">
                  <a:pos x="220" y="220"/>
                </a:cxn>
                <a:cxn ang="0">
                  <a:pos x="199" y="279"/>
                </a:cxn>
              </a:cxnLst>
              <a:rect l="0" t="0" r="r" b="b"/>
              <a:pathLst>
                <a:path w="237" h="309">
                  <a:moveTo>
                    <a:pt x="199" y="279"/>
                  </a:moveTo>
                  <a:lnTo>
                    <a:pt x="101" y="279"/>
                  </a:lnTo>
                  <a:lnTo>
                    <a:pt x="101" y="157"/>
                  </a:lnTo>
                  <a:lnTo>
                    <a:pt x="156" y="157"/>
                  </a:lnTo>
                  <a:lnTo>
                    <a:pt x="169" y="199"/>
                  </a:lnTo>
                  <a:lnTo>
                    <a:pt x="186" y="199"/>
                  </a:lnTo>
                  <a:cubicBezTo>
                    <a:pt x="182" y="182"/>
                    <a:pt x="182" y="165"/>
                    <a:pt x="182" y="144"/>
                  </a:cubicBezTo>
                  <a:cubicBezTo>
                    <a:pt x="182" y="127"/>
                    <a:pt x="182" y="110"/>
                    <a:pt x="186" y="93"/>
                  </a:cubicBezTo>
                  <a:lnTo>
                    <a:pt x="169" y="93"/>
                  </a:lnTo>
                  <a:lnTo>
                    <a:pt x="156" y="136"/>
                  </a:lnTo>
                  <a:lnTo>
                    <a:pt x="101" y="136"/>
                  </a:lnTo>
                  <a:lnTo>
                    <a:pt x="101" y="30"/>
                  </a:lnTo>
                  <a:lnTo>
                    <a:pt x="194" y="30"/>
                  </a:lnTo>
                  <a:lnTo>
                    <a:pt x="207" y="81"/>
                  </a:lnTo>
                  <a:lnTo>
                    <a:pt x="224" y="81"/>
                  </a:lnTo>
                  <a:lnTo>
                    <a:pt x="220" y="0"/>
                  </a:lnTo>
                  <a:lnTo>
                    <a:pt x="203" y="0"/>
                  </a:lnTo>
                  <a:lnTo>
                    <a:pt x="0" y="0"/>
                  </a:lnTo>
                  <a:lnTo>
                    <a:pt x="0" y="17"/>
                  </a:lnTo>
                  <a:lnTo>
                    <a:pt x="38" y="26"/>
                  </a:lnTo>
                  <a:lnTo>
                    <a:pt x="38" y="283"/>
                  </a:lnTo>
                  <a:lnTo>
                    <a:pt x="0" y="292"/>
                  </a:lnTo>
                  <a:lnTo>
                    <a:pt x="0" y="309"/>
                  </a:lnTo>
                  <a:lnTo>
                    <a:pt x="224" y="309"/>
                  </a:lnTo>
                  <a:lnTo>
                    <a:pt x="237" y="220"/>
                  </a:lnTo>
                  <a:lnTo>
                    <a:pt x="220" y="220"/>
                  </a:lnTo>
                  <a:lnTo>
                    <a:pt x="199" y="279"/>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14">
              <a:extLst>
                <a:ext uri="{FF2B5EF4-FFF2-40B4-BE49-F238E27FC236}">
                  <a16:creationId xmlns:a16="http://schemas.microsoft.com/office/drawing/2014/main" xmlns="" id="{1900BEDA-4FCF-4C01-9C4F-53AF1517729E}"/>
                </a:ext>
              </a:extLst>
            </p:cNvPr>
            <p:cNvSpPr>
              <a:spLocks/>
            </p:cNvSpPr>
            <p:nvPr/>
          </p:nvSpPr>
          <p:spPr bwMode="auto">
            <a:xfrm>
              <a:off x="754031" y="425320"/>
              <a:ext cx="119096" cy="99247"/>
            </a:xfrm>
            <a:custGeom>
              <a:avLst/>
              <a:gdLst/>
              <a:ahLst/>
              <a:cxnLst>
                <a:cxn ang="0">
                  <a:pos x="444" y="26"/>
                </a:cxn>
                <a:cxn ang="0">
                  <a:pos x="490" y="17"/>
                </a:cxn>
                <a:cxn ang="0">
                  <a:pos x="490" y="0"/>
                </a:cxn>
                <a:cxn ang="0">
                  <a:pos x="338" y="0"/>
                </a:cxn>
                <a:cxn ang="0">
                  <a:pos x="338" y="17"/>
                </a:cxn>
                <a:cxn ang="0">
                  <a:pos x="380" y="26"/>
                </a:cxn>
                <a:cxn ang="0">
                  <a:pos x="380" y="283"/>
                </a:cxn>
                <a:cxn ang="0">
                  <a:pos x="275" y="283"/>
                </a:cxn>
                <a:cxn ang="0">
                  <a:pos x="275" y="26"/>
                </a:cxn>
                <a:cxn ang="0">
                  <a:pos x="317" y="17"/>
                </a:cxn>
                <a:cxn ang="0">
                  <a:pos x="317" y="0"/>
                </a:cxn>
                <a:cxn ang="0">
                  <a:pos x="169" y="0"/>
                </a:cxn>
                <a:cxn ang="0">
                  <a:pos x="169" y="17"/>
                </a:cxn>
                <a:cxn ang="0">
                  <a:pos x="211" y="26"/>
                </a:cxn>
                <a:cxn ang="0">
                  <a:pos x="211" y="283"/>
                </a:cxn>
                <a:cxn ang="0">
                  <a:pos x="106" y="283"/>
                </a:cxn>
                <a:cxn ang="0">
                  <a:pos x="106" y="26"/>
                </a:cxn>
                <a:cxn ang="0">
                  <a:pos x="148" y="17"/>
                </a:cxn>
                <a:cxn ang="0">
                  <a:pos x="148" y="0"/>
                </a:cxn>
                <a:cxn ang="0">
                  <a:pos x="0" y="0"/>
                </a:cxn>
                <a:cxn ang="0">
                  <a:pos x="0" y="17"/>
                </a:cxn>
                <a:cxn ang="0">
                  <a:pos x="42" y="26"/>
                </a:cxn>
                <a:cxn ang="0">
                  <a:pos x="42" y="283"/>
                </a:cxn>
                <a:cxn ang="0">
                  <a:pos x="0" y="292"/>
                </a:cxn>
                <a:cxn ang="0">
                  <a:pos x="0" y="309"/>
                </a:cxn>
                <a:cxn ang="0">
                  <a:pos x="457" y="309"/>
                </a:cxn>
                <a:cxn ang="0">
                  <a:pos x="457" y="398"/>
                </a:cxn>
                <a:cxn ang="0">
                  <a:pos x="474" y="398"/>
                </a:cxn>
                <a:cxn ang="0">
                  <a:pos x="495" y="283"/>
                </a:cxn>
                <a:cxn ang="0">
                  <a:pos x="444" y="283"/>
                </a:cxn>
                <a:cxn ang="0">
                  <a:pos x="444" y="26"/>
                </a:cxn>
              </a:cxnLst>
              <a:rect l="0" t="0" r="r" b="b"/>
              <a:pathLst>
                <a:path w="495" h="398">
                  <a:moveTo>
                    <a:pt x="444" y="26"/>
                  </a:moveTo>
                  <a:lnTo>
                    <a:pt x="490" y="17"/>
                  </a:lnTo>
                  <a:lnTo>
                    <a:pt x="490" y="0"/>
                  </a:lnTo>
                  <a:lnTo>
                    <a:pt x="338" y="0"/>
                  </a:lnTo>
                  <a:lnTo>
                    <a:pt x="338" y="17"/>
                  </a:lnTo>
                  <a:lnTo>
                    <a:pt x="380" y="26"/>
                  </a:lnTo>
                  <a:lnTo>
                    <a:pt x="380" y="283"/>
                  </a:lnTo>
                  <a:lnTo>
                    <a:pt x="275" y="283"/>
                  </a:lnTo>
                  <a:lnTo>
                    <a:pt x="275" y="26"/>
                  </a:lnTo>
                  <a:lnTo>
                    <a:pt x="317" y="17"/>
                  </a:lnTo>
                  <a:lnTo>
                    <a:pt x="317" y="0"/>
                  </a:lnTo>
                  <a:lnTo>
                    <a:pt x="169" y="0"/>
                  </a:lnTo>
                  <a:lnTo>
                    <a:pt x="169" y="17"/>
                  </a:lnTo>
                  <a:lnTo>
                    <a:pt x="211" y="26"/>
                  </a:lnTo>
                  <a:lnTo>
                    <a:pt x="211" y="283"/>
                  </a:lnTo>
                  <a:lnTo>
                    <a:pt x="106" y="283"/>
                  </a:lnTo>
                  <a:lnTo>
                    <a:pt x="106" y="26"/>
                  </a:lnTo>
                  <a:lnTo>
                    <a:pt x="148" y="17"/>
                  </a:lnTo>
                  <a:lnTo>
                    <a:pt x="148" y="0"/>
                  </a:lnTo>
                  <a:lnTo>
                    <a:pt x="0" y="0"/>
                  </a:lnTo>
                  <a:lnTo>
                    <a:pt x="0" y="17"/>
                  </a:lnTo>
                  <a:lnTo>
                    <a:pt x="42" y="26"/>
                  </a:lnTo>
                  <a:lnTo>
                    <a:pt x="42" y="283"/>
                  </a:lnTo>
                  <a:lnTo>
                    <a:pt x="0" y="292"/>
                  </a:lnTo>
                  <a:lnTo>
                    <a:pt x="0" y="309"/>
                  </a:lnTo>
                  <a:lnTo>
                    <a:pt x="457" y="309"/>
                  </a:lnTo>
                  <a:lnTo>
                    <a:pt x="457" y="398"/>
                  </a:lnTo>
                  <a:lnTo>
                    <a:pt x="474" y="398"/>
                  </a:lnTo>
                  <a:lnTo>
                    <a:pt x="495" y="283"/>
                  </a:lnTo>
                  <a:lnTo>
                    <a:pt x="444" y="283"/>
                  </a:lnTo>
                  <a:lnTo>
                    <a:pt x="444" y="26"/>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15">
              <a:extLst>
                <a:ext uri="{FF2B5EF4-FFF2-40B4-BE49-F238E27FC236}">
                  <a16:creationId xmlns:a16="http://schemas.microsoft.com/office/drawing/2014/main" xmlns="" id="{B68FD14B-335C-4043-B8A7-A776E214B446}"/>
                </a:ext>
              </a:extLst>
            </p:cNvPr>
            <p:cNvSpPr>
              <a:spLocks/>
            </p:cNvSpPr>
            <p:nvPr/>
          </p:nvSpPr>
          <p:spPr bwMode="auto">
            <a:xfrm>
              <a:off x="884618" y="425320"/>
              <a:ext cx="57458" cy="77308"/>
            </a:xfrm>
            <a:custGeom>
              <a:avLst/>
              <a:gdLst/>
              <a:ahLst/>
              <a:cxnLst>
                <a:cxn ang="0">
                  <a:pos x="237" y="220"/>
                </a:cxn>
                <a:cxn ang="0">
                  <a:pos x="224" y="220"/>
                </a:cxn>
                <a:cxn ang="0">
                  <a:pos x="199" y="279"/>
                </a:cxn>
                <a:cxn ang="0">
                  <a:pos x="102" y="279"/>
                </a:cxn>
                <a:cxn ang="0">
                  <a:pos x="102" y="157"/>
                </a:cxn>
                <a:cxn ang="0">
                  <a:pos x="157" y="157"/>
                </a:cxn>
                <a:cxn ang="0">
                  <a:pos x="170" y="199"/>
                </a:cxn>
                <a:cxn ang="0">
                  <a:pos x="186" y="199"/>
                </a:cxn>
                <a:cxn ang="0">
                  <a:pos x="182" y="144"/>
                </a:cxn>
                <a:cxn ang="0">
                  <a:pos x="186" y="93"/>
                </a:cxn>
                <a:cxn ang="0">
                  <a:pos x="174" y="93"/>
                </a:cxn>
                <a:cxn ang="0">
                  <a:pos x="157" y="136"/>
                </a:cxn>
                <a:cxn ang="0">
                  <a:pos x="102" y="136"/>
                </a:cxn>
                <a:cxn ang="0">
                  <a:pos x="102" y="30"/>
                </a:cxn>
                <a:cxn ang="0">
                  <a:pos x="195" y="30"/>
                </a:cxn>
                <a:cxn ang="0">
                  <a:pos x="208" y="81"/>
                </a:cxn>
                <a:cxn ang="0">
                  <a:pos x="224" y="81"/>
                </a:cxn>
                <a:cxn ang="0">
                  <a:pos x="220" y="0"/>
                </a:cxn>
                <a:cxn ang="0">
                  <a:pos x="0" y="0"/>
                </a:cxn>
                <a:cxn ang="0">
                  <a:pos x="0" y="17"/>
                </a:cxn>
                <a:cxn ang="0">
                  <a:pos x="38" y="26"/>
                </a:cxn>
                <a:cxn ang="0">
                  <a:pos x="38" y="283"/>
                </a:cxn>
                <a:cxn ang="0">
                  <a:pos x="0" y="292"/>
                </a:cxn>
                <a:cxn ang="0">
                  <a:pos x="0" y="309"/>
                </a:cxn>
                <a:cxn ang="0">
                  <a:pos x="229" y="309"/>
                </a:cxn>
                <a:cxn ang="0">
                  <a:pos x="237" y="220"/>
                </a:cxn>
              </a:cxnLst>
              <a:rect l="0" t="0" r="r" b="b"/>
              <a:pathLst>
                <a:path w="237" h="309">
                  <a:moveTo>
                    <a:pt x="237" y="220"/>
                  </a:moveTo>
                  <a:lnTo>
                    <a:pt x="224" y="220"/>
                  </a:lnTo>
                  <a:lnTo>
                    <a:pt x="199" y="279"/>
                  </a:lnTo>
                  <a:lnTo>
                    <a:pt x="102" y="279"/>
                  </a:lnTo>
                  <a:lnTo>
                    <a:pt x="102" y="157"/>
                  </a:lnTo>
                  <a:lnTo>
                    <a:pt x="157" y="157"/>
                  </a:lnTo>
                  <a:lnTo>
                    <a:pt x="170" y="199"/>
                  </a:lnTo>
                  <a:lnTo>
                    <a:pt x="186" y="199"/>
                  </a:lnTo>
                  <a:cubicBezTo>
                    <a:pt x="186" y="182"/>
                    <a:pt x="182" y="165"/>
                    <a:pt x="182" y="144"/>
                  </a:cubicBezTo>
                  <a:cubicBezTo>
                    <a:pt x="182" y="127"/>
                    <a:pt x="186" y="110"/>
                    <a:pt x="186" y="93"/>
                  </a:cubicBezTo>
                  <a:lnTo>
                    <a:pt x="174" y="93"/>
                  </a:lnTo>
                  <a:lnTo>
                    <a:pt x="157" y="136"/>
                  </a:lnTo>
                  <a:lnTo>
                    <a:pt x="102" y="136"/>
                  </a:lnTo>
                  <a:lnTo>
                    <a:pt x="102" y="30"/>
                  </a:lnTo>
                  <a:lnTo>
                    <a:pt x="195" y="30"/>
                  </a:lnTo>
                  <a:lnTo>
                    <a:pt x="208" y="81"/>
                  </a:lnTo>
                  <a:lnTo>
                    <a:pt x="224" y="81"/>
                  </a:lnTo>
                  <a:lnTo>
                    <a:pt x="220" y="0"/>
                  </a:lnTo>
                  <a:lnTo>
                    <a:pt x="0" y="0"/>
                  </a:lnTo>
                  <a:lnTo>
                    <a:pt x="0" y="17"/>
                  </a:lnTo>
                  <a:lnTo>
                    <a:pt x="38" y="26"/>
                  </a:lnTo>
                  <a:lnTo>
                    <a:pt x="38" y="283"/>
                  </a:lnTo>
                  <a:lnTo>
                    <a:pt x="0" y="292"/>
                  </a:lnTo>
                  <a:lnTo>
                    <a:pt x="0" y="309"/>
                  </a:lnTo>
                  <a:lnTo>
                    <a:pt x="229" y="309"/>
                  </a:lnTo>
                  <a:lnTo>
                    <a:pt x="237"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16">
              <a:extLst>
                <a:ext uri="{FF2B5EF4-FFF2-40B4-BE49-F238E27FC236}">
                  <a16:creationId xmlns:a16="http://schemas.microsoft.com/office/drawing/2014/main" xmlns="" id="{A69810B2-AC0A-429F-BB37-B498DA7AF5CC}"/>
                </a:ext>
              </a:extLst>
            </p:cNvPr>
            <p:cNvSpPr>
              <a:spLocks/>
            </p:cNvSpPr>
            <p:nvPr/>
          </p:nvSpPr>
          <p:spPr bwMode="auto">
            <a:xfrm>
              <a:off x="957747" y="425320"/>
              <a:ext cx="81486" cy="77308"/>
            </a:xfrm>
            <a:custGeom>
              <a:avLst/>
              <a:gdLst/>
              <a:ahLst/>
              <a:cxnLst>
                <a:cxn ang="0">
                  <a:pos x="190" y="17"/>
                </a:cxn>
                <a:cxn ang="0">
                  <a:pos x="236" y="26"/>
                </a:cxn>
                <a:cxn ang="0">
                  <a:pos x="236" y="136"/>
                </a:cxn>
                <a:cxn ang="0">
                  <a:pos x="105" y="136"/>
                </a:cxn>
                <a:cxn ang="0">
                  <a:pos x="105"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5" y="283"/>
                </a:cxn>
                <a:cxn ang="0">
                  <a:pos x="105" y="161"/>
                </a:cxn>
                <a:cxn ang="0">
                  <a:pos x="236" y="161"/>
                </a:cxn>
                <a:cxn ang="0">
                  <a:pos x="236"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6" y="26"/>
                  </a:lnTo>
                  <a:lnTo>
                    <a:pt x="236" y="136"/>
                  </a:lnTo>
                  <a:lnTo>
                    <a:pt x="105" y="136"/>
                  </a:lnTo>
                  <a:lnTo>
                    <a:pt x="105" y="26"/>
                  </a:lnTo>
                  <a:lnTo>
                    <a:pt x="152" y="17"/>
                  </a:lnTo>
                  <a:lnTo>
                    <a:pt x="152" y="0"/>
                  </a:lnTo>
                  <a:lnTo>
                    <a:pt x="0" y="0"/>
                  </a:lnTo>
                  <a:lnTo>
                    <a:pt x="0" y="17"/>
                  </a:lnTo>
                  <a:lnTo>
                    <a:pt x="42" y="26"/>
                  </a:lnTo>
                  <a:lnTo>
                    <a:pt x="42" y="283"/>
                  </a:lnTo>
                  <a:lnTo>
                    <a:pt x="0" y="292"/>
                  </a:lnTo>
                  <a:lnTo>
                    <a:pt x="0" y="309"/>
                  </a:lnTo>
                  <a:lnTo>
                    <a:pt x="152" y="309"/>
                  </a:lnTo>
                  <a:lnTo>
                    <a:pt x="152" y="292"/>
                  </a:lnTo>
                  <a:lnTo>
                    <a:pt x="105" y="283"/>
                  </a:lnTo>
                  <a:lnTo>
                    <a:pt x="105" y="161"/>
                  </a:lnTo>
                  <a:lnTo>
                    <a:pt x="236" y="161"/>
                  </a:lnTo>
                  <a:lnTo>
                    <a:pt x="236"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17">
              <a:extLst>
                <a:ext uri="{FF2B5EF4-FFF2-40B4-BE49-F238E27FC236}">
                  <a16:creationId xmlns:a16="http://schemas.microsoft.com/office/drawing/2014/main" xmlns="" id="{96FADF93-F429-4C9F-8507-C0DF6282EF2D}"/>
                </a:ext>
              </a:extLst>
            </p:cNvPr>
            <p:cNvSpPr>
              <a:spLocks/>
            </p:cNvSpPr>
            <p:nvPr/>
          </p:nvSpPr>
          <p:spPr bwMode="auto">
            <a:xfrm>
              <a:off x="1052815" y="425320"/>
              <a:ext cx="82532" cy="77308"/>
            </a:xfrm>
            <a:custGeom>
              <a:avLst/>
              <a:gdLst/>
              <a:ahLst/>
              <a:cxnLst>
                <a:cxn ang="0">
                  <a:pos x="190" y="17"/>
                </a:cxn>
                <a:cxn ang="0">
                  <a:pos x="237" y="26"/>
                </a:cxn>
                <a:cxn ang="0">
                  <a:pos x="237" y="30"/>
                </a:cxn>
                <a:cxn ang="0">
                  <a:pos x="106" y="237"/>
                </a:cxn>
                <a:cxn ang="0">
                  <a:pos x="106" y="26"/>
                </a:cxn>
                <a:cxn ang="0">
                  <a:pos x="152" y="17"/>
                </a:cxn>
                <a:cxn ang="0">
                  <a:pos x="152" y="0"/>
                </a:cxn>
                <a:cxn ang="0">
                  <a:pos x="0" y="0"/>
                </a:cxn>
                <a:cxn ang="0">
                  <a:pos x="0" y="17"/>
                </a:cxn>
                <a:cxn ang="0">
                  <a:pos x="42" y="26"/>
                </a:cxn>
                <a:cxn ang="0">
                  <a:pos x="42" y="283"/>
                </a:cxn>
                <a:cxn ang="0">
                  <a:pos x="0" y="292"/>
                </a:cxn>
                <a:cxn ang="0">
                  <a:pos x="0" y="309"/>
                </a:cxn>
                <a:cxn ang="0">
                  <a:pos x="152" y="309"/>
                </a:cxn>
                <a:cxn ang="0">
                  <a:pos x="152" y="292"/>
                </a:cxn>
                <a:cxn ang="0">
                  <a:pos x="106" y="283"/>
                </a:cxn>
                <a:cxn ang="0">
                  <a:pos x="106" y="279"/>
                </a:cxn>
                <a:cxn ang="0">
                  <a:pos x="237" y="72"/>
                </a:cxn>
                <a:cxn ang="0">
                  <a:pos x="237" y="283"/>
                </a:cxn>
                <a:cxn ang="0">
                  <a:pos x="190" y="292"/>
                </a:cxn>
                <a:cxn ang="0">
                  <a:pos x="190" y="309"/>
                </a:cxn>
                <a:cxn ang="0">
                  <a:pos x="342" y="309"/>
                </a:cxn>
                <a:cxn ang="0">
                  <a:pos x="342" y="292"/>
                </a:cxn>
                <a:cxn ang="0">
                  <a:pos x="300" y="283"/>
                </a:cxn>
                <a:cxn ang="0">
                  <a:pos x="300" y="26"/>
                </a:cxn>
                <a:cxn ang="0">
                  <a:pos x="342" y="17"/>
                </a:cxn>
                <a:cxn ang="0">
                  <a:pos x="342" y="0"/>
                </a:cxn>
                <a:cxn ang="0">
                  <a:pos x="190" y="0"/>
                </a:cxn>
                <a:cxn ang="0">
                  <a:pos x="190" y="17"/>
                </a:cxn>
              </a:cxnLst>
              <a:rect l="0" t="0" r="r" b="b"/>
              <a:pathLst>
                <a:path w="342" h="309">
                  <a:moveTo>
                    <a:pt x="190" y="17"/>
                  </a:moveTo>
                  <a:lnTo>
                    <a:pt x="237" y="26"/>
                  </a:lnTo>
                  <a:lnTo>
                    <a:pt x="237" y="30"/>
                  </a:lnTo>
                  <a:lnTo>
                    <a:pt x="106" y="237"/>
                  </a:lnTo>
                  <a:lnTo>
                    <a:pt x="106" y="26"/>
                  </a:lnTo>
                  <a:lnTo>
                    <a:pt x="152" y="17"/>
                  </a:lnTo>
                  <a:lnTo>
                    <a:pt x="152" y="0"/>
                  </a:lnTo>
                  <a:lnTo>
                    <a:pt x="0" y="0"/>
                  </a:lnTo>
                  <a:lnTo>
                    <a:pt x="0" y="17"/>
                  </a:lnTo>
                  <a:lnTo>
                    <a:pt x="42" y="26"/>
                  </a:lnTo>
                  <a:lnTo>
                    <a:pt x="42" y="283"/>
                  </a:lnTo>
                  <a:lnTo>
                    <a:pt x="0" y="292"/>
                  </a:lnTo>
                  <a:lnTo>
                    <a:pt x="0" y="309"/>
                  </a:lnTo>
                  <a:lnTo>
                    <a:pt x="152" y="309"/>
                  </a:lnTo>
                  <a:lnTo>
                    <a:pt x="152" y="292"/>
                  </a:lnTo>
                  <a:lnTo>
                    <a:pt x="106" y="283"/>
                  </a:lnTo>
                  <a:lnTo>
                    <a:pt x="106" y="279"/>
                  </a:lnTo>
                  <a:lnTo>
                    <a:pt x="237" y="72"/>
                  </a:lnTo>
                  <a:lnTo>
                    <a:pt x="237" y="283"/>
                  </a:lnTo>
                  <a:lnTo>
                    <a:pt x="190" y="292"/>
                  </a:lnTo>
                  <a:lnTo>
                    <a:pt x="190" y="309"/>
                  </a:lnTo>
                  <a:lnTo>
                    <a:pt x="342" y="309"/>
                  </a:lnTo>
                  <a:lnTo>
                    <a:pt x="342" y="292"/>
                  </a:lnTo>
                  <a:lnTo>
                    <a:pt x="300" y="283"/>
                  </a:lnTo>
                  <a:lnTo>
                    <a:pt x="300" y="26"/>
                  </a:lnTo>
                  <a:lnTo>
                    <a:pt x="342" y="17"/>
                  </a:lnTo>
                  <a:lnTo>
                    <a:pt x="342" y="0"/>
                  </a:lnTo>
                  <a:lnTo>
                    <a:pt x="190" y="0"/>
                  </a:lnTo>
                  <a:lnTo>
                    <a:pt x="190" y="17"/>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18">
              <a:extLst>
                <a:ext uri="{FF2B5EF4-FFF2-40B4-BE49-F238E27FC236}">
                  <a16:creationId xmlns:a16="http://schemas.microsoft.com/office/drawing/2014/main" xmlns="" id="{AF2E495F-4311-4EA5-A84C-17AC6D96A40B}"/>
                </a:ext>
              </a:extLst>
            </p:cNvPr>
            <p:cNvSpPr>
              <a:spLocks/>
            </p:cNvSpPr>
            <p:nvPr/>
          </p:nvSpPr>
          <p:spPr bwMode="auto">
            <a:xfrm>
              <a:off x="1147882" y="425320"/>
              <a:ext cx="58503" cy="77308"/>
            </a:xfrm>
            <a:custGeom>
              <a:avLst/>
              <a:gdLst/>
              <a:ahLst/>
              <a:cxnLst>
                <a:cxn ang="0">
                  <a:pos x="225" y="220"/>
                </a:cxn>
                <a:cxn ang="0">
                  <a:pos x="199" y="279"/>
                </a:cxn>
                <a:cxn ang="0">
                  <a:pos x="106" y="279"/>
                </a:cxn>
                <a:cxn ang="0">
                  <a:pos x="106" y="157"/>
                </a:cxn>
                <a:cxn ang="0">
                  <a:pos x="161" y="157"/>
                </a:cxn>
                <a:cxn ang="0">
                  <a:pos x="174" y="199"/>
                </a:cxn>
                <a:cxn ang="0">
                  <a:pos x="187" y="199"/>
                </a:cxn>
                <a:cxn ang="0">
                  <a:pos x="187" y="144"/>
                </a:cxn>
                <a:cxn ang="0">
                  <a:pos x="187" y="93"/>
                </a:cxn>
                <a:cxn ang="0">
                  <a:pos x="174" y="93"/>
                </a:cxn>
                <a:cxn ang="0">
                  <a:pos x="161" y="136"/>
                </a:cxn>
                <a:cxn ang="0">
                  <a:pos x="106" y="136"/>
                </a:cxn>
                <a:cxn ang="0">
                  <a:pos x="106" y="30"/>
                </a:cxn>
                <a:cxn ang="0">
                  <a:pos x="195" y="30"/>
                </a:cxn>
                <a:cxn ang="0">
                  <a:pos x="212" y="81"/>
                </a:cxn>
                <a:cxn ang="0">
                  <a:pos x="225" y="81"/>
                </a:cxn>
                <a:cxn ang="0">
                  <a:pos x="225" y="0"/>
                </a:cxn>
                <a:cxn ang="0">
                  <a:pos x="0" y="0"/>
                </a:cxn>
                <a:cxn ang="0">
                  <a:pos x="0" y="17"/>
                </a:cxn>
                <a:cxn ang="0">
                  <a:pos x="43" y="26"/>
                </a:cxn>
                <a:cxn ang="0">
                  <a:pos x="43" y="283"/>
                </a:cxn>
                <a:cxn ang="0">
                  <a:pos x="0" y="292"/>
                </a:cxn>
                <a:cxn ang="0">
                  <a:pos x="0" y="309"/>
                </a:cxn>
                <a:cxn ang="0">
                  <a:pos x="229" y="309"/>
                </a:cxn>
                <a:cxn ang="0">
                  <a:pos x="241" y="220"/>
                </a:cxn>
                <a:cxn ang="0">
                  <a:pos x="225" y="220"/>
                </a:cxn>
              </a:cxnLst>
              <a:rect l="0" t="0" r="r" b="b"/>
              <a:pathLst>
                <a:path w="241" h="309">
                  <a:moveTo>
                    <a:pt x="225" y="220"/>
                  </a:moveTo>
                  <a:lnTo>
                    <a:pt x="199" y="279"/>
                  </a:lnTo>
                  <a:lnTo>
                    <a:pt x="106" y="279"/>
                  </a:lnTo>
                  <a:lnTo>
                    <a:pt x="106" y="157"/>
                  </a:lnTo>
                  <a:lnTo>
                    <a:pt x="161" y="157"/>
                  </a:lnTo>
                  <a:lnTo>
                    <a:pt x="174" y="199"/>
                  </a:lnTo>
                  <a:lnTo>
                    <a:pt x="187" y="199"/>
                  </a:lnTo>
                  <a:lnTo>
                    <a:pt x="187" y="144"/>
                  </a:lnTo>
                  <a:lnTo>
                    <a:pt x="187" y="93"/>
                  </a:lnTo>
                  <a:lnTo>
                    <a:pt x="174" y="93"/>
                  </a:lnTo>
                  <a:lnTo>
                    <a:pt x="161" y="136"/>
                  </a:lnTo>
                  <a:lnTo>
                    <a:pt x="106" y="136"/>
                  </a:lnTo>
                  <a:lnTo>
                    <a:pt x="106" y="30"/>
                  </a:lnTo>
                  <a:lnTo>
                    <a:pt x="195" y="30"/>
                  </a:lnTo>
                  <a:lnTo>
                    <a:pt x="212" y="81"/>
                  </a:lnTo>
                  <a:lnTo>
                    <a:pt x="225" y="81"/>
                  </a:lnTo>
                  <a:lnTo>
                    <a:pt x="225" y="0"/>
                  </a:lnTo>
                  <a:lnTo>
                    <a:pt x="0" y="0"/>
                  </a:lnTo>
                  <a:lnTo>
                    <a:pt x="0" y="17"/>
                  </a:lnTo>
                  <a:lnTo>
                    <a:pt x="43" y="26"/>
                  </a:lnTo>
                  <a:lnTo>
                    <a:pt x="43" y="283"/>
                  </a:lnTo>
                  <a:lnTo>
                    <a:pt x="0" y="292"/>
                  </a:lnTo>
                  <a:lnTo>
                    <a:pt x="0" y="309"/>
                  </a:lnTo>
                  <a:lnTo>
                    <a:pt x="229" y="309"/>
                  </a:lnTo>
                  <a:lnTo>
                    <a:pt x="241" y="220"/>
                  </a:lnTo>
                  <a:lnTo>
                    <a:pt x="225" y="220"/>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19">
              <a:extLst>
                <a:ext uri="{FF2B5EF4-FFF2-40B4-BE49-F238E27FC236}">
                  <a16:creationId xmlns:a16="http://schemas.microsoft.com/office/drawing/2014/main" xmlns="" id="{0C91DDD9-5794-4274-B686-9E10A701744E}"/>
                </a:ext>
              </a:extLst>
            </p:cNvPr>
            <p:cNvSpPr>
              <a:spLocks noEditPoints="1"/>
            </p:cNvSpPr>
            <p:nvPr/>
          </p:nvSpPr>
          <p:spPr bwMode="auto">
            <a:xfrm>
              <a:off x="654785" y="195486"/>
              <a:ext cx="151481" cy="191180"/>
            </a:xfrm>
            <a:custGeom>
              <a:avLst/>
              <a:gdLst/>
              <a:ahLst/>
              <a:cxnLst>
                <a:cxn ang="0">
                  <a:pos x="317" y="774"/>
                </a:cxn>
                <a:cxn ang="0">
                  <a:pos x="587" y="668"/>
                </a:cxn>
                <a:cxn ang="0">
                  <a:pos x="630" y="85"/>
                </a:cxn>
                <a:cxn ang="0">
                  <a:pos x="317" y="0"/>
                </a:cxn>
                <a:cxn ang="0">
                  <a:pos x="160" y="42"/>
                </a:cxn>
                <a:cxn ang="0">
                  <a:pos x="0" y="85"/>
                </a:cxn>
                <a:cxn ang="0">
                  <a:pos x="42" y="668"/>
                </a:cxn>
                <a:cxn ang="0">
                  <a:pos x="160" y="715"/>
                </a:cxn>
                <a:cxn ang="0">
                  <a:pos x="317" y="774"/>
                </a:cxn>
                <a:cxn ang="0">
                  <a:pos x="160" y="76"/>
                </a:cxn>
                <a:cxn ang="0">
                  <a:pos x="160" y="76"/>
                </a:cxn>
                <a:cxn ang="0">
                  <a:pos x="224" y="59"/>
                </a:cxn>
                <a:cxn ang="0">
                  <a:pos x="160" y="161"/>
                </a:cxn>
                <a:cxn ang="0">
                  <a:pos x="105" y="258"/>
                </a:cxn>
                <a:cxn ang="0">
                  <a:pos x="105" y="186"/>
                </a:cxn>
                <a:cxn ang="0">
                  <a:pos x="101" y="93"/>
                </a:cxn>
                <a:cxn ang="0">
                  <a:pos x="160" y="76"/>
                </a:cxn>
                <a:cxn ang="0">
                  <a:pos x="76" y="643"/>
                </a:cxn>
                <a:cxn ang="0">
                  <a:pos x="76" y="643"/>
                </a:cxn>
                <a:cxn ang="0">
                  <a:pos x="55" y="385"/>
                </a:cxn>
                <a:cxn ang="0">
                  <a:pos x="114" y="389"/>
                </a:cxn>
                <a:cxn ang="0">
                  <a:pos x="160" y="313"/>
                </a:cxn>
                <a:cxn ang="0">
                  <a:pos x="228" y="203"/>
                </a:cxn>
                <a:cxn ang="0">
                  <a:pos x="224" y="275"/>
                </a:cxn>
                <a:cxn ang="0">
                  <a:pos x="228" y="397"/>
                </a:cxn>
                <a:cxn ang="0">
                  <a:pos x="317" y="402"/>
                </a:cxn>
                <a:cxn ang="0">
                  <a:pos x="317" y="34"/>
                </a:cxn>
                <a:cxn ang="0">
                  <a:pos x="596" y="110"/>
                </a:cxn>
                <a:cxn ang="0">
                  <a:pos x="575" y="385"/>
                </a:cxn>
                <a:cxn ang="0">
                  <a:pos x="494" y="389"/>
                </a:cxn>
                <a:cxn ang="0">
                  <a:pos x="507" y="156"/>
                </a:cxn>
                <a:cxn ang="0">
                  <a:pos x="410" y="140"/>
                </a:cxn>
                <a:cxn ang="0">
                  <a:pos x="406" y="397"/>
                </a:cxn>
                <a:cxn ang="0">
                  <a:pos x="317" y="402"/>
                </a:cxn>
                <a:cxn ang="0">
                  <a:pos x="317" y="736"/>
                </a:cxn>
                <a:cxn ang="0">
                  <a:pos x="160" y="676"/>
                </a:cxn>
                <a:cxn ang="0">
                  <a:pos x="76" y="643"/>
                </a:cxn>
              </a:cxnLst>
              <a:rect l="0" t="0" r="r" b="b"/>
              <a:pathLst>
                <a:path w="630" h="774">
                  <a:moveTo>
                    <a:pt x="317" y="774"/>
                  </a:moveTo>
                  <a:lnTo>
                    <a:pt x="587" y="668"/>
                  </a:lnTo>
                  <a:lnTo>
                    <a:pt x="630" y="85"/>
                  </a:lnTo>
                  <a:lnTo>
                    <a:pt x="317" y="0"/>
                  </a:lnTo>
                  <a:lnTo>
                    <a:pt x="160" y="42"/>
                  </a:lnTo>
                  <a:lnTo>
                    <a:pt x="0" y="85"/>
                  </a:lnTo>
                  <a:lnTo>
                    <a:pt x="42" y="668"/>
                  </a:lnTo>
                  <a:lnTo>
                    <a:pt x="160" y="715"/>
                  </a:lnTo>
                  <a:lnTo>
                    <a:pt x="317" y="774"/>
                  </a:lnTo>
                  <a:close/>
                  <a:moveTo>
                    <a:pt x="160" y="76"/>
                  </a:moveTo>
                  <a:lnTo>
                    <a:pt x="160" y="76"/>
                  </a:lnTo>
                  <a:lnTo>
                    <a:pt x="224" y="59"/>
                  </a:lnTo>
                  <a:lnTo>
                    <a:pt x="160" y="161"/>
                  </a:lnTo>
                  <a:lnTo>
                    <a:pt x="105" y="258"/>
                  </a:lnTo>
                  <a:lnTo>
                    <a:pt x="105" y="186"/>
                  </a:lnTo>
                  <a:lnTo>
                    <a:pt x="101" y="93"/>
                  </a:lnTo>
                  <a:lnTo>
                    <a:pt x="160" y="76"/>
                  </a:lnTo>
                  <a:close/>
                  <a:moveTo>
                    <a:pt x="76" y="643"/>
                  </a:moveTo>
                  <a:lnTo>
                    <a:pt x="76" y="643"/>
                  </a:lnTo>
                  <a:lnTo>
                    <a:pt x="55" y="385"/>
                  </a:lnTo>
                  <a:lnTo>
                    <a:pt x="114" y="389"/>
                  </a:lnTo>
                  <a:lnTo>
                    <a:pt x="160" y="313"/>
                  </a:lnTo>
                  <a:lnTo>
                    <a:pt x="228" y="203"/>
                  </a:lnTo>
                  <a:lnTo>
                    <a:pt x="224" y="275"/>
                  </a:lnTo>
                  <a:lnTo>
                    <a:pt x="228" y="397"/>
                  </a:lnTo>
                  <a:lnTo>
                    <a:pt x="317" y="402"/>
                  </a:lnTo>
                  <a:lnTo>
                    <a:pt x="317" y="34"/>
                  </a:lnTo>
                  <a:lnTo>
                    <a:pt x="596" y="110"/>
                  </a:lnTo>
                  <a:lnTo>
                    <a:pt x="575" y="385"/>
                  </a:lnTo>
                  <a:lnTo>
                    <a:pt x="494" y="389"/>
                  </a:lnTo>
                  <a:lnTo>
                    <a:pt x="507" y="156"/>
                  </a:lnTo>
                  <a:lnTo>
                    <a:pt x="410" y="140"/>
                  </a:lnTo>
                  <a:lnTo>
                    <a:pt x="406" y="397"/>
                  </a:lnTo>
                  <a:lnTo>
                    <a:pt x="317" y="402"/>
                  </a:lnTo>
                  <a:lnTo>
                    <a:pt x="317" y="736"/>
                  </a:lnTo>
                  <a:lnTo>
                    <a:pt x="160" y="676"/>
                  </a:lnTo>
                  <a:lnTo>
                    <a:pt x="76" y="643"/>
                  </a:lnTo>
                  <a:close/>
                </a:path>
              </a:pathLst>
            </a:custGeom>
            <a:solidFill>
              <a:srgbClr val="2D2B8D"/>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 name="Прямая соединительная линия 62"/>
          <p:cNvCxnSpPr/>
          <p:nvPr/>
        </p:nvCxnSpPr>
        <p:spPr>
          <a:xfrm>
            <a:off x="1753355" y="-2967"/>
            <a:ext cx="0" cy="604267"/>
          </a:xfrm>
          <a:prstGeom prst="line">
            <a:avLst/>
          </a:prstGeom>
          <a:ln w="9525">
            <a:solidFill>
              <a:srgbClr val="2D2B8D"/>
            </a:solidFill>
          </a:ln>
        </p:spPr>
        <p:style>
          <a:lnRef idx="1">
            <a:schemeClr val="accent1"/>
          </a:lnRef>
          <a:fillRef idx="0">
            <a:schemeClr val="accent1"/>
          </a:fillRef>
          <a:effectRef idx="0">
            <a:schemeClr val="accent1"/>
          </a:effectRef>
          <a:fontRef idx="minor">
            <a:schemeClr val="tx1"/>
          </a:fontRef>
        </p:style>
      </p:cxnSp>
      <p:sp>
        <p:nvSpPr>
          <p:cNvPr id="352" name="Прямоугольник 351"/>
          <p:cNvSpPr/>
          <p:nvPr/>
        </p:nvSpPr>
        <p:spPr>
          <a:xfrm>
            <a:off x="316597" y="4272307"/>
            <a:ext cx="11275297" cy="615553"/>
          </a:xfrm>
          <a:prstGeom prst="rect">
            <a:avLst/>
          </a:prstGeom>
        </p:spPr>
        <p:txBody>
          <a:bodyPr wrap="square">
            <a:spAutoFit/>
          </a:bodyPr>
          <a:lstStyle/>
          <a:p>
            <a:pPr algn="just">
              <a:spcAft>
                <a:spcPts val="0"/>
              </a:spcAft>
            </a:pPr>
            <a:endParaRPr lang="ru-RU" b="1" i="1" dirty="0" smtClean="0">
              <a:solidFill>
                <a:schemeClr val="accent5">
                  <a:lumMod val="50000"/>
                </a:schemeClr>
              </a:solidFill>
              <a:latin typeface="Arial" panose="020B0604020202020204" pitchFamily="34" charset="0"/>
              <a:cs typeface="Arial" panose="020B0604020202020204" pitchFamily="34" charset="0"/>
            </a:endParaRPr>
          </a:p>
          <a:p>
            <a:pPr algn="just">
              <a:spcAft>
                <a:spcPts val="0"/>
              </a:spcAft>
            </a:pPr>
            <a:endParaRPr lang="en-US" sz="1600" i="1" dirty="0" smtClean="0">
              <a:solidFill>
                <a:schemeClr val="accent5">
                  <a:lumMod val="50000"/>
                </a:schemeClr>
              </a:solidFill>
              <a:latin typeface="Arial" panose="020B0604020202020204" pitchFamily="34" charset="0"/>
              <a:cs typeface="Arial" panose="020B0604020202020204" pitchFamily="34" charset="0"/>
            </a:endParaRPr>
          </a:p>
        </p:txBody>
      </p:sp>
      <p:sp>
        <p:nvSpPr>
          <p:cNvPr id="354" name="TextBox 353"/>
          <p:cNvSpPr txBox="1"/>
          <p:nvPr/>
        </p:nvSpPr>
        <p:spPr>
          <a:xfrm>
            <a:off x="1873188" y="197703"/>
            <a:ext cx="10222365" cy="400105"/>
          </a:xfrm>
          <a:prstGeom prst="rect">
            <a:avLst/>
          </a:prstGeom>
          <a:noFill/>
        </p:spPr>
        <p:txBody>
          <a:bodyPr wrap="square" lIns="121917" tIns="60958" rIns="121917" bIns="60958" rtlCol="0">
            <a:spAutoFit/>
          </a:bodyPr>
          <a:lstStyle>
            <a:defPPr>
              <a:defRPr lang="ru-RU"/>
            </a:defPPr>
            <a:lvl1pPr>
              <a:lnSpc>
                <a:spcPct val="90000"/>
              </a:lnSpc>
              <a:defRPr sz="1600" b="1" spc="-40">
                <a:solidFill>
                  <a:schemeClr val="accent1">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sz="2000" dirty="0">
                <a:solidFill>
                  <a:srgbClr val="1D0DB3"/>
                </a:solidFill>
                <a:latin typeface="+mn-lt"/>
              </a:rPr>
              <a:t>ПЛАНИРУЕМЫЕ РЕЗУЛЬТАТЫ ОСВОЕНИЯ УЧЕБНОЙ ПРОГРАММЫ ПО ТЕХНОЛОГИИ</a:t>
            </a:r>
            <a:endParaRPr lang="ru-RU" sz="2000" dirty="0">
              <a:solidFill>
                <a:srgbClr val="1D0DB3"/>
              </a:solidFill>
              <a:latin typeface="+mn-lt"/>
              <a:ea typeface="Open Sans Condensed" pitchFamily="34" charset="0"/>
              <a:cs typeface="Open Sans Condensed" pitchFamily="34" charset="0"/>
            </a:endParaRPr>
          </a:p>
        </p:txBody>
      </p:sp>
      <p:sp>
        <p:nvSpPr>
          <p:cNvPr id="25" name="Прямоугольник 24"/>
          <p:cNvSpPr/>
          <p:nvPr/>
        </p:nvSpPr>
        <p:spPr>
          <a:xfrm>
            <a:off x="137987" y="1121964"/>
            <a:ext cx="11894200" cy="5047536"/>
          </a:xfrm>
          <a:prstGeom prst="rect">
            <a:avLst/>
          </a:prstGeom>
        </p:spPr>
        <p:txBody>
          <a:bodyPr wrap="square">
            <a:spAutoFit/>
          </a:bodyPr>
          <a:lstStyle/>
          <a:p>
            <a:pPr algn="just"/>
            <a:r>
              <a:rPr lang="ru-RU" b="1" dirty="0">
                <a:solidFill>
                  <a:srgbClr val="EB2049"/>
                </a:solidFill>
                <a:cs typeface="Times New Roman" pitchFamily="18" charset="0"/>
              </a:rPr>
              <a:t> </a:t>
            </a:r>
            <a:r>
              <a:rPr lang="ru-RU" b="1" dirty="0" smtClean="0">
                <a:solidFill>
                  <a:srgbClr val="EB2049"/>
                </a:solidFill>
                <a:cs typeface="Times New Roman" pitchFamily="18" charset="0"/>
              </a:rPr>
              <a:t>         </a:t>
            </a:r>
            <a:r>
              <a:rPr lang="ru-RU" b="1" dirty="0" smtClean="0">
                <a:solidFill>
                  <a:srgbClr val="2D3494"/>
                </a:solidFill>
                <a:cs typeface="Times New Roman" pitchFamily="18" charset="0"/>
              </a:rPr>
              <a:t>Блок </a:t>
            </a:r>
            <a:r>
              <a:rPr lang="ru-RU" b="1" dirty="0">
                <a:solidFill>
                  <a:srgbClr val="2D3494"/>
                </a:solidFill>
              </a:rPr>
              <a:t>«ЛИЧНОСТНОЕ РАЗВИТИЕ»: </a:t>
            </a:r>
            <a:r>
              <a:rPr lang="ru-RU" sz="1700" b="1" dirty="0" smtClean="0">
                <a:solidFill>
                  <a:schemeClr val="accent1">
                    <a:lumMod val="50000"/>
                  </a:schemeClr>
                </a:solidFill>
              </a:rPr>
              <a:t>Построение образовательных траекторий и планов в области профессионального  </a:t>
            </a:r>
          </a:p>
          <a:p>
            <a:pPr algn="just"/>
            <a:r>
              <a:rPr lang="ru-RU" sz="1700" b="1" dirty="0">
                <a:solidFill>
                  <a:schemeClr val="accent1">
                    <a:lumMod val="50000"/>
                  </a:schemeClr>
                </a:solidFill>
              </a:rPr>
              <a:t> </a:t>
            </a:r>
            <a:r>
              <a:rPr lang="ru-RU" sz="1700" b="1" dirty="0" smtClean="0">
                <a:solidFill>
                  <a:schemeClr val="accent1">
                    <a:lumMod val="50000"/>
                  </a:schemeClr>
                </a:solidFill>
              </a:rPr>
              <a:t>          самоопределения</a:t>
            </a:r>
            <a:endParaRPr lang="ru-RU" sz="1700" dirty="0" smtClean="0">
              <a:solidFill>
                <a:srgbClr val="EB2049"/>
              </a:solidFill>
            </a:endParaRPr>
          </a:p>
          <a:p>
            <a:r>
              <a:rPr lang="ru-RU" sz="800" b="1" dirty="0" smtClean="0"/>
              <a:t> </a:t>
            </a:r>
            <a:endParaRPr lang="ru-RU" sz="800" dirty="0" smtClean="0"/>
          </a:p>
          <a:p>
            <a:r>
              <a:rPr lang="ru-RU" b="1" dirty="0" smtClean="0"/>
              <a:t>Выпускник </a:t>
            </a:r>
            <a:r>
              <a:rPr lang="ru-RU" b="1" dirty="0"/>
              <a:t>научится:</a:t>
            </a:r>
            <a:endParaRPr lang="ru-RU" dirty="0"/>
          </a:p>
          <a:p>
            <a:pPr lvl="0"/>
            <a:r>
              <a:rPr lang="ru-RU" dirty="0"/>
              <a:t>- характеризовать группы профессий, </a:t>
            </a:r>
            <a:r>
              <a:rPr lang="ru-RU" dirty="0">
                <a:solidFill>
                  <a:srgbClr val="C00000"/>
                </a:solidFill>
              </a:rPr>
              <a:t>относящихся к актуальному технологическому укладу;</a:t>
            </a:r>
          </a:p>
          <a:p>
            <a:pPr lvl="0"/>
            <a:r>
              <a:rPr lang="ru-RU" dirty="0"/>
              <a:t>- характеризовать ситуацию на региональном рынке труда, называть тенденции ее развития;</a:t>
            </a:r>
          </a:p>
          <a:p>
            <a:pPr lvl="0"/>
            <a:r>
              <a:rPr lang="ru-RU" dirty="0"/>
              <a:t>- разъяснять социальное значение групп профессий, востребованных на региональном рынке труда;</a:t>
            </a:r>
          </a:p>
          <a:p>
            <a:pPr marL="285750" lvl="0" indent="-285750">
              <a:buFontTx/>
              <a:buChar char="-"/>
            </a:pPr>
            <a:r>
              <a:rPr lang="ru-RU" dirty="0" smtClean="0"/>
              <a:t>анализировать </a:t>
            </a:r>
            <a:r>
              <a:rPr lang="ru-RU" dirty="0"/>
              <a:t>и </a:t>
            </a:r>
            <a:r>
              <a:rPr lang="ru-RU" dirty="0">
                <a:solidFill>
                  <a:srgbClr val="C00000"/>
                </a:solidFill>
              </a:rPr>
              <a:t>обосновывать </a:t>
            </a:r>
            <a:r>
              <a:rPr lang="ru-RU" dirty="0"/>
              <a:t>свои мотивы и причины принятия тех или иных решений, связанных с выбором </a:t>
            </a:r>
            <a:endParaRPr lang="ru-RU" dirty="0" smtClean="0"/>
          </a:p>
          <a:p>
            <a:pPr lvl="0"/>
            <a:r>
              <a:rPr lang="ru-RU" dirty="0"/>
              <a:t> </a:t>
            </a:r>
            <a:r>
              <a:rPr lang="ru-RU" dirty="0" smtClean="0"/>
              <a:t>    и </a:t>
            </a:r>
            <a:r>
              <a:rPr lang="ru-RU" dirty="0"/>
              <a:t>реализацией образовательной траектории;</a:t>
            </a:r>
          </a:p>
          <a:p>
            <a:pPr marL="285750" lvl="0" indent="-285750">
              <a:buFontTx/>
              <a:buChar char="-"/>
            </a:pPr>
            <a:r>
              <a:rPr lang="ru-RU" dirty="0" smtClean="0"/>
              <a:t>анализировать </a:t>
            </a:r>
            <a:r>
              <a:rPr lang="ru-RU" dirty="0"/>
              <a:t>свои возможности и предпочтения, связанные с освоением определенного </a:t>
            </a:r>
            <a:r>
              <a:rPr lang="ru-RU" dirty="0" smtClean="0"/>
              <a:t>уровня образовательных  программ </a:t>
            </a:r>
            <a:r>
              <a:rPr lang="ru-RU" dirty="0"/>
              <a:t>и реализацией тех или иных видов деятельности.</a:t>
            </a:r>
          </a:p>
          <a:p>
            <a:endParaRPr lang="ru-RU" sz="800" b="1" i="1" dirty="0"/>
          </a:p>
          <a:p>
            <a:r>
              <a:rPr lang="ru-RU" b="1" i="1" dirty="0"/>
              <a:t>Выпускник получит возможность научиться:</a:t>
            </a:r>
            <a:endParaRPr lang="ru-RU" i="1" dirty="0"/>
          </a:p>
          <a:p>
            <a:pPr lvl="0"/>
            <a:r>
              <a:rPr lang="ru-RU" i="1" dirty="0"/>
              <a:t>- предлагать </a:t>
            </a:r>
            <a:r>
              <a:rPr lang="ru-RU" i="1" dirty="0">
                <a:solidFill>
                  <a:srgbClr val="C00000"/>
                </a:solidFill>
              </a:rPr>
              <a:t>альтернативные</a:t>
            </a:r>
            <a:r>
              <a:rPr lang="ru-RU" i="1" dirty="0"/>
              <a:t> варианты образовательной траектории для профессионального развития;</a:t>
            </a:r>
            <a:endParaRPr lang="ru-RU" dirty="0"/>
          </a:p>
          <a:p>
            <a:pPr lvl="0"/>
            <a:r>
              <a:rPr lang="ru-RU" i="1" dirty="0"/>
              <a:t>- </a:t>
            </a:r>
            <a:r>
              <a:rPr lang="ru-RU" i="1" dirty="0">
                <a:solidFill>
                  <a:srgbClr val="002060"/>
                </a:solidFill>
              </a:rPr>
              <a:t>характеризовать группы предприятий региона проживания;</a:t>
            </a:r>
            <a:endParaRPr lang="ru-RU" dirty="0">
              <a:solidFill>
                <a:srgbClr val="002060"/>
              </a:solidFill>
            </a:endParaRPr>
          </a:p>
          <a:p>
            <a:pPr lvl="0"/>
            <a:r>
              <a:rPr lang="ru-RU" i="1" dirty="0">
                <a:solidFill>
                  <a:srgbClr val="002060"/>
                </a:solidFill>
              </a:rPr>
              <a:t>- получать опыт поиска, извлечения, структурирования и обработки информации о перспективах развития современных производств и тенденциях их развития в регионе проживания и в мире, а также информации об актуальном состоянии и перспективах развития регионального и мирового рынка труда.</a:t>
            </a:r>
            <a:endParaRPr lang="ru-RU" dirty="0">
              <a:solidFill>
                <a:srgbClr val="002060"/>
              </a:solidFill>
            </a:endParaRPr>
          </a:p>
          <a:p>
            <a:r>
              <a:rPr lang="ru-RU" b="1" dirty="0"/>
              <a:t> </a:t>
            </a:r>
            <a:endParaRPr lang="ru-RU" dirty="0"/>
          </a:p>
        </p:txBody>
      </p:sp>
      <p:sp>
        <p:nvSpPr>
          <p:cNvPr id="26" name="Овал 25">
            <a:extLst>
              <a:ext uri="{FF2B5EF4-FFF2-40B4-BE49-F238E27FC236}">
                <a16:creationId xmlns:a16="http://schemas.microsoft.com/office/drawing/2014/main" xmlns="" id="{DF1AA9D4-0863-C646-9827-56CEE10A030B}"/>
              </a:ext>
            </a:extLst>
          </p:cNvPr>
          <p:cNvSpPr/>
          <p:nvPr/>
        </p:nvSpPr>
        <p:spPr>
          <a:xfrm>
            <a:off x="225972" y="1205377"/>
            <a:ext cx="444062" cy="450002"/>
          </a:xfrm>
          <a:prstGeom prst="ellipse">
            <a:avLst/>
          </a:prstGeom>
          <a:noFill/>
          <a:ln w="38100">
            <a:solidFill>
              <a:srgbClr val="2D349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ru-RU" sz="2200" b="1" dirty="0" smtClean="0">
                <a:solidFill>
                  <a:srgbClr val="2D3494"/>
                </a:solidFill>
              </a:rPr>
              <a:t>3</a:t>
            </a:r>
            <a:endParaRPr lang="ru-RU" sz="2200" b="1" dirty="0">
              <a:solidFill>
                <a:srgbClr val="2D3494"/>
              </a:solidFill>
            </a:endParaRPr>
          </a:p>
        </p:txBody>
      </p:sp>
    </p:spTree>
    <p:extLst>
      <p:ext uri="{BB962C8B-B14F-4D97-AF65-F5344CB8AC3E}">
        <p14:creationId xmlns:p14="http://schemas.microsoft.com/office/powerpoint/2010/main" val="10181425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Olh.EyHthi.v4yHugp7pP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8Ksfz2C1qJMSUX3vhOgGv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kDr4jL4T46m_A7XLHJyK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d4OODh37QjOBBZ0dpoSkA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rofa">
  <a:themeElements>
    <a:clrScheme name="Дрофа_облегченный">
      <a:dk1>
        <a:srgbClr val="181818"/>
      </a:dk1>
      <a:lt1>
        <a:srgbClr val="FFFFFF"/>
      </a:lt1>
      <a:dk2>
        <a:srgbClr val="A3CEED"/>
      </a:dk2>
      <a:lt2>
        <a:srgbClr val="2683C6"/>
      </a:lt2>
      <a:accent1>
        <a:srgbClr val="2683C6"/>
      </a:accent1>
      <a:accent2>
        <a:srgbClr val="A3CEED"/>
      </a:accent2>
      <a:accent3>
        <a:srgbClr val="377461"/>
      </a:accent3>
      <a:accent4>
        <a:srgbClr val="4A9B82"/>
      </a:accent4>
      <a:accent5>
        <a:srgbClr val="B2DACE"/>
      </a:accent5>
      <a:accent6>
        <a:srgbClr val="FFCC99"/>
      </a:accent6>
      <a:hlink>
        <a:srgbClr val="6B9F25"/>
      </a:hlink>
      <a:folHlink>
        <a:srgbClr val="9F671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9525">
          <a:solidFill>
            <a:schemeClr val="tx2"/>
          </a:solidFill>
        </a:ln>
      </a:spPr>
      <a:bodyPr lIns="72000" tIns="72000" rIns="72000" bIns="72000" rtlCol="0" anchor="ctr"/>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rgbClr val="AE2C25"/>
        </a:solidFill>
        <a:ln w="9525">
          <a:solidFill>
            <a:schemeClr val="bg2"/>
          </a:solidFill>
          <a:miter lim="800000"/>
          <a:headEnd type="none" w="med" len="med"/>
          <a:tailEnd type="arrow"/>
        </a:ln>
      </a:spPr>
      <a:bodyPr/>
      <a:lstStyle/>
    </a:lnDef>
    <a:txDef>
      <a:spPr>
        <a:noFill/>
      </a:spPr>
      <a:bodyPr wrap="none" lIns="0" tIns="0" rIns="0" bIns="0" rtlCol="0">
        <a:spAutoFit/>
      </a:bodyPr>
      <a:lstStyle>
        <a:defPPr algn="ctr">
          <a:defRPr sz="1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18844</TotalTime>
  <Words>4440</Words>
  <Application>Microsoft Office PowerPoint</Application>
  <PresentationFormat>Произвольный</PresentationFormat>
  <Paragraphs>683</Paragraphs>
  <Slides>41</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41</vt:i4>
      </vt:variant>
    </vt:vector>
  </HeadingPairs>
  <TitlesOfParts>
    <vt:vector size="44" baseType="lpstr">
      <vt:lpstr>Drofa</vt:lpstr>
      <vt:lpstr>Слайд think-cell</vt:lpstr>
      <vt:lpstr>think-cell Slide</vt:lpstr>
      <vt:lpstr>МЕТОДИЧЕСКИЕ ПОДХОДЫ К ОРГАНИЗАЦИИ ПРОФОРИЕНТАЦИОННОЙ РАБОТЫ В ПРОЦЕССЕ ТЕХНОЛОГИЧЕСКОЙ ПОДГОТОВКИ ШКОЛЬНИКОВ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МЕТОДИКИ ДЛЯ ПРОВЕДЕНИЯ САМОДИАГНОСТИКИ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Vakhidova</dc:creator>
  <cp:lastModifiedBy>user</cp:lastModifiedBy>
  <cp:revision>1341</cp:revision>
  <cp:lastPrinted>2019-02-12T18:51:53Z</cp:lastPrinted>
  <dcterms:created xsi:type="dcterms:W3CDTF">2019-01-24T10:53:01Z</dcterms:created>
  <dcterms:modified xsi:type="dcterms:W3CDTF">2020-10-28T04:46:53Z</dcterms:modified>
</cp:coreProperties>
</file>