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80" r:id="rId22"/>
    <p:sldId id="277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11116.41880\&#1060;10%20&#1043;&#1080;&#1089;&#1090;&#1086;&#1075;&#1088;&#1072;&#1084;&#1084;&#1072;%20&#1073;&#1072;&#1083;&#1083;&#1086;&#1074;_&#1058;&#1077;&#1093;&#1085;&#1086;&#1083;&#1086;&#1075;&#1080;&#1103;_7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10680.44224\&#1060;10%20&#1043;&#1080;&#1089;&#1090;&#1086;&#1075;&#1088;&#1072;&#1084;&#1084;&#1072;%20&#1073;&#1072;&#1083;&#1083;&#1086;&#1074;_&#1058;&#1077;&#1093;&#1085;&#1086;&#1083;&#1086;&#1075;&#1080;&#1103;_7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7768.23704\&#1060;11%20&#1057;&#1090;&#1072;&#1090;&#1080;&#1089;&#1090;&#1080;&#1082;&#1072;%20&#1087;&#1086;%20&#1086;&#1090;&#1084;&#1077;&#1090;&#1082;&#1072;&#1084;_&#1058;&#1077;&#1093;&#1085;&#1086;&#1083;&#1086;&#1075;&#1080;&#1103;_7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7768.23704\&#1060;11%20&#1057;&#1090;&#1072;&#1090;&#1080;&#1089;&#1090;&#1080;&#1082;&#1072;%20&#1087;&#1086;%20&#1086;&#1090;&#1084;&#1077;&#1090;&#1082;&#1072;&#1084;_&#1058;&#1077;&#1093;&#1085;&#1086;&#1083;&#1086;&#1075;&#1080;&#1103;_7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/>
              <a:t>Технология 5 класс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3644849624737846E-2"/>
          <c:y val="0.13997431306919941"/>
          <c:w val="0.92987114512874869"/>
          <c:h val="0.73367362824323723"/>
        </c:manualLayout>
      </c:layout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35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  <c:pt idx="27">
                <c:v>27</c:v>
              </c:pt>
              <c:pt idx="28">
                <c:v>28</c:v>
              </c:pt>
              <c:pt idx="29">
                <c:v>29</c:v>
              </c:pt>
              <c:pt idx="30">
                <c:v>30</c:v>
              </c:pt>
              <c:pt idx="31">
                <c:v>31</c:v>
              </c:pt>
              <c:pt idx="32">
                <c:v>32</c:v>
              </c:pt>
              <c:pt idx="33">
                <c:v>33</c:v>
              </c:pt>
              <c:pt idx="34">
                <c:v>34</c:v>
              </c:pt>
            </c:numLit>
          </c:cat>
          <c:val>
            <c:numRef>
              <c:f>'[Ф10 Гистограмма баллов_Технология_712.xlsx]Лист1'!$C$15:$AK$15</c:f>
              <c:numCache>
                <c:formatCode>General</c:formatCode>
                <c:ptCount val="35"/>
                <c:pt idx="0">
                  <c:v>0</c:v>
                </c:pt>
                <c:pt idx="1">
                  <c:v>0.24000000000000021</c:v>
                </c:pt>
                <c:pt idx="2">
                  <c:v>0.36000000000000032</c:v>
                </c:pt>
                <c:pt idx="3">
                  <c:v>0.70000000000000062</c:v>
                </c:pt>
                <c:pt idx="4">
                  <c:v>0.97000000000000053</c:v>
                </c:pt>
                <c:pt idx="5">
                  <c:v>1.4</c:v>
                </c:pt>
                <c:pt idx="6">
                  <c:v>1.8</c:v>
                </c:pt>
                <c:pt idx="7">
                  <c:v>2.4</c:v>
                </c:pt>
                <c:pt idx="8">
                  <c:v>2.7</c:v>
                </c:pt>
                <c:pt idx="9">
                  <c:v>3.2</c:v>
                </c:pt>
                <c:pt idx="10">
                  <c:v>3.9</c:v>
                </c:pt>
                <c:pt idx="11">
                  <c:v>4.5999999999999996</c:v>
                </c:pt>
                <c:pt idx="12">
                  <c:v>5.2</c:v>
                </c:pt>
                <c:pt idx="13">
                  <c:v>5.8</c:v>
                </c:pt>
                <c:pt idx="14">
                  <c:v>6.1</c:v>
                </c:pt>
                <c:pt idx="15">
                  <c:v>6.2</c:v>
                </c:pt>
                <c:pt idx="16">
                  <c:v>6.1</c:v>
                </c:pt>
                <c:pt idx="17">
                  <c:v>6.5</c:v>
                </c:pt>
                <c:pt idx="18">
                  <c:v>6.6</c:v>
                </c:pt>
                <c:pt idx="19">
                  <c:v>6.1</c:v>
                </c:pt>
                <c:pt idx="20">
                  <c:v>5.9</c:v>
                </c:pt>
                <c:pt idx="21">
                  <c:v>4.9000000000000004</c:v>
                </c:pt>
                <c:pt idx="22">
                  <c:v>4.5</c:v>
                </c:pt>
                <c:pt idx="23">
                  <c:v>3.8</c:v>
                </c:pt>
                <c:pt idx="24">
                  <c:v>3.1</c:v>
                </c:pt>
                <c:pt idx="25">
                  <c:v>2.4</c:v>
                </c:pt>
                <c:pt idx="26">
                  <c:v>1.7000000000000035</c:v>
                </c:pt>
                <c:pt idx="27">
                  <c:v>1.2</c:v>
                </c:pt>
                <c:pt idx="28">
                  <c:v>0.79</c:v>
                </c:pt>
                <c:pt idx="29">
                  <c:v>0.41000000000000031</c:v>
                </c:pt>
                <c:pt idx="30">
                  <c:v>0.19000000000000047</c:v>
                </c:pt>
                <c:pt idx="31">
                  <c:v>6.0000000000000275E-2</c:v>
                </c:pt>
                <c:pt idx="32">
                  <c:v>2.0000000000000052E-2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A-42A1-A53A-48E0EB8450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22752"/>
        <c:axId val="134126912"/>
      </c:barChart>
      <c:catAx>
        <c:axId val="14132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126912"/>
        <c:crosses val="autoZero"/>
        <c:auto val="1"/>
        <c:lblAlgn val="ctr"/>
        <c:lblOffset val="100"/>
        <c:noMultiLvlLbl val="0"/>
      </c:catAx>
      <c:valAx>
        <c:axId val="13412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32275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8390851174729947"/>
          <c:y val="3.5049471139588548E-2"/>
          <c:w val="5.0081942703831483E-2"/>
          <c:h val="6.879319176469553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/>
              <a:t>Технология. 8 класс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4120842083935661E-2"/>
          <c:y val="0.15326614755752349"/>
          <c:w val="0.91575283753297365"/>
          <c:h val="0.73625062810863862"/>
        </c:manualLayout>
      </c:layout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27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  <c:pt idx="21">
                <c:v>21</c:v>
              </c:pt>
              <c:pt idx="22">
                <c:v>22</c:v>
              </c:pt>
              <c:pt idx="23">
                <c:v>23</c:v>
              </c:pt>
              <c:pt idx="24">
                <c:v>24</c:v>
              </c:pt>
              <c:pt idx="25">
                <c:v>25</c:v>
              </c:pt>
              <c:pt idx="26">
                <c:v>26</c:v>
              </c:pt>
            </c:numLit>
          </c:cat>
          <c:val>
            <c:numRef>
              <c:f>'[Ф10 Гистограмма баллов_Технология_713.xlsx]Лист1'!$C$11:$AC$11</c:f>
              <c:numCache>
                <c:formatCode>General</c:formatCode>
                <c:ptCount val="27"/>
                <c:pt idx="0">
                  <c:v>1.6</c:v>
                </c:pt>
                <c:pt idx="1">
                  <c:v>2</c:v>
                </c:pt>
                <c:pt idx="2">
                  <c:v>3</c:v>
                </c:pt>
                <c:pt idx="3">
                  <c:v>4.4000000000000004</c:v>
                </c:pt>
                <c:pt idx="4">
                  <c:v>6.4</c:v>
                </c:pt>
                <c:pt idx="5">
                  <c:v>7.6</c:v>
                </c:pt>
                <c:pt idx="6">
                  <c:v>8.9</c:v>
                </c:pt>
                <c:pt idx="7">
                  <c:v>9.1</c:v>
                </c:pt>
                <c:pt idx="8">
                  <c:v>9.5</c:v>
                </c:pt>
                <c:pt idx="9">
                  <c:v>8.3000000000000007</c:v>
                </c:pt>
                <c:pt idx="10">
                  <c:v>8.2000000000000011</c:v>
                </c:pt>
                <c:pt idx="11">
                  <c:v>7.4</c:v>
                </c:pt>
                <c:pt idx="12">
                  <c:v>6.1</c:v>
                </c:pt>
                <c:pt idx="13">
                  <c:v>5.3</c:v>
                </c:pt>
                <c:pt idx="14">
                  <c:v>3.5</c:v>
                </c:pt>
                <c:pt idx="15">
                  <c:v>3</c:v>
                </c:pt>
                <c:pt idx="16">
                  <c:v>2.1</c:v>
                </c:pt>
                <c:pt idx="17">
                  <c:v>1.3</c:v>
                </c:pt>
                <c:pt idx="18">
                  <c:v>1.1000000000000001</c:v>
                </c:pt>
                <c:pt idx="19">
                  <c:v>0.76000000000000412</c:v>
                </c:pt>
                <c:pt idx="20">
                  <c:v>0.35000000000000031</c:v>
                </c:pt>
                <c:pt idx="21">
                  <c:v>0.18000000000000024</c:v>
                </c:pt>
                <c:pt idx="22">
                  <c:v>7.0000000000000021E-2</c:v>
                </c:pt>
                <c:pt idx="23">
                  <c:v>3.0000000000000002E-2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2-4588-BD5C-D455CC2B7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21216"/>
        <c:axId val="134661248"/>
      </c:barChart>
      <c:catAx>
        <c:axId val="14132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661248"/>
        <c:crosses val="autoZero"/>
        <c:auto val="1"/>
        <c:lblAlgn val="ctr"/>
        <c:lblOffset val="100"/>
        <c:noMultiLvlLbl val="0"/>
      </c:catAx>
      <c:valAx>
        <c:axId val="13466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32121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320305287632779"/>
          <c:y val="5.4071071889668823E-2"/>
          <c:w val="5.0081942703831463E-2"/>
          <c:h val="6.879319176469532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/>
              <a:t>Технология.</a:t>
            </a:r>
            <a:r>
              <a:rPr lang="ru-RU" sz="1100" baseline="0"/>
              <a:t> </a:t>
            </a:r>
            <a:r>
              <a:rPr lang="ru-RU" sz="1100"/>
              <a:t>НИКО-2019. (Октябрь. 8 класс) </a:t>
            </a:r>
            <a:endParaRPr lang="en-US" sz="11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4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</c:numLit>
          </c:cat>
          <c:val>
            <c:numLit>
              <c:formatCode>General</c:formatCode>
              <c:ptCount val="4"/>
              <c:pt idx="0">
                <c:v>33.800000000000004</c:v>
              </c:pt>
              <c:pt idx="1">
                <c:v>53.9</c:v>
              </c:pt>
              <c:pt idx="2">
                <c:v>12</c:v>
              </c:pt>
              <c:pt idx="3">
                <c:v>0.29000000000000031</c:v>
              </c:pt>
            </c:numLit>
          </c:val>
          <c:extLst>
            <c:ext xmlns:c16="http://schemas.microsoft.com/office/drawing/2014/chart" uri="{C3380CC4-5D6E-409C-BE32-E72D297353CC}">
              <c16:uniqueId val="{00000000-9264-489B-9617-23B6B0931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913856"/>
        <c:axId val="140025856"/>
      </c:barChart>
      <c:catAx>
        <c:axId val="16991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025856"/>
        <c:crosses val="autoZero"/>
        <c:auto val="1"/>
        <c:lblAlgn val="ctr"/>
        <c:lblOffset val="100"/>
        <c:noMultiLvlLbl val="0"/>
      </c:catAx>
      <c:valAx>
        <c:axId val="14002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91385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/>
              <a:t>Технология.</a:t>
            </a:r>
            <a:r>
              <a:rPr lang="ru-RU" sz="1100" baseline="0"/>
              <a:t> </a:t>
            </a:r>
            <a:r>
              <a:rPr lang="ru-RU" sz="1100"/>
              <a:t>НИКО-2019. (Октябрь. 8 класс) </a:t>
            </a:r>
            <a:endParaRPr lang="en-US" sz="11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559383202099746"/>
          <c:y val="0.17748500187476576"/>
          <c:w val="0.76000262467191604"/>
          <c:h val="0.50682086614173261"/>
        </c:manualLayout>
      </c:layout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4"/>
              <c:pt idx="0">
                <c:v>2</c:v>
              </c:pt>
              <c:pt idx="1">
                <c:v>3</c:v>
              </c:pt>
              <c:pt idx="2">
                <c:v>4</c:v>
              </c:pt>
              <c:pt idx="3">
                <c:v>5</c:v>
              </c:pt>
            </c:numLit>
          </c:cat>
          <c:val>
            <c:numLit>
              <c:formatCode>General</c:formatCode>
              <c:ptCount val="4"/>
              <c:pt idx="0">
                <c:v>33.800000000000004</c:v>
              </c:pt>
              <c:pt idx="1">
                <c:v>53.9</c:v>
              </c:pt>
              <c:pt idx="2">
                <c:v>12</c:v>
              </c:pt>
              <c:pt idx="3">
                <c:v>0.29000000000000031</c:v>
              </c:pt>
            </c:numLit>
          </c:val>
          <c:extLst>
            <c:ext xmlns:c16="http://schemas.microsoft.com/office/drawing/2014/chart" uri="{C3380CC4-5D6E-409C-BE32-E72D297353CC}">
              <c16:uniqueId val="{00000000-9EAD-4728-B198-FC31C0D18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07552"/>
        <c:axId val="171301056"/>
      </c:barChart>
      <c:catAx>
        <c:axId val="21000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301056"/>
        <c:crosses val="autoZero"/>
        <c:auto val="1"/>
        <c:lblAlgn val="ctr"/>
        <c:lblOffset val="100"/>
        <c:noMultiLvlLbl val="0"/>
      </c:catAx>
      <c:valAx>
        <c:axId val="17130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00755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tlas100.ru/future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100.ru/future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676400"/>
            <a:ext cx="8534400" cy="230832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Проблемы </a:t>
            </a:r>
          </a:p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повышения качества образования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Практические задания нацелены на проверку уровня развития у обучающихся значимых аспектов технического, технологического и проектного мышления, конструкторских и творческих способностей, навыков чтения графической информации, понимания конструктивных особенностей изделия, поиска и нахождения наиболее рациональных способов изготовления изделия (продукта труда), использования знаний и умений, полученных на уроках технологии, в жизненной практике.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практических заданиях представлены задания, согласующиеся с содержанием тем: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Порядок действий по сборке конструкции/механизма.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Логика проектирования технологической системы.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Порядок действий по проектированию конструкции/механизма,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удовлетворяющей(-его) заданным условиям.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Моделирование. Функции моделей. Использование моделей в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процессе проектирования технологической системы.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Способы представления технической и технологической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информации. (Эскизы и чертежи. Технологическая карта.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Алгоритм. Инструкция.)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dirty="0"/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Сборка моделей. Исследование характеристик конструкций. Проектирование и конструирование моделей по известному прототипу. Испытания, анализ, варианты модернизации.</a:t>
            </a:r>
          </a:p>
          <a:p>
            <a:pPr lvl="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Модернизация продукта. Разработка конструкций в заданной ситуации: нахождение вариантов, отбор решений, проектирование и конструирование, испытания, анализ, способы модернизации, альтернативные решения. Конструирование простых систем с обратной связью на основе технических конструкторов.</a:t>
            </a:r>
          </a:p>
          <a:p>
            <a:pPr lvl="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Разработка и изготовление материального продукта (обработка конструкционных, текстильных материалов и продуктов питания). Апробация полученного материального продукта. Модернизация материального продукта.</a:t>
            </a:r>
          </a:p>
          <a:p>
            <a:pPr lvl="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Планирование (разработка) материального продукта в соответствии с задачей собственной деятельности (включая моделирование и разработку документации) или на основе самостоятельно проведенных исследований потребительских интересов (тематика: дом и его содержание, школьное здание и его содержание).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1"/>
            <a:ext cx="838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</a:rPr>
              <a:t>Формирование выборки НИКО по технологии</a:t>
            </a:r>
          </a:p>
          <a:p>
            <a:pPr algn="ctr"/>
            <a:endParaRPr lang="ru-RU" sz="1600" b="1" dirty="0"/>
          </a:p>
          <a:p>
            <a:pPr algn="just"/>
            <a:r>
              <a:rPr lang="ru-RU" dirty="0"/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Национальные исследования качества образования проводятся на выборке участников, являющейся репрезентативной по исследуемым характеристикам в масштабах Российской Федерации и в масштабах групп субъектов Российской Федерации. Репрезентативность выборки позволяет судить не только о ряде аспектов качества образования непосредственных участников исследования, но и распространить полученные результаты на более широкие совокупности обучающихся.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первом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этапе формирования выборки происходит выделение групп (страт) субъектов Российской Федерации.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Выделение групп субъектов Российской Федерации для исследования качества образования по технологии проводится с использованием следующих параметров: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доля выпускников девятых классов ОО, поступивших в организации среднего профессионального образования;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эффективность региональных управленческих механизмов по критерию профориентации, оцениваемая по соответствующей системе индекса качества управленческих механизмов.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Сочетание указанных параметров позволило на основе статистического кластерного анализа выделить шесть групп (страт) регионов.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47800" y="381000"/>
          <a:ext cx="5791200" cy="6080300"/>
        </p:xfrm>
        <a:graphic>
          <a:graphicData uri="http://schemas.openxmlformats.org/drawingml/2006/table">
            <a:tbl>
              <a:tblPr/>
              <a:tblGrid>
                <a:gridCol w="65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0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страта</a:t>
                      </a:r>
                    </a:p>
                  </a:txBody>
                  <a:tcPr marL="46182" marR="4618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Код региона</a:t>
                      </a: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Регион</a:t>
                      </a: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54">
                <a:tc rowSpan="2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Республика Бурятия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Республика Карелия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Республика Коми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13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Республика Мордовия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19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Республика Хакасия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27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Хабаровский край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32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Брянская область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37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Ивановская область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38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Иркутская область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41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Камчатский край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44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Костромская область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50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Московская область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55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Омская область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63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Самарская область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66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Свердловская область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67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Смоленская область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73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Ульяновская область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74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Челябинская область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34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86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Ханты-Мансийский автономный округ -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Югра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34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89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Ямало-Ненецкий автономный округ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6182" marR="46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72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втором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этапе посредством простой случайной выборки в каждой группе (страте) регионов производится отбор ОО. Предварительно из общего списка исключаются ОО, в которых (согласно предварительно собранным контекстным данным) реализация предмета «Технология» не только теоретически, но и практически происходит менее чем по двум содержательным разделам.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В результате сформирована выборка обучающихся из 54 субъектов Российской Федерации с численностью более 46 тысяч человек. В каждой образовательной организации, отобранной для исследования, практические задания выполняют все обучающиеся 5 и 8-х классов, что обеспечивает репрезентативность выборки по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гендерному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признаку.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В Челябинской области в данном исследовании приняли участие 548 пятиклассников и примерно столько же восьмиклассников из 9 общеобразовательных организаций, попавших в выборку.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Верхнеуральский муниципальный р-н, Магнитогорский городской округ,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Миасский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городской округ, Трехгорный городской округ, Троицкий городской округ и Челябинский городской округ МАОУ «СОШ №25» и МБОУ «СОШ №86»)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accent4">
                    <a:lumMod val="75000"/>
                  </a:schemeClr>
                </a:solidFill>
              </a:rPr>
              <a:t>Общие результаты выполнения диагностических работ по технологии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04800" y="1524000"/>
          <a:ext cx="4267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" y="40386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7950" algn="l"/>
              </a:tabLst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баллов НИКО по технологии. 5 класс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724400" y="1371601"/>
          <a:ext cx="4114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00600" y="403860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Распределение баллов НИКО по технологии. 8 класс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4549676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Приведенные на рисунках 1 и 2 распределения баллов показывают существенную дифференциацию участников НИКО по качеству подготовки, а также ухудшение качества подготовки по учебному предмету «Технология» от начальной школы к 8 классу.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534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 результатов исследования качества образования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предмету «Технология» в 5 и 8 классах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</a:p>
          <a:p>
            <a:pPr algn="ctr"/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результатов выполнения практических заданий по проверяемым элементам содержания и проверяемым умениям</a:t>
            </a:r>
          </a:p>
          <a:p>
            <a:pPr algn="ctr"/>
            <a:endParaRPr lang="ru-RU" b="1" dirty="0"/>
          </a:p>
        </p:txBody>
      </p:sp>
      <p:pic>
        <p:nvPicPr>
          <p:cNvPr id="4" name="Рисунок 3" descr="Сним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4196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4267200"/>
            <a:ext cx="3733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7950" algn="l"/>
              </a:tabLst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первичных баллов (5 класс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Диаграмма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3967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0" y="4267200"/>
          <a:ext cx="4421429" cy="548640"/>
        </p:xfrm>
        <a:graphic>
          <a:graphicData uri="http://schemas.openxmlformats.org/drawingml/2006/table">
            <a:tbl>
              <a:tblPr/>
              <a:tblGrid>
                <a:gridCol w="222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Балл по пятибалльной шкале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Общий 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2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2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19</a:t>
                      </a:r>
                      <a:r>
                        <a:rPr lang="ru-RU" sz="12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27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57800" y="4800600"/>
            <a:ext cx="24880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Распределение отметок (5 класс)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50292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Около 65 % участников НИКО в 5 классах показали низкий уровень освоения учебного предмета «Технология». Результаты исследования наглядно демонстрируют невыполнение несложных практических заданий многими обучающимися и очевидную недостаточность внимания к изучению технологии, в том числе со стороны учителей и обучающихся начальной школы.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828800" y="381000"/>
            <a:ext cx="497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</a:t>
            </a:r>
            <a:endParaRPr kumimoji="0" lang="ru-RU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процент выполнения задания — 44,7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" y="2333684"/>
            <a:ext cx="8305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Участникам НИКО предлагалось сравнить, например, лист металла и кусок фанеры, кусок пластилина / самозатвердевающую массу для лепки и кусок глины, лист стекла и прозрачный пластик, лист бумаги для печати на принтере и бумажную салфетку.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Данное задание выполнили менее половины пятиклассников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целом у обучающихся пятых классов не сформированы представления о свойствах используемых в быту материалов и недостаточно развито умение характеризовать и сравнивать свойства изученных материалов.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Снимок1"/>
          <p:cNvPicPr/>
          <p:nvPr/>
        </p:nvPicPr>
        <p:blipFill>
          <a:blip r:embed="rId2" cstate="print"/>
          <a:srcRect l="615" r="7237" b="63643"/>
          <a:stretch>
            <a:fillRect/>
          </a:stretch>
        </p:blipFill>
        <p:spPr bwMode="auto">
          <a:xfrm>
            <a:off x="457200" y="1143000"/>
            <a:ext cx="8305800" cy="762000"/>
          </a:xfrm>
          <a:prstGeom prst="rect">
            <a:avLst/>
          </a:prstGeom>
          <a:solidFill>
            <a:srgbClr val="000000"/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нимок2"/>
          <p:cNvPicPr/>
          <p:nvPr/>
        </p:nvPicPr>
        <p:blipFill>
          <a:blip r:embed="rId2" cstate="print"/>
          <a:srcRect t="462" b="3500"/>
          <a:stretch>
            <a:fillRect/>
          </a:stretch>
        </p:blipFill>
        <p:spPr bwMode="auto">
          <a:xfrm>
            <a:off x="304800" y="2362200"/>
            <a:ext cx="5181600" cy="35052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381000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</a:t>
            </a:r>
            <a:endParaRPr kumimoji="0" lang="ru-RU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процент  выполнения задания — 24,9.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задания 2 диагностирует знания названий традиционных российских народных промыслов, материалов, из которых изготавливаются изделия, и умения определять и формулировать значимые отличия данного вида изделий (по внешнему виду, свойствам, назначению, материалам и технологиям производства). 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22098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Знание истории и культуры, в том числе традиционных народных промыслов, своей малой родины, страны является частью общекультурного воспитания школьников, которому в программе разных предметов учебного плана школы нужно уделять достаточное внимание. Кроме визуального ряда предметов, относящихся к традиционным народным промыслам, представляется целесообразным на уроках технологии и изобразительного искусства, а также занятиях внеурочной деятельности, дополнительного образования детей изучать народные ремесла, материалы, технологию изготовления, особенности декора</a:t>
            </a:r>
            <a:r>
              <a:rPr lang="ru-RU" i="1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04800" y="241013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3</a:t>
            </a:r>
            <a:endParaRPr kumimoji="0" lang="ru-RU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процент  выполнения задания — 67,8.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нимок3"/>
          <p:cNvPicPr/>
          <p:nvPr/>
        </p:nvPicPr>
        <p:blipFill>
          <a:blip r:embed="rId2" cstate="print"/>
          <a:srcRect t="1859" b="2335"/>
          <a:stretch>
            <a:fillRect/>
          </a:stretch>
        </p:blipFill>
        <p:spPr bwMode="auto">
          <a:xfrm>
            <a:off x="304800" y="1981200"/>
            <a:ext cx="5181600" cy="44958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762001"/>
            <a:ext cx="8458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предполагает проверку умения читать графическую информацию, соотносить схематичное изображение с готовым изделием. Изделие в технике оригами было выбрано в качестве основы задания для того, чтобы обучающиеся могли опираться не только на опыт работы со схемами изделий на уроках технологии, но и на свои наглядные представления, сформированные при изучении математики. Из схем были изъяты 1–2 последних операции сборки изделия, однако все изделия узнаваемы.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0574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Освоение различных техник конструирования может стать основной занятий по технологии как в рамках основной, так и дополнительной образовательной программы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t="26166" r="27705" b="29146"/>
          <a:stretch>
            <a:fillRect/>
          </a:stretch>
        </p:blipFill>
        <p:spPr bwMode="auto">
          <a:xfrm>
            <a:off x="762000" y="609600"/>
            <a:ext cx="25146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914400" y="2305616"/>
            <a:ext cx="7696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налитические материалы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результатам проведения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Национального исследования качества образования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5 и 8 классах по предмету «Технология»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81000" y="304056"/>
            <a:ext cx="8229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4</a:t>
            </a:r>
            <a:endParaRPr kumimoji="0" lang="ru-RU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процент  выполнения задания — 53,2.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Данное задание проверяет знание правил безопасного обращения с различными инструментами (предметами), используемыми при изготовлении поделок.</a:t>
            </a:r>
          </a:p>
        </p:txBody>
      </p:sp>
      <p:pic>
        <p:nvPicPr>
          <p:cNvPr id="3" name="Рисунок 2" descr="Снимок4"/>
          <p:cNvPicPr/>
          <p:nvPr/>
        </p:nvPicPr>
        <p:blipFill>
          <a:blip r:embed="rId2" cstate="print"/>
          <a:srcRect t="4930" b="31568"/>
          <a:stretch>
            <a:fillRect/>
          </a:stretch>
        </p:blipFill>
        <p:spPr bwMode="auto">
          <a:xfrm>
            <a:off x="304800" y="1905000"/>
            <a:ext cx="5105400" cy="2895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486400" y="1875710"/>
            <a:ext cx="33528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Учителям начальных классов следует уделять больше внимания на уроках «Технологии» освоению правил безопасного использования различных инструментов: инструктаж по технике безопасности должен проводиться на каждом уроке и отдельно при использовании колющих и режущих инструментов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выполнения поделок необходимо контролировать использование обучающимися инструментов и при необходимости корректировать его с учетом правил безопасности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04800" y="257890"/>
            <a:ext cx="8229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5</a:t>
            </a:r>
            <a:endParaRPr kumimoji="0" lang="ru-RU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процент выполнения подпунктов задания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83,4 (п. 5.1), 28,8 (п. 5.2).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программе технологического образования 1–4 классов общеобразовательной школы предполагается выполнение несложных поделок из доступных материалов: пластилина, природных материалов, ткани. Продуктами являются различные коллажи, панно, мягкие игрушки и т. п. Задание 5 выявляет понимание технологии и наличие опыта изготовления подобных поделок.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нимок5"/>
          <p:cNvPicPr/>
          <p:nvPr/>
        </p:nvPicPr>
        <p:blipFill>
          <a:blip r:embed="rId2" cstate="print"/>
          <a:srcRect t="2601" b="14381"/>
          <a:stretch>
            <a:fillRect/>
          </a:stretch>
        </p:blipFill>
        <p:spPr bwMode="auto">
          <a:xfrm>
            <a:off x="304800" y="1981200"/>
            <a:ext cx="5257800" cy="42672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38800" y="1981200"/>
            <a:ext cx="3124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 уроках технологии следует больше внимания уделять изготовлению изделий из различных материалов. Необходимым элементом работы обучающихся должно стать изучение технологической карты выполнения изделия, планирование работы, а не просто выполнение изделий по выданным учителем шаблонам или заготовкам.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04800" y="838200"/>
            <a:ext cx="845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уровне начального общего образования не предполагается выполнение в классе кулинарных работ. Данное задание направлено на проверку осведомленности обучающихся о продуктах питания на основе жизненного опыта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умения переносить навыки, полученные при изучении других разделов предмета «технология».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5181600" cy="4648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" y="3048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6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процент выполнения подпунктов задания — 60,9 (п. 6.1), 35,7 (п. 6.2).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752600"/>
            <a:ext cx="3200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Результаты выполнения задания свидетельствуют о том, что школьники знают различные продукты питания и блюда, а также основные ингредиенты, из которых они приготовлены, но не могут описать последовательность приготовления простых блюд. Очевидно, пятиклассники слабо вовлечены в соответствующие работы по дому, что может быть в некоторой степени скомпенсировано на уроках технологии.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24000" y="228600"/>
            <a:ext cx="609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7</a:t>
            </a:r>
            <a:endParaRPr kumimoji="0" lang="ru-RU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процент выполнения задания — 62,3.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518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533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04800" y="852845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Карвинг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изучается в начальных классах общеобразовательной школы, поэтому в задании дается разъяснение о том, для чего используется эта техника. Вместе с тем, задание позволяет выявить понимание свойств (форма, цвет, структура и др.) потребляемых в повседневной жизни овощей, фруктов, ягод и наличие у школьников технологического мышления.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133600"/>
            <a:ext cx="316209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5000" y="18288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Приложение к заданию 7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91200" y="3505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изображения вырезанных фигур были даны в цвете, а изображения овощей, фруктов, ягод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черно-белые.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486400" y="4419600"/>
            <a:ext cx="3276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показывает, что пятиклассники не способны соотнести цвет и структуру известных овощей/фруктов/ягод с предложенным изделием либо просто не сталкивались в своей повседневной жизни с необходимостью почистить, порезать овощи и фрукты.</a:t>
            </a:r>
            <a:endParaRPr kumimoji="0" lang="ru-RU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792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Задание 8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Средний процент выполнения задания — 45,1.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8382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Задание 8, также как и задание 1, предполагает диагностику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умения обучающихся 5 классов определять главные различия предлагаемых для характеристики материалов и сравнивать их свойства.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Выполнение задания опиралось, помимо предметных знаний,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метапредметное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умение сравнивать объекты по определенному основанию и личный социальный опыт пятиклассников.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7391400" cy="1066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3505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Результаты выполнения задания показывают слабую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умения сравнивать объекты по заданному основанию – по материалу, из которого они сделаны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191000"/>
            <a:ext cx="8305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 уроках технологии в начальной и основной школе следует проводить лабораторные и практические работы по изучению свойств материалов, из которых выполняются часто используемые в быту изделия (пластилин, бумага, текстиль, глина, металл, синтетические материалы и др.); учить приемам сравнения свойств материалов, описанию свойств, желательных для того или иного изделии; формировать понимание зависимости функций предмета от свойств выбранного материала, а также представление о возможности современной промышленности создавать материалы с необходимыми свойствами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678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Задание 9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Средний процент  выполнения задания — 60,7.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153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Задание предполагает проверку осведомленности о функциях некоторых предметов, часто используемых в быту, уровня технико-технологической грамотности и механической понятливости. Выполнение задания опирается в том числе на опыт обучающихся в проведении совместно с родителями мелкого ремонта в доме, ремонта одежды.</a:t>
            </a:r>
          </a:p>
          <a:p>
            <a:endParaRPr lang="ru-RU" dirty="0"/>
          </a:p>
        </p:txBody>
      </p:sp>
      <p:pic>
        <p:nvPicPr>
          <p:cNvPr id="4" name="Рисунок 3" descr="Снимок9"/>
          <p:cNvPicPr/>
          <p:nvPr/>
        </p:nvPicPr>
        <p:blipFill>
          <a:blip r:embed="rId2" cstate="print"/>
          <a:srcRect l="1326" t="7404" r="6158" b="23059"/>
          <a:stretch>
            <a:fillRect/>
          </a:stretch>
        </p:blipFill>
        <p:spPr bwMode="auto">
          <a:xfrm>
            <a:off x="609600" y="2133600"/>
            <a:ext cx="4876800" cy="232854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Рисунок 4" descr="image00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33600"/>
            <a:ext cx="1970030" cy="220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52400" y="335578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10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процент выполнения подпунктов задания  84,3 (п. 10.1), 68,6 (п. 10.2), 29,9 (п. 10.3).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4191000" cy="4495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914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Одним из модулей программы по технологии в начальной школе является работа с конструктором, в частности ЛЕГО. Предметными результатами будет овладение умениями работать по схеме / инструкции, самостоятельно разрабатывать алгоритмы сборки изделий из деталей конструктора.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1905000"/>
            <a:ext cx="396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части развития пространственных представлений, алгоритмических и конструкторских умений обучающихся необходимо использование потенциала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связей технологии с математикой, информатикой.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Задание 11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Средний процент выполнения подпунктов задания — 53,4 (п. 11.1), 44,8 (п. 11.2),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31,2 (п. 11.3), 11,7 (п. 11.4).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30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перечне предметных результатов предметной области «Технология» во ФГОС НОО первым пунктом стоит «получение первоначальных представлений о созидательном и нравственном значении труда в жизни человека и общества; о мире профессий и важности правильного выбора профессии».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5411928" cy="20008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191000"/>
            <a:ext cx="8305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 учебники по технологии для начальной школы включены разделы и темы, связанные с формированием представлений обучающихся о различных профессиях и выполняемых ими функциями. Следовательно, на уроках технологии следует уделить большее внимание информированию школьников о мире профессий, особенно о тех, которые распространены в данном регионе, знакомству с функциями, выполняемыми работниками, объяснению важности каждого для общества. Такие уроки будут более результативны с использованием цифровых образовательных ресурсов, уроков 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Проектории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», уроков-экскурсий, реальных и виртуальных. Эффективным может быть приглашение на такие уроки родителей обучающихся с рассказом о своей профессии.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Кроме того следует обратить внимание на развитие речевых навыков обучающихся (навыков устной и письменной речи).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81000" y="270302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12</a:t>
            </a:r>
            <a:endParaRPr kumimoji="0" lang="ru-RU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процент выполнения подпунктов задания – 56,6 (п. 12.1), 63,4 (п. 12.2),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(п. 12.3), 52,6 (п. 12.4).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30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Задание состоит из четырех пунктов, каждый из которых раскрывает знание обучающегося о предметном мире, материалах, технологии изготовления и полезных свойствах различных изделий.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задании на выбор обучающихся предлагались изображения четырех изделий, выполненных из разных материалов в разных техниках. В определенной мере в предложенных альтернативах учитывался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гендерный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аспект обучения технологии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114800" cy="4191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19600" y="2209800"/>
          <a:ext cx="4495803" cy="914400"/>
        </p:xfrm>
        <a:graphic>
          <a:graphicData uri="http://schemas.openxmlformats.org/drawingml/2006/table">
            <a:tbl>
              <a:tblPr/>
              <a:tblGrid>
                <a:gridCol w="89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Альтернатива 1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Альтернатива 2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Альтернатива 3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Альтернатива 4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Мальчики, %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Девочки, %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19600" y="3124200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Не приступили к выполнению данного задания 20% мальчиков и 18% девочек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3352800"/>
            <a:ext cx="426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Для решения выявленных проблем представляется целесообразным больше внимания уделять изучению материалов и их свойств, технологиям изготовления используемых в быту изделий, чтению технологических карт, инструкций, чертежей и схем, составлению плана работы (последовательности выполнения), технологических карт простейших изделий. Целесообразно активнее включать в учебный процесс цифровые образовательные ресурсы, демонстрирующие технологии изготовления изделий с последующим анализом и комментарием.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 характеристик групп участников с различным уровнем подготовки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563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57149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2200" y="1447800"/>
            <a:ext cx="2438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Процент выполнения заданий 1–9 обучающимися </a:t>
            </a:r>
            <a:br>
              <a:rPr lang="ru-RU" sz="1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 различными уровнями подготовки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40386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Процент выполнения заданий 10–12 обучающимися </a:t>
            </a:r>
            <a:br>
              <a:rPr lang="ru-RU" sz="1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 различными уровнями подготовки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Государственной программе «Развитие образования» (Постановление Правительства Российской Федерации от 26.12.2017 №1642 (ред. от 26.04.2018 г.)) установлена цель достижения к 2020 г. качества образования, которое характеризуется сохранением лидирующих позиций Российской Федерации в международном исследовании качества чтения и понимания текста (PIRLS), а также в международном исследовании качества математического и естественнонаучного образования (TIMSS); повышением позиций Российской Федерации в международной программе по оценке образовательных достижений учащихся (PISA) не ниже 20 места в 2025 году, в том числе: сохранением позиций Российской Федерации в 2018 году по естественнонаучной грамотности (диапазон 30–34 места), по читательской грамотности (диапазон 19–30 места) и повышением позиций Российской Федерации в 2021 году по естественнонаучной грамотности не ниже 30 места, по читательской грамотности не ниже 25 места, по математической грамотности – не ниже 22 места.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класс</a:t>
            </a:r>
          </a:p>
          <a:p>
            <a:pPr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результатов выполнения практических заданий по проверяемым элементам содержания и проверяемым умениям</a:t>
            </a:r>
          </a:p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53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	Исследования проводились с учетом требований, содержащихся в перечне предметных результатов предметной области «Технология» во ФГОС ООО: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1) осознание роли техники и технологий для прогрессивного развития общества; формирование целостного представления 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техносфере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сущности технологической культуры и культуры труда; уяснение социальных и экологических последствий развития технологий…;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2) овладение методами учебно-исследовательской и проектной деятельности, решения творческих задач, моделирования, конструирования и эстетического оформления изделий, обеспечения сохранности продуктов труда;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3) овладение средствами и формами графического отображения объектов или процессов, правилами выполнения графической документации;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4) формирование умений устанавливать взаимосвязь знаний по разным учебным предметам для решения прикладных учебных задач;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5) развитие умений применять технологии представления, преобразования и использования информации, оценивать возможности и области применения средств и инструментов ИКТ в современном производстве или сфере обслуживания;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6) формирование представлений о мире профессий, связанных с изучаемыми технологиями, их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рынке труда.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ним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4343400" y="1447800"/>
          <a:ext cx="4572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95800" y="3657600"/>
          <a:ext cx="4164788" cy="525780"/>
        </p:xfrm>
        <a:graphic>
          <a:graphicData uri="http://schemas.openxmlformats.org/drawingml/2006/table">
            <a:tbl>
              <a:tblPr/>
              <a:tblGrid>
                <a:gridCol w="2042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Балл по пятибалльной шкале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Общий балл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2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ru-RU" sz="12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14</a:t>
                      </a:r>
                      <a:r>
                        <a:rPr lang="ru-RU" sz="120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21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sym typeface="Symbol"/>
                        </a:rPr>
                        <a:t>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7338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Распределение баллов (8 класс)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4191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Распределение отметок (8 класс)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95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Проведенное исследование наглядно демонстрирует крайне низкий уровень результатов выполнения практических работ: 86,7 % обучающихся показали результат ниже 14 баллов из 26 возможных.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Средний процент выполнения задания — 26,5.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Задание 1 диагностирует осознание обучающимися роли техники и технологий в развитии общества,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представлений 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техносфере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технических инновациях в современном производстве. </a:t>
            </a:r>
          </a:p>
          <a:p>
            <a:pPr algn="just"/>
            <a:endParaRPr lang="ru-RU" dirty="0"/>
          </a:p>
        </p:txBody>
      </p:sp>
      <p:pic>
        <p:nvPicPr>
          <p:cNvPr id="6" name="Рисунок 5" descr="Снимок"/>
          <p:cNvPicPr/>
          <p:nvPr/>
        </p:nvPicPr>
        <p:blipFill>
          <a:blip r:embed="rId2" cstate="print"/>
          <a:srcRect t="35714" b="8179"/>
          <a:stretch>
            <a:fillRect/>
          </a:stretch>
        </p:blipFill>
        <p:spPr bwMode="auto">
          <a:xfrm>
            <a:off x="304800" y="1828800"/>
            <a:ext cx="8229600" cy="11430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30480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Низкие результаты выполнения задания позволяют сделать вывод о том, что у обучающихся отсутствует знание о современных цифровых технологиях (в том числе аддитивных) и технологиях, основанных на цифре (робототехника,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прототипирование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числовое программное управление станками, интернет вещей), и возможностях их использования.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724400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Одной из важнейших задач современного курса технологии в основной школе является формирование у обучающихся представлений о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техносфере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современных технологиях и высокотехнологичном производстве, создание основы для осознанного выбора будущей профессии.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Современному работнику необходимы не только профессиональные знания и навыки, но и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надпрофессиональные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качества, дающие возможность эффективно выполнять трудовые функции в условиях постоянно изменяющейся производственной ситуации.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Задание 2 направлено на проверку осведомленности обучающихся 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надпрофессиональных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качествах. При разработке задания были использованы материалы атласа новых профессий (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http://atlas100.ru/future/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Средний процент выполнения задания — 20,2.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т2"/>
          <p:cNvPicPr/>
          <p:nvPr/>
        </p:nvPicPr>
        <p:blipFill>
          <a:blip r:embed="rId3" cstate="print"/>
          <a:srcRect t="4359" b="6453"/>
          <a:stretch>
            <a:fillRect/>
          </a:stretch>
        </p:blipFill>
        <p:spPr bwMode="auto">
          <a:xfrm>
            <a:off x="914400" y="2438400"/>
            <a:ext cx="6096000" cy="35814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066800" y="6080611"/>
            <a:ext cx="518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выполнения задания представлены в таблице 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381000"/>
          <a:ext cx="5562600" cy="4952999"/>
        </p:xfrm>
        <a:graphic>
          <a:graphicData uri="http://schemas.openxmlformats.org/drawingml/2006/table">
            <a:tbl>
              <a:tblPr/>
              <a:tblGrid>
                <a:gridCol w="2160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08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</a:rPr>
                        <a:t>Надпрофессиональные</a:t>
                      </a: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» качества работника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Доля участников НИКО, успешно выполнивших задание, %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Объяснили суть качества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Объяснили, почему оно необходимо всем работникам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Объяснили, почему в перспективе значимость качества будет возрастать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Цифровая грамотность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22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21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29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5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Проектное мышление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20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18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15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5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Самоорганизация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27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23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19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5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Умение самообучаться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23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20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18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5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Системное мышление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12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10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12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Концентрация и управление вниманием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24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31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29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7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Творчество и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</a:rPr>
                        <a:t>креативность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32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23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21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Работа в условиях неопределенности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17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13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13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019800" y="304800"/>
            <a:ext cx="2667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 практических работ выявило непонимание восьмиклассниками требований, которые предъявляются к современному работнику работодателем и современным производством, отсутствие знаний о компетенциях XXI века, которые востребованы сегодня и будут востребованы с каждым годом все больше.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 приблизить содержание учебного предмета "технология" к реалиям современного рынка труда, что позволит эффективно проводить профориентацию обучающихся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4864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выполнения заданий 1 и 2 показывают, что курс технологии нуждается в существенной модернизации.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Задание 3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Средний процент выполнения задания — 56,7.</a:t>
            </a:r>
            <a:endParaRPr lang="ru-RU" sz="1600" dirty="0"/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Данное задание выявляет умение сопоставить различные технологии: традиционные и цифровые, выявить их преимущества и недостатки. Выполнение задания опирается в том числе на личный социальный опыт обучающихся, их опыт использования современных цифровых сервисов (в том числе связанный с изучением информатики и информационно -коммуникационных технологий), развитие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умений.</a:t>
            </a:r>
          </a:p>
          <a:p>
            <a:endParaRPr lang="ru-RU" dirty="0"/>
          </a:p>
        </p:txBody>
      </p:sp>
      <p:pic>
        <p:nvPicPr>
          <p:cNvPr id="3" name="Рисунок 2" descr="т3"/>
          <p:cNvPicPr/>
          <p:nvPr/>
        </p:nvPicPr>
        <p:blipFill>
          <a:blip r:embed="rId2" cstate="print"/>
          <a:srcRect t="7378" b="14454"/>
          <a:stretch>
            <a:fillRect/>
          </a:stretch>
        </p:blipFill>
        <p:spPr bwMode="auto">
          <a:xfrm>
            <a:off x="914400" y="2438400"/>
            <a:ext cx="7010400" cy="31242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Результаты выполнения задания, представленные в таблице, подтверждают отмеченную выше связь успешности его выполнения с личным социальным опытом обучающихся.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381000"/>
          <a:ext cx="5638801" cy="5773613"/>
        </p:xfrm>
        <a:graphic>
          <a:graphicData uri="http://schemas.openxmlformats.org/drawingml/2006/table">
            <a:tbl>
              <a:tblPr/>
              <a:tblGrid>
                <a:gridCol w="2052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892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Цифровые технологии, сервисы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Доля участников НИКО, успешно выполнивших задание, 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Правильно указали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Правильно отметили, в чем цифровые технологии проигрывают традиционным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одно преимущество цифровых технологий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два преимущества цифровых технологий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Он-лайн шопинг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30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54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74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8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Обучение с применением дистанционных интернет-технологий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33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19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9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Виртуальные арт-галереи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32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41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48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Музеи с интерактивным контентом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24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47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Электронные (цифровые) библиотеки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51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62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8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Мастер-классы по интересам на интернет-сайтах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45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63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Электронные (цифровые) газеты и журналы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42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55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557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Заказ блюд в предприятиях общественного питания самостоятельно на планшете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37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47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333" marR="423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0" y="381000"/>
            <a:ext cx="2743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Целесообразно задействовать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связи с курсом информатики для характеристики современной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техносферы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анализа преимуществ и уязвимостей цифровых технологий, возможностей использования всего спектра цифровых технологий в быту, для обучения и общения, расширения кругозора.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38100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Задание 4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Средний процент выполнения задания — 31, 4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Задание 4 направлено на проверку знаний о свойствах и характеристиках материалов. Были предложены для анализа используемые в строительстве домов и ремонте квартир материалы – обои, керамическая плитка, покрытие для пола, краски для внутренних и внешних работ, материал для забора и тротуарная плитка для дорожки на садовом участке</a:t>
            </a:r>
          </a:p>
        </p:txBody>
      </p:sp>
      <p:pic>
        <p:nvPicPr>
          <p:cNvPr id="4" name="Рисунок 3" descr="т4"/>
          <p:cNvPicPr/>
          <p:nvPr/>
        </p:nvPicPr>
        <p:blipFill>
          <a:blip r:embed="rId2" cstate="print"/>
          <a:srcRect t="3531" b="5697"/>
          <a:stretch>
            <a:fillRect/>
          </a:stretch>
        </p:blipFill>
        <p:spPr bwMode="auto">
          <a:xfrm>
            <a:off x="304800" y="1828800"/>
            <a:ext cx="4953000" cy="3505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22098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Необходимо в полном объеме проводить практические и лабораторные работы по изучению свойств материалов, их характеристике и сопоставлению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4102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Можно предположить, что жизненного опыта большинства обучающихся хватило для правильного указания хотя бы одного свойства / характеристики предложенного материала. Однако у восьмиклассников в целом не сформировано понимание зависимости выбора материалов от их свойств и условий эксплуатации, т.е. их жизненный опыт не дополнен знаниями и умениями, получаемыми при изучении учебного предмета «Технология».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7924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Задание 5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Средний процент выполнения задания —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23,9 (п.5.1),   9,3 (п.5.2)</a:t>
            </a:r>
          </a:p>
          <a:p>
            <a:endParaRPr lang="ru-RU" dirty="0"/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задания 5 направлено на диагностику предметных результатов ФГОС ООО: «формирование представлений о мире профессий, связанных с изучаемыми технологиями, 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рынке труда». При разработке задания были использованы материалы атласа новых профессий (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http://atlas100.ru/future/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основе задания таблица, в которой указаны несколько профессий, которые специалисты признали «исчезающими», и несколько профессий будущего. В первой части задания от обучающихся требовалось выбрать из предложенных одну «исчезающую» профессию, охарактеризовать ее и, показывая понимание процессов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техносфере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объяснить причины ее возможного исчезновения. Во второй части задания требовалось выбрать одну из новых профессий, охарактеризовать ее и объяснить, как ее появление и распространение может быть связано с развитием технологий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81000"/>
            <a:ext cx="5181600" cy="595058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62600" y="3886200"/>
            <a:ext cx="3276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Профориентация школьников, содействие осознанному выбору ими образовательной траектории – одна из важнейших задач курса технологии. На уроках необходимо говорить о массовых профессиях, личностных качествах, необходимых людям, работающим по этим профессиям, о перспективах развития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техносферы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и рынка труда, перспективах массовых профессий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381000"/>
            <a:ext cx="32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анализе 1 и 2 заданий диагностической работы было отмечено отсутствие у абсолютного большинства восьмиклассников знаний о современных цифровых технологиях (в том числе аддитивных) и технологиях, основанных на цифре (робототехника,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прототипирование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числовое программное управление станками, интернет вещей). Результаты выполнения задания 5 в части указания технологий, развитие которых может привести к исчезновению определенных профессий и появлению новых профессий, подтверждают приведенный вывод: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382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Одним из важнейших направлений достижения обозначенной цели является построение сбалансированной системы процедур оценки качества общего образования, позволяющей обеспечить получение надежной информации о состоянии различных компонентов региональных и муниципальных систем образования, в том числе о качестве внедрения ФГОС, динамике изменения качества общего образования и его проблемах. 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Значимым элементом единой системы оценки качества образования в Российской Федерации являются проводимые по инициативе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 2014 г. Национальные исследования качества образования (НИКО). НИКО представляют собой регулярные выборочные исследования качества образования, реализуемые на основе сбора и анализа широкого спектра данных о состоянии региональных и муниципальных систем образования</a:t>
            </a:r>
            <a:r>
              <a:rPr lang="ru-RU" b="1" dirty="0"/>
              <a:t>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762000" y="317213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6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процент выполнения задания — 34,8.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14400"/>
            <a:ext cx="853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Задание 6 направлено на диагностику одного из предметных результатов технологического образования по ФГОС ООО: «владение обучающимися методами моделирования, конструирования изделий».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Результатом выполненного задания должен был стать чертеж или эскиз предлагаемых модификаций контейнера, ящика, органайзера или полки. Подобные задания предусмотрены программой по технологии и не требуют специального оборудования.</a:t>
            </a:r>
          </a:p>
          <a:p>
            <a:endParaRPr lang="ru-RU" dirty="0"/>
          </a:p>
        </p:txBody>
      </p:sp>
      <p:pic>
        <p:nvPicPr>
          <p:cNvPr id="5" name="Рисунок 4" descr="т6"/>
          <p:cNvPicPr/>
          <p:nvPr/>
        </p:nvPicPr>
        <p:blipFill>
          <a:blip r:embed="rId2" cstate="print"/>
          <a:srcRect t="2134" b="6303"/>
          <a:stretch>
            <a:fillRect/>
          </a:stretch>
        </p:blipFill>
        <p:spPr bwMode="auto">
          <a:xfrm>
            <a:off x="381000" y="2514600"/>
            <a:ext cx="4572000" cy="3886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81000" y="227112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7</a:t>
            </a:r>
            <a:endParaRPr kumimoji="0" lang="ru-RU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процент выполнения задания — 47,3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7 направлено на проверку понимания обучающимися условно-графического отображения в инструкциях, планах объектов или процессов, конструкционных особенностей предметов, порядка сборки указанного изделия.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5005487" cy="411168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0" y="1676400"/>
            <a:ext cx="3429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Задания 6 и 7 были направлены на проверку базовых знаний и умений по технологии: конструировать, моделировать, выполнять чертежи, собирать изделие по инструкции, чертежу, технологической карте. Результаты выполнения практических заданий выявили очень низкий уровень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указанных умений, следовательно, следует уделить больше внимания их развитию</a:t>
            </a:r>
            <a:r>
              <a:rPr lang="ru-RU" i="1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Задание 8  </a:t>
            </a:r>
          </a:p>
          <a:p>
            <a:pPr lvl="0"/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процент выполнения задания — 56,9 (п.8.1), 31,3 (п.8.2),  26,0 (п.8.3)</a:t>
            </a:r>
          </a:p>
          <a:p>
            <a:pPr lvl="0"/>
            <a:endParaRPr lang="ru-RU" dirty="0"/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задании на выбор обучающихся предлагались изображения четырех разных ситуаций применения технологий в быту. Независимо от выбранной альтернативы, требовалось указать необходимые средства, инструменты, приспособления для работы, описать технологию выполнения работы, указать правила безопасности, которые надо соблюдать в процессе применения технологий. 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определенной мере в предложенных альтернативах учитывался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гендерный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аспект обучения технологии и применения технологий.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5510530" cy="50250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Первая ситуация применения технологий была связана с уборкой помещений.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Ее выбрали 17 % девочек и 18 % мальчиков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5562600" cy="5334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Вторая ситуация применения технологий была связана с мелким ремонтом.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Ее выбрали 21 % девочек и 20 % мальчиков.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3962400" cy="5029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Третья ситуация применения технологий была связана с приготовлением пищи. Ее выбрали 30 % девочек и 27 % мальчиков.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6324600" cy="5257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04800" y="3048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2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Четвертая ситуация применения технологий была связана с обработкой швейного изделия. Ее не выбрал никто.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478051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Выполнение задания опиралось на личный социальный опыт обучающихся и их технологическое мышление. Полученные результаты трудно назвать удовлетворительными.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выполнении задания 8 большинство обучающихся не показали освоения предметных результатов курса технологии (обработка ткани, обработка пищевых продуктов, работа с ручным инструментом, составление последовательности действий, правила безопасного использования инструментов), а несколько более высокие результаты выполнения задания на понимание порядка действий при уборке помещения связаны преимущественно с семейным воспитанием и участием школьников в домашнем хозяйстве.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Анализ характеристик групп участников с различным уровнем подготовки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14400" y="1752600"/>
          <a:ext cx="6629401" cy="883540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Отметка по пятибалльной шкале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Первичные баллы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0–6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7–13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14–20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21–26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Процент участников, получивших отметку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32,7 %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54 %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12,9 %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0,42 %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114300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перевода баллов в отметки по пятибалльной шкале и результаты участников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>
            <a:fillRect/>
          </a:stretch>
        </p:blipFill>
        <p:spPr bwMode="auto">
          <a:xfrm>
            <a:off x="914400" y="2743200"/>
            <a:ext cx="6629400" cy="31242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59436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Процент выполнения заданий обучающимися с различными уровнями подготовки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457200" y="319445"/>
            <a:ext cx="8382000" cy="10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bmk="_Toc35435679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Arial" pitchFamily="34" charset="0"/>
              </a:rPr>
              <a:t>Связь результатов НИКО с годовыми школьными отметками в предшествующем учебном году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954780" cy="261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400050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391668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Целями НИКО являются</a:t>
            </a:r>
            <a:r>
              <a:rPr lang="ru-RU" dirty="0"/>
              <a:t>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/>
              <a:t>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единого образовательного пространства в Российской Федерации;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содействие реализации поручений Президента Российской Федерации и программных документов Правительства Российской Федерации в части, касающейся качества образования;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совершенствование механизмов получения достоверной и содержательной информации о состоянии различных уровней и подсистем системы образования, в том числе с учетом введения ФГОС;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развитие информационно-аналитической и методологической базы для принятия управленческих решений по развитию системы образования в Российской Федерации;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содействие эффективному внедрению ФГОС;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содействие процессам стандартизации оценочных процедур в сфере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572000" y="990600"/>
          <a:ext cx="4419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Диаграмма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09194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29000"/>
            <a:ext cx="391668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47800" y="1447800"/>
          <a:ext cx="6629399" cy="3291840"/>
        </p:xfrm>
        <a:graphic>
          <a:graphicData uri="http://schemas.openxmlformats.org/drawingml/2006/table">
            <a:tbl>
              <a:tblPr/>
              <a:tblGrid>
                <a:gridCol w="1051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3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5 класс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8 класс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Средний балл НИКО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Медиана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Средний балл НИКО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Медиана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Группа 1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16,2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16,0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8,6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Группа 2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16,6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17,0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9,2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9,0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Группа 3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14,2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14,0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7,0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7,0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Группа 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16,1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16,0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8,7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Группа 5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16,2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16,0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9,1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9,0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Группа 6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16,6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17,0</a:t>
                      </a: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8,7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533400" y="684312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Средние баллы участников НИКО по технологии в зависимости от группы регионов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2814" b="2794"/>
          <a:stretch>
            <a:fillRect/>
          </a:stretch>
        </p:blipFill>
        <p:spPr bwMode="auto">
          <a:xfrm>
            <a:off x="152400" y="838200"/>
            <a:ext cx="4447684" cy="34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609600" y="431039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7950" algn="l"/>
              </a:tabLst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Отметки НИКО по технологии в 5 классе</a:t>
            </a:r>
            <a:b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зависимости от группы регионов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t="2490" b="2583"/>
          <a:stretch>
            <a:fillRect/>
          </a:stretch>
        </p:blipFill>
        <p:spPr bwMode="auto">
          <a:xfrm>
            <a:off x="4495800" y="914400"/>
            <a:ext cx="443893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4267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Отметки НИКО по технологии в 8 классе</a:t>
            </a:r>
            <a:br>
              <a:rPr lang="ru-RU" sz="1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 зависимости от группы регионов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1000" y="381000"/>
            <a:ext cx="84582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Материально-техническая обеспеченность ОО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рисунке  представлены сведения о наличии специализированных кабинетов в ОО для реализации учебного предмета «Технология» для мальчиков и девочек.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5" name="Рисунок 5"/>
          <p:cNvPicPr>
            <a:picLocks noChangeAspect="1" noChangeArrowheads="1"/>
          </p:cNvPicPr>
          <p:nvPr/>
        </p:nvPicPr>
        <p:blipFill>
          <a:blip r:embed="rId2" cstate="print"/>
          <a:srcRect l="-1312" r="9138"/>
          <a:stretch>
            <a:fillRect/>
          </a:stretch>
        </p:blipFill>
        <p:spPr bwMode="auto">
          <a:xfrm>
            <a:off x="2590800" y="1752600"/>
            <a:ext cx="3900488" cy="2667000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1000" y="4419600"/>
            <a:ext cx="8382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7950" algn="l"/>
              </a:tabLst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специализированных кабинетов в ОО для реализации учебного предмета «Технология» для мальчиков и девочек</a:t>
            </a: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7950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" algn="l"/>
              </a:tabLs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Большинство учителей, участвующих в анкетировании, утверждают, что ОО, в которых они работают, оборудованы специализированными кабинетами для реализации учебного предмета «Технология», однако только 75 % учителей утверждают, что ОО оборудованы специализированными кабинетами для реализации учебного предмета «Технология» как для мальчиков, так и для девочек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986" t="2901" r="5675" b="3938"/>
          <a:stretch>
            <a:fillRect/>
          </a:stretch>
        </p:blipFill>
        <p:spPr bwMode="auto">
          <a:xfrm>
            <a:off x="990600" y="1524000"/>
            <a:ext cx="579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Распределение оценок, данных учителями, материально-технической обеспеченности кабинетов технологии мальчиков и девочек.</a:t>
            </a: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57200" y="4601289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Чаще всего учителя оценивают материально-техническую обеспеченность кабинетов для реализации предмета «Технология» как для мальчиков, так и для девочек в 3 балла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533400" y="457200"/>
            <a:ext cx="7924800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Готовность учителей вести уроки технологии по модулям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Учителям предлагалось оценить свою готовность вести уроки технологии по таким модулям как «Робототехника», «3D моделирование,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прототипирование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«Автоматизированные системы», «Обработка материалов на станках с ЧПУ» и «Компьютерная графика, черчение».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Половина (50 %) учителей, участвующих в анкетировании, готовы вести уроки технологии хотя бы по одному из модулей, среди них имеют подготовку для работы по модулям только 44 %. Однако, среди учителей, которые не готовы вести уроки технологии по модулям, есть те, кто имеет подготовку для работы хотя бы по одному модулю (4,8 %).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1981200"/>
            <a:ext cx="4732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https://fioco.ru/results_niko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143000"/>
            <a:ext cx="5486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Используемый источник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Согласно Стратегии научно-технологического развития Российской Федерации, целью научно-технологического развития Российской Федерации является обеспечение независимости и конкурентоспособности страны за счет создания эффективной системы наращивания и наиболее полного использования интеллектуального потенциала нации. Для этого предполагается, в том числе создать возможности для выявления талантливой молодежи и построения успешной карьеры в области технологий и инноваций.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Реализации указанной задачи способствует проведение Национальных исследований качества образования по предметной области «Технология».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Национальные исследования качества образования по предметной области «Технология» в 5 и 8 классах общеобразовательной школы построены на основе целевого блока Федерального государственного образовательного стандарта: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Федерального государственного образовательного стандарта начального общего образования (Приказ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России от 06.10.2009 г. №373 (ред. от 31.12.2015 г.));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Федерального государственного образовательного стандарта основного общего образования (Приказ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России от 17.12.2010 г. №1897 (в ред. от 31.12.2015 г.)).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458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5 классе исследование проводится с учетом следующих ключевых целей изучения предметной области «Технология» во ФГОС НОО: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формирование опыта как основы обучения и познания,</a:t>
            </a:r>
          </a:p>
          <a:p>
            <a:pPr marL="342900" lvl="0" indent="-3429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осуществление поисково-аналитической деятельности для практического решения прикладных задач с использованием знаний, полученных при изучении других учебных предметов,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формирование первоначального опыта практической преобразовательной деятельности.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В 8 классе исследование проводится с учетом следующих ключевых целей изучения предметной области «Технология» во ФГОС ООО:</a:t>
            </a:r>
          </a:p>
          <a:p>
            <a:pPr marL="85725" lvl="1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развитие инновационной творческой деятельности обучающихся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в процессе решения прикладных учебных задач;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активное использование знаний, полученных при изучении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других учебных предметов, и сформированных универсальных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учебных действий;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совершенствование умений выполнения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исследовательской 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и проектной деятельности;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формирование представлений о социальных и этических аспектах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научно-технического прогресса;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формирование способности придавать экологическую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направленность любой деятельности, проекту;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демонстрировать экологическое мышление в разных формах</a:t>
            </a:r>
          </a:p>
          <a:p>
            <a:pPr lvl="0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1827</TotalTime>
  <Words>5031</Words>
  <Application>Microsoft Office PowerPoint</Application>
  <PresentationFormat>Экран (4:3)</PresentationFormat>
  <Paragraphs>460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5" baseType="lpstr">
      <vt:lpstr>Arial</vt:lpstr>
      <vt:lpstr>Calibri</vt:lpstr>
      <vt:lpstr>Cambria</vt:lpstr>
      <vt:lpstr>Symbol</vt:lpstr>
      <vt:lpstr>Times New Roman</vt:lpstr>
      <vt:lpstr>Verdana</vt:lpstr>
      <vt:lpstr>Wingdings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ООО</dc:creator>
  <cp:lastModifiedBy>User</cp:lastModifiedBy>
  <cp:revision>188</cp:revision>
  <dcterms:modified xsi:type="dcterms:W3CDTF">2020-11-20T04:26:24Z</dcterms:modified>
</cp:coreProperties>
</file>