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67" r:id="rId5"/>
    <p:sldId id="266" r:id="rId6"/>
    <p:sldId id="259" r:id="rId7"/>
    <p:sldId id="260" r:id="rId8"/>
    <p:sldId id="264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41857/2ff7a8c72de3994f30496a0ccbb1ddafdaddf518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document/c4d7feb359d9563f114aea8106c9a2a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document/00001737e3eb943013c0e95113644904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reestr.ru/registry/%D0%BF%D0%BE%D0%BE%D0%BF_%D0%BE%D0%BE%D0%BE_06-02-2020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1602050011?index=20&amp;rangeSize=1" TargetMode="External"/><Relationship Id="rId2" Type="http://schemas.openxmlformats.org/officeDocument/2006/relationships/hyperlink" Target="https://rg.ru/2012/12/30/obrazovanie-dok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edu.gov.ru/document/444714232cf3aff28e7b363309aa7fcb/" TargetMode="External"/><Relationship Id="rId2" Type="http://schemas.openxmlformats.org/officeDocument/2006/relationships/hyperlink" Target="https://rulaws.ru/acts/Prikaz-Minprosvescheniya-Rossii-ot-28.12.2018-N-345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6;&#1075;&#1088;&#1072;&#1084;&#1084;&#1099;%20&#1087;&#1086;%20&#1092;&#1075;&#1086;&#1089;%20(&#1072;&#1074;&#1090;&#1086;&#1088;&#1089;&#1082;&#1080;&#1077;)%20&#8212;%20&#1082;&#1086;&#1087;&#1080;&#1103;/&#1055;&#1088;&#1086;&#1075;&#1088;&#1072;&#1084;&#1084;&#1072;%20&#1043;&#1083;&#1086;&#1079;&#1084;&#1072;&#1085;%20(&#1055;&#1083;&#1072;&#1085;&#1080;&#1088;&#1086;&#1074;&#1072;&#1085;&#1080;&#1077;)%20&#1082;%20&#1087;&#1080;&#1083;&#1086;&#1090;&#1085;&#1086;&#1084;&#1091;%20&#1091;&#1095;&#1077;&#1073;&#1085;&#1080;&#1082;&#1091;%20&#1087;&#1086;%20&#1090;&#1077;&#1093;&#1085;&#1086;&#1083;&#1086;&#1075;&#1080;&#1080;%20(3)%20(1).docx" TargetMode="External"/><Relationship Id="rId2" Type="http://schemas.openxmlformats.org/officeDocument/2006/relationships/hyperlink" Target="&#1087;&#1088;&#1086;&#1075;&#1088;&#1072;&#1084;&#1084;&#1099;%20&#1087;&#1086;%20&#1092;&#1075;&#1086;&#1089;%20(&#1072;&#1074;&#1090;&#1086;&#1088;&#1089;&#1082;&#1080;&#1077;)%20&#8212;%20&#1082;&#1086;&#1087;&#1080;&#1103;/&#1050;&#1072;&#1079;&#1072;&#1082;&#1077;&#1074;&#1080;&#1095;%20&#1055;&#1088;&#1086;&#1075;&#1088;&#1072;&#1084;&#1084;&#1072;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087;&#1088;&#1086;&#1075;&#1088;&#1072;&#1084;&#1084;&#1099;%20&#1087;&#1086;%20&#1092;&#1075;&#1086;&#1089;%20(&#1072;&#1074;&#1090;&#1086;&#1088;&#1089;&#1082;&#1080;&#1077;)%20&#8212;%20&#1082;&#1086;&#1087;&#1080;&#1103;/&#1087;&#1088;&#1086;&#1075;&#1088;&#1072;&#1084;&#1084;&#1072;%20&#1058;&#1080;&#1097;&#1077;&#1085;&#1082;&#1086;%20-&#1057;&#1080;&#1085;&#1080;&#1094;&#1072;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11395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7"/>
            <a:ext cx="7772400" cy="2619723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Нормативно – правовые документы, регламентирующие технологическую подготовку на уровне основного общего образования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	Приказ </a:t>
            </a:r>
            <a:r>
              <a:rPr lang="ru-RU" sz="2000" b="1" dirty="0" err="1" smtClean="0"/>
              <a:t>Минпросвещения</a:t>
            </a:r>
            <a:r>
              <a:rPr lang="ru-RU" sz="2000" b="1" dirty="0" smtClean="0"/>
              <a:t> России от 03.09.2019 N 465</a:t>
            </a:r>
          </a:p>
          <a:p>
            <a:r>
              <a:rPr lang="ru-RU" sz="2000" b="1" dirty="0" smtClean="0"/>
              <a:t> "Об утверждении перечня средств обучения и воспитания, необходимых для реализации образовательных программ начального общего, основного общего и среднего общего образования, соответствующих современным условиям обучения, необходимого при оснащении общеобразовательных организаций в целях реализации мероприятий по содействию созданию в субъектах Российской Федерации (исходя из прогнозируемой потребности) новых мест в общеобразовательных организациях, критериев его формирования и требований к функциональному оснащению, а также норматива стоимости оснащения одного места обучающегося указанными средствами обучения и воспитания»</a:t>
            </a:r>
          </a:p>
          <a:p>
            <a:r>
              <a:rPr lang="en-US" sz="2000" dirty="0" smtClean="0">
                <a:hlinkClick r:id="rId2"/>
              </a:rPr>
              <a:t>http://www.consultant.ru/document/cons_doc_LAW_341857/2ff7a8c72de3994f30496a0ccbb1ddafdaddf518/</a:t>
            </a:r>
            <a:endParaRPr lang="ru-RU" sz="2000" dirty="0" smtClean="0"/>
          </a:p>
          <a:p>
            <a:endParaRPr lang="ru-RU" sz="2000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МИНИСТЕРСТВО ОБРАЗОВАНИЯ И НАУКИ ЧЕЛЯБИНСКОЙ ОБЛАСТИ</a:t>
            </a:r>
          </a:p>
          <a:p>
            <a:r>
              <a:rPr lang="ru-RU" sz="2000" b="1" dirty="0" smtClean="0"/>
              <a:t> </a:t>
            </a:r>
          </a:p>
          <a:p>
            <a:r>
              <a:rPr lang="ru-RU" sz="2400" b="1" dirty="0" smtClean="0"/>
              <a:t>Методические письма об особенностях преподавания учебных предметов в 2020-2021 учебном году </a:t>
            </a:r>
          </a:p>
          <a:p>
            <a:r>
              <a:rPr lang="ru-RU" sz="2400" dirty="0" smtClean="0"/>
              <a:t>от 15 июня 2020 № 1213/6282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КОНЦЕПЦИЯ ПРЕПОДАВАНИЯ ПРЕДМЕТНОЙ ОБЛАСТИ «ТЕХНОЛОГИЯ» В ОБЩЕОБРАЗОВАТЕЛЬНЫХ ОРГАНИЗАЦИЯХ РОССИЙСКОЙ ФЕДЕРАЦИИ, РЕАЛИЗУЮЩИХ ОСНОВНЫЕ ОБЩЕОБРАЗОВАТЕЛЬНЫЕ ПРОГРАММЫ </a:t>
            </a:r>
          </a:p>
          <a:p>
            <a:r>
              <a:rPr lang="ru-RU" dirty="0" smtClean="0"/>
              <a:t>Утверждена на заседании Коллегии Министерства Просвещения РФ от 24.12.2018 г. </a:t>
            </a:r>
            <a:r>
              <a:rPr lang="ru-RU" dirty="0" smtClean="0">
                <a:hlinkClick r:id="rId2"/>
              </a:rPr>
              <a:t>https://docs.edu.gov.ru/document/c4d7feb359d9563f114aea8106c9a2aa/</a:t>
            </a:r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Настоящая Концепция представляет собой систему взглядов на основные проблемы, базовые принципы, цели, задачи и направления развития предметной области «Технология» как важнейшего элемента овладения компетенциями и навыками XXI века, в рамках освоения основных общеобразовательных программ в образовательных организациях.</a:t>
            </a:r>
          </a:p>
          <a:p>
            <a:endParaRPr lang="ru-RU" sz="2400" dirty="0" smtClean="0"/>
          </a:p>
          <a:p>
            <a:r>
              <a:rPr lang="ru-RU" sz="2400" b="1" dirty="0" smtClean="0"/>
              <a:t>Целью Концепции </a:t>
            </a:r>
            <a:r>
              <a:rPr lang="ru-RU" sz="2400" dirty="0" smtClean="0"/>
              <a:t>является создание условий для формирования технологической грамотности и компетенций обучающихся, необходимых для перехода к новым приоритетам научно-технологического развития Российской Федерации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	МИНИСТЕРСТВО ПРОСВЕЩЕНИЯ РОССИЙСКОЙ ФЕДЕРАЦИ</a:t>
            </a:r>
            <a:r>
              <a:rPr lang="ru-RU" dirty="0" smtClean="0"/>
              <a:t>И</a:t>
            </a:r>
          </a:p>
          <a:p>
            <a:r>
              <a:rPr lang="ru-RU" sz="2000" b="1" dirty="0" smtClean="0"/>
              <a:t>	</a:t>
            </a:r>
            <a:r>
              <a:rPr lang="ru-RU" sz="2000" b="1" dirty="0" smtClean="0">
                <a:solidFill>
                  <a:srgbClr val="C00000"/>
                </a:solidFill>
              </a:rPr>
              <a:t>Распоряжение от 1 ноября 2019 года №Р-109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/>
              <a:t>Об утверждении методических рекомендаций для органов исполнительной власти субъектов Российской федерации и общеобразовательных организаций по реализации концепции преподавания предметной области «Технология» в образовательных организациях Российской Федерации, реализующих основные общеобразовательные программы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Приказ Министерства просвещения РФ от 18.02.2020 г., №52 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/>
              <a:t>«Об утверждении плана мероприятий по реализации Концепции преподавания предметной области «Технология» в образовательных организациях Российской Федерации, реализующих основные общеобразовательные программы, на 2020-2024 годы, утвержденной на заседании Коллегии Министерства просвещения Российской Федерации 24 декабря 2018 г.» </a:t>
            </a:r>
            <a:r>
              <a:rPr lang="ru-RU" dirty="0" smtClean="0">
                <a:hlinkClick r:id="rId2"/>
              </a:rPr>
              <a:t>https://docs.edu.gov.ru/document/00001737e3eb943013c0e95113644904/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	Примерные основные образовательные программы основного общего образования </a:t>
            </a:r>
          </a:p>
          <a:p>
            <a:pPr algn="ctr"/>
            <a:r>
              <a:rPr lang="ru-RU" sz="2400" dirty="0" smtClean="0"/>
              <a:t>(в ред. от 04.02.2020 г)</a:t>
            </a:r>
          </a:p>
          <a:p>
            <a:r>
              <a:rPr lang="en-US" dirty="0" smtClean="0">
                <a:hlinkClick r:id="rId2"/>
              </a:rPr>
              <a:t>https://fgosreestr.ru/registry/%D0%BF%D0%BE%D0%BE%D0%BF_%D0%BE%D0%BE%D0%BE_06-02-2020/</a:t>
            </a:r>
            <a:endParaRPr lang="ru-RU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3691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	</a:t>
            </a:r>
            <a:r>
              <a:rPr lang="ru-RU" sz="2400" b="1" dirty="0" smtClean="0"/>
              <a:t>Письмо Министерства просвещения РФ </a:t>
            </a:r>
          </a:p>
          <a:p>
            <a:pPr algn="ctr"/>
            <a:r>
              <a:rPr lang="ru-RU" sz="2400" b="1" dirty="0" smtClean="0"/>
              <a:t>от 28.02.2020 г. </a:t>
            </a:r>
          </a:p>
          <a:p>
            <a:r>
              <a:rPr lang="ru-RU" sz="2400" b="1" dirty="0" smtClean="0"/>
              <a:t>«Методические рекомендации для руководителей и педагогических работников общеобразовательных организаций по работе с обновленной Примерной основной образовательной программой по предметной области «Технология»»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89248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Федеральный закон«Об образовании в Российской Федерации»   №273-ФЗ от 29.12.2012г.</a:t>
            </a:r>
          </a:p>
          <a:p>
            <a:r>
              <a:rPr lang="en-US" sz="2000" dirty="0" smtClean="0">
                <a:hlinkClick r:id="rId2"/>
              </a:rPr>
              <a:t>https://rg.ru/2012/12/30/obrazovanie-dok.html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97839"/>
            <a:ext cx="87129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Приказ Министерства образования и науки Российской Федерации от 31.12.2015 № 1577 "О внесении изменений в 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17 декабря 2010 г. № 1897</a:t>
            </a:r>
          </a:p>
          <a:p>
            <a:r>
              <a:rPr lang="en-US" sz="2000" dirty="0" smtClean="0">
                <a:hlinkClick r:id="rId3"/>
              </a:rPr>
              <a:t>http://publication.pravo.gov.ru/Document/View/0001201602050011?index=20&amp;rangeSize=1</a:t>
            </a:r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cap="all" dirty="0" smtClean="0"/>
          </a:p>
          <a:p>
            <a:endParaRPr lang="ru-RU" cap="all" dirty="0" smtClean="0"/>
          </a:p>
          <a:p>
            <a:endParaRPr lang="ru-RU" cap="all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fontAlgn="base"/>
            <a:r>
              <a:rPr lang="ru-RU" b="1" dirty="0" smtClean="0"/>
              <a:t>	ПРИКАЗ  от 28 декабря 2018 г. N 345</a:t>
            </a:r>
          </a:p>
          <a:p>
            <a:pPr fontAlgn="base"/>
            <a:r>
              <a:rPr lang="ru-RU" b="1" dirty="0" smtClean="0"/>
              <a:t>О ФЕДЕРАЛЬНОМ ПЕРЕЧНЕ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</a:t>
            </a:r>
            <a:br>
              <a:rPr lang="ru-RU" b="1" dirty="0" smtClean="0"/>
            </a:br>
            <a:r>
              <a:rPr lang="ru-RU" b="1" dirty="0" smtClean="0"/>
              <a:t>СРЕДНЕГО ОБЩЕГО ОБРАЗОВАНИЯ</a:t>
            </a:r>
            <a:endParaRPr lang="ru-RU" sz="2000" dirty="0" smtClean="0"/>
          </a:p>
          <a:p>
            <a:pPr fontAlgn="base"/>
            <a:r>
              <a:rPr lang="en-US" sz="2000" dirty="0" smtClean="0">
                <a:hlinkClick r:id="rId2"/>
              </a:rPr>
              <a:t>https://rulaws.ru/acts/Prikaz-Minprosvescheniya-Rossii-ot-28.12.2018-N-345/</a:t>
            </a:r>
            <a:endParaRPr lang="ru-RU" sz="2000" dirty="0" smtClean="0"/>
          </a:p>
          <a:p>
            <a:pPr fontAlgn="base"/>
            <a:endParaRPr lang="ru-RU" sz="2000" dirty="0" smtClean="0"/>
          </a:p>
          <a:p>
            <a:pPr fontAlgn="base"/>
            <a:r>
              <a:rPr lang="ru-RU" sz="2000" b="1" dirty="0" smtClean="0"/>
              <a:t>	Приказ № 632 от 22 ноября 2019 г. «О внесении изменений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сформированный приказом Министерства просвещения Российской Федерации от 28 декабря 2018 г. № 345»</a:t>
            </a:r>
          </a:p>
          <a:p>
            <a:pPr fontAlgn="base"/>
            <a:r>
              <a:rPr lang="en-US" sz="2000" dirty="0" smtClean="0">
                <a:hlinkClick r:id="rId3"/>
              </a:rPr>
              <a:t>https://docs.edu.gov.ru/document/444714232cf3aff28e7b363309aa7fcb/</a:t>
            </a:r>
            <a:endParaRPr lang="ru-RU" sz="2000" dirty="0" smtClean="0"/>
          </a:p>
          <a:p>
            <a:pPr fontAlgn="base"/>
            <a:endParaRPr lang="ru-RU" sz="2000" dirty="0" smtClean="0"/>
          </a:p>
          <a:p>
            <a:pPr fontAlgn="base"/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533400"/>
            <a:ext cx="3886200" cy="218521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В. М. Казакевич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Г.В. Пичугина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Г.Ю. Семёнова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ТЕХНОЛОГИЯ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Программа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5–8 (8+) 9  классы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Москва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Издательский центр «ВЕНТАНА-ГРАФ»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19600" y="457200"/>
            <a:ext cx="4419600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Е.С.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Глозман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, Е.Н.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Кудакова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,  Ю.Л.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Хотунцев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3" action="ppaction://hlinkfile"/>
            </a:endParaRPr>
          </a:p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О.А. Кожина, И.В. Воронин, В.В. Воронина, А.Е.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Глозман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3" action="ppaction://hlinkfile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ТЕХНОЛОГИЯ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3" action="ppaction://hlinkfile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Программа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3" action="ppaction://hlinkfile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5-8 (8+)9 класс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3" action="ppaction://hlinkfile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Москва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3" action="ppaction://hlinkfile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  <a:hlinkClick r:id="rId3" action="ppaction://hlinkfile"/>
              </a:rPr>
              <a:t>Издательский центр «ДРОФА»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429000"/>
            <a:ext cx="3886200" cy="193899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А.Т. Тищенко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Н.В. Синица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ТЕХНОЛОГИЯ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Рабочая программа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5–9  классы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Москва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Издательский центр «ВЕНТАНА-ГРАФ»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	Постановление Главного государственного санитарного врача РФ от 29.12.2010 N 189 (ред. от 22.05.2019)</a:t>
            </a:r>
          </a:p>
          <a:p>
            <a:r>
              <a:rPr lang="ru-RU" sz="2400" b="1" dirty="0" smtClean="0"/>
              <a:t> "Об утверждении </a:t>
            </a:r>
            <a:r>
              <a:rPr lang="ru-RU" sz="2400" b="1" dirty="0" err="1" smtClean="0"/>
              <a:t>СанПиН</a:t>
            </a:r>
            <a:r>
              <a:rPr lang="ru-RU" sz="2400" b="1" dirty="0" smtClean="0"/>
              <a:t> 2.4.2.2821-10 "Санитарно-эпидемиологические требования к условиям и организации обучения в общеобразовательных учреждениях" (вместе с "</a:t>
            </a:r>
            <a:r>
              <a:rPr lang="ru-RU" sz="2400" b="1" dirty="0" err="1" smtClean="0"/>
              <a:t>СанПиН</a:t>
            </a:r>
            <a:r>
              <a:rPr lang="ru-RU" sz="2400" b="1" dirty="0" smtClean="0"/>
              <a:t> 2.4.2.2821-10. Санитарно-эпидемиологические требования к условиям и организации обучения в общеобразовательных организациях. Санитарно-эпидемиологические правила и нормативы» </a:t>
            </a:r>
          </a:p>
          <a:p>
            <a:r>
              <a:rPr lang="ru-RU" sz="2400" dirty="0" smtClean="0"/>
              <a:t>(в ред. от 22.05.2019г.) </a:t>
            </a:r>
            <a:endParaRPr lang="ru-RU" sz="2000" dirty="0" smtClean="0"/>
          </a:p>
          <a:p>
            <a:r>
              <a:rPr lang="en-US" sz="2000" dirty="0" smtClean="0">
                <a:hlinkClick r:id="rId2"/>
              </a:rPr>
              <a:t>http://www.consultant.ru/document/cons_doc_LAW_111395/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276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Нормативно – правовые документы, регламентирующие технологическую подготовку на уровне основного общего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 – правовые документы, регламентирующие технологическую подготовку на уровне основного общего образования</dc:title>
  <dc:creator>андрей горбунов</dc:creator>
  <cp:lastModifiedBy>user</cp:lastModifiedBy>
  <cp:revision>40</cp:revision>
  <dcterms:created xsi:type="dcterms:W3CDTF">2020-09-07T14:24:30Z</dcterms:created>
  <dcterms:modified xsi:type="dcterms:W3CDTF">2020-09-09T03:34:02Z</dcterms:modified>
</cp:coreProperties>
</file>