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381000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Лучшие практики дистанционного образования 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649" name="Picture 1" descr="C:\Documents and Settings\Дом\Рабочий стол\top5s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362200"/>
            <a:ext cx="7782051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3821" t="18059" r="6387" b="13495"/>
          <a:stretch>
            <a:fillRect/>
          </a:stretch>
        </p:blipFill>
        <p:spPr bwMode="auto">
          <a:xfrm>
            <a:off x="1143000" y="838200"/>
            <a:ext cx="655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29660" r="6360" b="6457"/>
          <a:stretch>
            <a:fillRect/>
          </a:stretch>
        </p:blipFill>
        <p:spPr bwMode="auto">
          <a:xfrm>
            <a:off x="228600" y="152400"/>
            <a:ext cx="5562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10235" t="18059" r="16649" b="6651"/>
          <a:stretch>
            <a:fillRect/>
          </a:stretch>
        </p:blipFill>
        <p:spPr bwMode="auto">
          <a:xfrm>
            <a:off x="4419600" y="1981200"/>
            <a:ext cx="434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5104" t="13495" r="21780" b="4369"/>
          <a:stretch>
            <a:fillRect/>
          </a:stretch>
        </p:blipFill>
        <p:spPr bwMode="auto">
          <a:xfrm>
            <a:off x="152400" y="35052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6414" t="13689" r="17905" b="15583"/>
          <a:stretch>
            <a:fillRect/>
          </a:stretch>
        </p:blipFill>
        <p:spPr bwMode="auto">
          <a:xfrm>
            <a:off x="152400" y="228600"/>
            <a:ext cx="449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6387" t="13495" r="17932" b="13496"/>
          <a:stretch>
            <a:fillRect/>
          </a:stretch>
        </p:blipFill>
        <p:spPr bwMode="auto">
          <a:xfrm>
            <a:off x="4419600" y="1066800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6414" t="13689" r="17905" b="13302"/>
          <a:stretch>
            <a:fillRect/>
          </a:stretch>
        </p:blipFill>
        <p:spPr bwMode="auto">
          <a:xfrm>
            <a:off x="0" y="3429000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 l="10235" t="15777" r="15366" b="29466"/>
          <a:stretch>
            <a:fillRect/>
          </a:stretch>
        </p:blipFill>
        <p:spPr bwMode="auto">
          <a:xfrm>
            <a:off x="4495800" y="4267200"/>
            <a:ext cx="441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8305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Дополнительные задания</a:t>
            </a:r>
          </a:p>
          <a:p>
            <a:endParaRPr lang="ru-RU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 20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тетради составить схемы « Молоко», «Молочные продукты», «Состав и польза молока различных видов сельскохозяйственных животных», </a:t>
            </a: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таблицу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«Методы обработки молока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lvl="0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 21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тетради составить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схемы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«Виды брожения»,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Ассортимент кисломолочных продуктов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Выполнить лабораторную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работу</a:t>
            </a:r>
            <a:endParaRPr lang="ru-RU" sz="2800" dirty="0" smtClean="0">
              <a:latin typeface="Arial" pitchFamily="34" charset="0"/>
            </a:endParaRPr>
          </a:p>
          <a:p>
            <a:endParaRPr lang="ru-RU" dirty="0" smtClean="0">
              <a:latin typeface="Arial" pitchFamily="34" charset="0"/>
            </a:endParaRPr>
          </a:p>
          <a:p>
            <a:pPr lvl="0"/>
            <a:endParaRPr lang="ru-RU" sz="1100" dirty="0" smtClean="0">
              <a:latin typeface="Arial" pitchFamily="34" charset="0"/>
            </a:endParaRPr>
          </a:p>
          <a:p>
            <a:endParaRPr lang="ru-RU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52400"/>
            <a:ext cx="8686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5241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ЛАБОРАТОРНАЯ РАБОТА 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«Определение качества молока и молочных продуктов»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практической работы: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научиться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проводить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лабораторные исследования молочных продуктов и анализировать полученные результаты.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Материалы для исследования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молоко, вода, йод, уксус.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Оборудование: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стеклянный стакан, пробирка с пробкой.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Инструкция по выполнению лабораторной работы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Проведите опыты и определите качество молока. Сделайте выводы. Результаты исследования в виде таблицы занесите в рабочую тетрадь.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Arial" pitchFamily="34" charset="0"/>
                <a:ea typeface="Times New Roman" pitchFamily="18" charset="0"/>
              </a:rPr>
              <a:t>Опыт №1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 Качество молока по внешнему виду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Arial" pitchFamily="34" charset="0"/>
                <a:ea typeface="Times New Roman" pitchFamily="18" charset="0"/>
              </a:rPr>
              <a:t>Оборудование: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стеклянный стакан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latin typeface="Arial" pitchFamily="34" charset="0"/>
                <a:ea typeface="Times New Roman" pitchFamily="18" charset="0"/>
              </a:rPr>
              <a:t>Ход работы: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1. Налить в стакан молока до середины объёма.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2. Внимательно рассмотреть молоко на наличие загрязнений, примесей и отметить однородность.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3. Дать молоку отстояться в течение 5 минут и отметить наличие осадка.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Результат: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Молоко — непрозрачная жидкость; для жирного и высокожирного молока допускается незначительный отстой жира, исчезающий при перемешивании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Arial" pitchFamily="34" charset="0"/>
                <a:ea typeface="Times New Roman" pitchFamily="18" charset="0"/>
              </a:rPr>
              <a:t>Опыт №2.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Определение плотности молока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Arial" pitchFamily="34" charset="0"/>
                <a:ea typeface="Times New Roman" pitchFamily="18" charset="0"/>
              </a:rPr>
              <a:t>Оборудование: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стеклянный стакан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latin typeface="Arial" pitchFamily="34" charset="0"/>
                <a:ea typeface="Times New Roman" pitchFamily="18" charset="0"/>
              </a:rPr>
              <a:t>Ход работы: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1. Налить в стакан молока до середины объёма.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2. Стакан слегка встряхнуть, чтобы намокли стенки. </a:t>
            </a: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3. Дать молоку стечь и в течение 1- 2 минут оценить результат. </a:t>
            </a:r>
            <a:endParaRPr lang="ru-RU" sz="1400" u="sng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indent="252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Результат: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Если продукт стекает равномерно и с небольшой скоростью, то это жирное цельное молоко.  Если же молоко стекает неравномерно, быстро, изменяя свой оттенок, то скорее всего оно разведено во</a:t>
            </a:r>
            <a:endParaRPr lang="ru-RU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81000" y="1600200"/>
          <a:ext cx="8229600" cy="4840647"/>
        </p:xfrm>
        <a:graphic>
          <a:graphicData uri="http://schemas.openxmlformats.org/drawingml/2006/table">
            <a:tbl>
              <a:tblPr/>
              <a:tblGrid>
                <a:gridCol w="3756991"/>
                <a:gridCol w="4472609"/>
              </a:tblGrid>
              <a:tr h="2282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>
                          <a:latin typeface="Calibri"/>
                          <a:ea typeface="Times New Roman"/>
                          <a:cs typeface="Times New Roman"/>
                        </a:rPr>
                        <a:t>Исследование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>
                          <a:latin typeface="Calibri"/>
                          <a:ea typeface="Times New Roman"/>
                          <a:cs typeface="Times New Roman"/>
                        </a:rPr>
                        <a:t>Результат исследования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1.Определение качества молока по внешнему виду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2.Определение плотности молока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5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3.Определение запаха молока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4. Определение молока по цвету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2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5. Определение вкуса молока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6. Определение наличия соды в молоке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9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7. Определение наличия крахмала в молоке 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3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8.Определение разбавления молока водой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39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Вывод: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3000" y="304800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5241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ЛАБОРАТОРНАЯ РАБОТА </a:t>
            </a: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pPr lvl="0"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«Определение качества 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молока»</a:t>
            </a:r>
          </a:p>
          <a:p>
            <a:pPr lvl="0"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Название молочной продукции: ____________________________________</a:t>
            </a:r>
          </a:p>
          <a:p>
            <a:pPr lvl="0"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ea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Урок 22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Сделать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мини конспект в виде схем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Блюда из круп», « Злаковая культура и крупы,  получаемые из её зерна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Уроки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Составить таблицу: «Виды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бобовых культур».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Приготовить любое блюдо из круп или бобовых. Рецепт записать в тетради в виде технологической </a:t>
            </a:r>
            <a:r>
              <a:rPr lang="ru-RU" dirty="0" smtClean="0"/>
              <a:t>карты.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Ход </a:t>
            </a:r>
            <a:r>
              <a:rPr lang="ru-RU" dirty="0" smtClean="0"/>
              <a:t>приготовления в виде фотографий прислать. Можно сделать в виде презентации.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43000" y="4495800"/>
          <a:ext cx="6077585" cy="1261872"/>
        </p:xfrm>
        <a:graphic>
          <a:graphicData uri="http://schemas.openxmlformats.org/drawingml/2006/table">
            <a:tbl>
              <a:tblPr/>
              <a:tblGrid>
                <a:gridCol w="3399155"/>
                <a:gridCol w="267843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latin typeface="Times New Roman"/>
                          <a:ea typeface="Calibri"/>
                          <a:cs typeface="Times New Roman"/>
                        </a:rPr>
                        <a:t> Критерии оценки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>
                          <a:latin typeface="Times New Roman"/>
                          <a:ea typeface="Calibri"/>
                          <a:cs typeface="Times New Roman"/>
                        </a:rPr>
                        <a:t>1. Консистенция соответствует вязкой каше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pc="-5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>
                          <a:latin typeface="Times New Roman"/>
                          <a:ea typeface="Calibri"/>
                          <a:cs typeface="Times New Roman"/>
                        </a:rPr>
                        <a:t>2. Вкус соответствует входящим продуктам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pc="-5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>
                          <a:latin typeface="Times New Roman"/>
                          <a:ea typeface="Calibri"/>
                          <a:cs typeface="Times New Roman"/>
                        </a:rPr>
                        <a:t>3. Эстетично украшено. Аппетитно выглядит.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pc="-5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>
                          <a:latin typeface="Times New Roman"/>
                          <a:ea typeface="Calibri"/>
                          <a:cs typeface="Times New Roman"/>
                        </a:rPr>
                        <a:t>4. Соблюдались санитарно-гигиенические правила и безопасные приемы труда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pc="-5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04800" y="685800"/>
            <a:ext cx="7391400" cy="11079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Технологическая карта «Каша рисовая вязкая с тыквой»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Норма продуктов на одну порцию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 — ¼ стакана; тыква — 70 г; соль — 2 г; сахар — 3 г; молоко — ½ стакана; масло сливочное — 15 г.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Схема приготовления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990600" y="1828800"/>
            <a:ext cx="5881688" cy="2136775"/>
            <a:chOff x="1125" y="2627"/>
            <a:chExt cx="9263" cy="3366"/>
          </a:xfrm>
        </p:grpSpPr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1125" y="2627"/>
              <a:ext cx="9021" cy="100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4615" tIns="48895" rIns="94615" bIns="488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Первичная обработка крупы: </a:t>
              </a: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перебрать крупу и промыть.</a:t>
              </a:r>
              <a:endPara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Первичная обработка тыквы: </a:t>
              </a: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тыкву очистить от кожи и семян и нарезать мелкими кубиками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1268" y="3930"/>
              <a:ext cx="9077" cy="97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4615" tIns="48895" rIns="94615" bIns="488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Варка каши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. 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 этап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. Вскипятить воду. Заложить тыкву в кипящее молоко. Добавить соль, сахар и нагреть до кипения. 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 этап.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Всыпать подготовленный рис и варить до готовности при слабом кипении.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700" name="Text Box 4"/>
            <p:cNvSpPr txBox="1">
              <a:spLocks noChangeArrowheads="1"/>
            </p:cNvSpPr>
            <p:nvPr/>
          </p:nvSpPr>
          <p:spPr bwMode="auto">
            <a:xfrm>
              <a:off x="1268" y="5205"/>
              <a:ext cx="9120" cy="78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4615" tIns="48895" rIns="94615" bIns="488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Оформление готового блюда.</a:t>
              </a:r>
              <a:endPara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 готовую кашу положить масло, разложить на тарелки и подать на стол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699" name="Прямая со стрелкой 103"/>
            <p:cNvSpPr>
              <a:spLocks noChangeShapeType="1"/>
            </p:cNvSpPr>
            <p:nvPr/>
          </p:nvSpPr>
          <p:spPr bwMode="auto">
            <a:xfrm>
              <a:off x="5610" y="3629"/>
              <a:ext cx="0" cy="3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98" name="Прямая со стрелкой 101"/>
            <p:cNvSpPr>
              <a:spLocks noChangeShapeType="1"/>
            </p:cNvSpPr>
            <p:nvPr/>
          </p:nvSpPr>
          <p:spPr bwMode="auto">
            <a:xfrm>
              <a:off x="5700" y="4917"/>
              <a:ext cx="0" cy="28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09600" y="381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Пример оформления практической работы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41910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Оцени свою работу</a:t>
            </a:r>
            <a:endParaRPr lang="ru-RU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://e-asveta.adu.by/images/content/images/material/image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3595" t="7593" r="54286" b="58148"/>
          <a:stretch>
            <a:fillRect/>
          </a:stretch>
        </p:blipFill>
        <p:spPr bwMode="auto">
          <a:xfrm>
            <a:off x="381000" y="304800"/>
            <a:ext cx="1908174" cy="16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9008" t="59668" r="50560" b="21430"/>
          <a:stretch>
            <a:fillRect/>
          </a:stretch>
        </p:blipFill>
        <p:spPr bwMode="auto">
          <a:xfrm>
            <a:off x="2667000" y="0"/>
            <a:ext cx="2391215" cy="89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49718" t="36852" r="9557" b="32164"/>
          <a:stretch>
            <a:fillRect/>
          </a:stretch>
        </p:blipFill>
        <p:spPr bwMode="auto">
          <a:xfrm>
            <a:off x="6400800" y="0"/>
            <a:ext cx="2408165" cy="146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12411" t="49074" r="51918" b="27963"/>
          <a:stretch>
            <a:fillRect/>
          </a:stretch>
        </p:blipFill>
        <p:spPr bwMode="auto">
          <a:xfrm>
            <a:off x="533400" y="2286000"/>
            <a:ext cx="2119191" cy="10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 l="50765" t="69259" r="10011" b="6482"/>
          <a:stretch>
            <a:fillRect/>
          </a:stretch>
        </p:blipFill>
        <p:spPr bwMode="auto">
          <a:xfrm>
            <a:off x="3200400" y="5105400"/>
            <a:ext cx="2328497" cy="115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print"/>
          <a:srcRect l="51099" t="22778" r="10230" b="63472"/>
          <a:stretch>
            <a:fillRect/>
          </a:stretch>
        </p:blipFill>
        <p:spPr bwMode="auto">
          <a:xfrm>
            <a:off x="3810000" y="838200"/>
            <a:ext cx="2293327" cy="65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Documents and Settings\Дом\Рабочий стол\image_thum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600200"/>
            <a:ext cx="5067300" cy="348615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8" cstate="print"/>
          <a:srcRect l="10928" t="8706" r="10587" b="6090"/>
          <a:stretch>
            <a:fillRect/>
          </a:stretch>
        </p:blipFill>
        <p:spPr bwMode="auto">
          <a:xfrm>
            <a:off x="6477000" y="4267200"/>
            <a:ext cx="246038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9" cstate="print"/>
          <a:srcRect l="49877" t="31481" r="10149" b="22963"/>
          <a:stretch>
            <a:fillRect/>
          </a:stretch>
        </p:blipFill>
        <p:spPr bwMode="auto">
          <a:xfrm>
            <a:off x="228600" y="3962400"/>
            <a:ext cx="2375535" cy="216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0" cstate="print"/>
          <a:srcRect l="49877" t="56667" r="9704" b="14259"/>
          <a:stretch>
            <a:fillRect/>
          </a:stretch>
        </p:blipFill>
        <p:spPr bwMode="auto">
          <a:xfrm>
            <a:off x="6400800" y="1447800"/>
            <a:ext cx="2398834" cy="138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1165" t="15631" r="20791" b="6012"/>
          <a:stretch>
            <a:fillRect/>
          </a:stretch>
        </p:blipFill>
        <p:spPr bwMode="auto">
          <a:xfrm>
            <a:off x="1676400" y="228600"/>
            <a:ext cx="5562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2759" t="19507" r="52568" b="14691"/>
          <a:stretch>
            <a:fillRect/>
          </a:stretch>
        </p:blipFill>
        <p:spPr bwMode="auto">
          <a:xfrm>
            <a:off x="228600" y="1371600"/>
            <a:ext cx="2209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4572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Технологии проведения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дистанционного и электронного обучения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 descr="C:\Documents and Settings\Дом\Рабочий стол\dis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143001"/>
            <a:ext cx="6477000" cy="4434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57200"/>
            <a:ext cx="7848600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Выбор учителей технологии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            </a:t>
            </a:r>
            <a:r>
              <a:rPr lang="ru-RU" dirty="0" smtClean="0"/>
              <a:t>≈  </a:t>
            </a:r>
            <a:r>
              <a:rPr lang="ru-RU" dirty="0" smtClean="0"/>
              <a:t>100%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r>
              <a:rPr lang="ru-RU" dirty="0" smtClean="0"/>
              <a:t>                                        </a:t>
            </a:r>
            <a:r>
              <a:rPr lang="ru-RU" dirty="0" smtClean="0"/>
              <a:t> </a:t>
            </a:r>
            <a:r>
              <a:rPr lang="ru-RU" dirty="0" smtClean="0"/>
              <a:t>≈ </a:t>
            </a:r>
            <a:r>
              <a:rPr lang="ru-RU" dirty="0" smtClean="0"/>
              <a:t>60%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r>
              <a:rPr lang="ru-RU" dirty="0" smtClean="0"/>
              <a:t>                                         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          </a:t>
            </a:r>
            <a:r>
              <a:rPr lang="ru-RU" dirty="0" smtClean="0"/>
              <a:t> </a:t>
            </a:r>
            <a:r>
              <a:rPr lang="ru-RU" dirty="0" smtClean="0"/>
              <a:t>≈ 10</a:t>
            </a:r>
            <a:r>
              <a:rPr lang="ru-RU" dirty="0" smtClean="0"/>
              <a:t>%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r>
              <a:rPr lang="ru-RU" dirty="0" smtClean="0"/>
              <a:t>                                      </a:t>
            </a:r>
            <a:r>
              <a:rPr lang="ru-RU" dirty="0" smtClean="0"/>
              <a:t>≈ </a:t>
            </a:r>
            <a:r>
              <a:rPr lang="ru-RU" dirty="0" smtClean="0"/>
              <a:t>30</a:t>
            </a:r>
            <a:r>
              <a:rPr lang="ru-RU" dirty="0" smtClean="0"/>
              <a:t>%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smtClean="0"/>
              <a:t>                                      </a:t>
            </a:r>
            <a:r>
              <a:rPr lang="ru-RU" dirty="0" smtClean="0"/>
              <a:t>≈ </a:t>
            </a:r>
            <a:r>
              <a:rPr lang="ru-RU" dirty="0" smtClean="0"/>
              <a:t>5</a:t>
            </a:r>
            <a:r>
              <a:rPr lang="ru-RU" dirty="0" smtClean="0"/>
              <a:t>%  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r>
              <a:rPr lang="ru-RU" dirty="0" smtClean="0"/>
              <a:t>                                      </a:t>
            </a:r>
            <a:r>
              <a:rPr lang="ru-RU" dirty="0" smtClean="0"/>
              <a:t> </a:t>
            </a:r>
            <a:r>
              <a:rPr lang="ru-RU" dirty="0" smtClean="0"/>
              <a:t>≈ </a:t>
            </a:r>
            <a:r>
              <a:rPr lang="ru-RU" dirty="0" smtClean="0"/>
              <a:t>5%             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3570" t="12625" r="24943" b="63126"/>
          <a:stretch>
            <a:fillRect/>
          </a:stretch>
        </p:blipFill>
        <p:spPr bwMode="auto">
          <a:xfrm>
            <a:off x="762000" y="914400"/>
            <a:ext cx="167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t="14577" r="79637" b="68274"/>
          <a:stretch>
            <a:fillRect/>
          </a:stretch>
        </p:blipFill>
        <p:spPr bwMode="auto">
          <a:xfrm>
            <a:off x="762000" y="1828800"/>
            <a:ext cx="1600200" cy="60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51161" t="59877" r="25728" b="17654"/>
          <a:stretch>
            <a:fillRect/>
          </a:stretch>
        </p:blipFill>
        <p:spPr bwMode="auto">
          <a:xfrm>
            <a:off x="838200" y="2590800"/>
            <a:ext cx="1524000" cy="106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33346" t="56455" r="53032" b="29966"/>
          <a:stretch>
            <a:fillRect/>
          </a:stretch>
        </p:blipFill>
        <p:spPr bwMode="auto">
          <a:xfrm>
            <a:off x="838200" y="3810000"/>
            <a:ext cx="15240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 l="9888" t="52772" r="77766" b="43620"/>
          <a:stretch>
            <a:fillRect/>
          </a:stretch>
        </p:blipFill>
        <p:spPr bwMode="auto">
          <a:xfrm>
            <a:off x="838201" y="4724400"/>
            <a:ext cx="1524000" cy="514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 l="12411" t="49074" r="51918" b="27963"/>
          <a:stretch>
            <a:fillRect/>
          </a:stretch>
        </p:blipFill>
        <p:spPr bwMode="auto">
          <a:xfrm>
            <a:off x="838200" y="5410200"/>
            <a:ext cx="1524000" cy="60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13689"/>
          <a:stretch>
            <a:fillRect/>
          </a:stretch>
        </p:blipFill>
        <p:spPr bwMode="auto">
          <a:xfrm>
            <a:off x="1066800" y="457200"/>
            <a:ext cx="5940425" cy="288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5131" t="13689" r="7643" b="13302"/>
          <a:stretch>
            <a:fillRect/>
          </a:stretch>
        </p:blipFill>
        <p:spPr bwMode="auto">
          <a:xfrm>
            <a:off x="1447800" y="3429000"/>
            <a:ext cx="5181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5" t="13390" r="30412" b="11966"/>
          <a:stretch>
            <a:fillRect/>
          </a:stretch>
        </p:blipFill>
        <p:spPr bwMode="auto">
          <a:xfrm>
            <a:off x="457200" y="3124200"/>
            <a:ext cx="510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1256" t="15777" r="7670" b="6651"/>
          <a:stretch>
            <a:fillRect/>
          </a:stretch>
        </p:blipFill>
        <p:spPr bwMode="auto">
          <a:xfrm>
            <a:off x="381000" y="30480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821" t="15777" r="6387" b="6651"/>
          <a:stretch>
            <a:fillRect/>
          </a:stretch>
        </p:blipFill>
        <p:spPr bwMode="auto">
          <a:xfrm>
            <a:off x="1143000" y="533400"/>
            <a:ext cx="6019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5612" t="13675" r="6891" b="11681"/>
          <a:stretch>
            <a:fillRect/>
          </a:stretch>
        </p:blipFill>
        <p:spPr bwMode="auto">
          <a:xfrm>
            <a:off x="3810000" y="152400"/>
            <a:ext cx="52006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5291" t="14815" r="7158" b="6838"/>
          <a:stretch>
            <a:fillRect/>
          </a:stretch>
        </p:blipFill>
        <p:spPr bwMode="auto">
          <a:xfrm>
            <a:off x="152400" y="2057400"/>
            <a:ext cx="52038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4971" t="13960" r="6837" b="7407"/>
          <a:stretch>
            <a:fillRect/>
          </a:stretch>
        </p:blipFill>
        <p:spPr bwMode="auto">
          <a:xfrm>
            <a:off x="3657600" y="3962400"/>
            <a:ext cx="52419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486</TotalTime>
  <Words>577</Words>
  <Application>Microsoft Office PowerPoint</Application>
  <PresentationFormat>Экран (4:3)</PresentationFormat>
  <Paragraphs>118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Официальная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57</cp:revision>
  <dcterms:modified xsi:type="dcterms:W3CDTF">2020-06-03T04:34:32Z</dcterms:modified>
</cp:coreProperties>
</file>