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5" name="Straight Connector 31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 bwMode="auto"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  <p:sp>
        <p:nvSpPr>
          <p:cNvPr id="10" name="TextBox 19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1" name="TextBox 21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  <p:sp>
        <p:nvSpPr>
          <p:cNvPr id="10" name="TextBox 23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1" name="TextBox 24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5" name="Straight Connector 19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3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27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8"/>
            <p:cNvSpPr/>
            <p:nvPr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2489F0-F527-429D-A02D-00DBF256A77B}" type="datetimeFigureOut">
              <a:rPr lang="ru-RU"/>
              <a:t>16.02.2022</a:t>
            </a:fld>
            <a:endParaRPr lang="ru-R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417F679-EA80-4E22-A5FB-3744F013925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3600" b="1">
                <a:solidFill>
                  <a:schemeClr val="bg2">
                    <a:lumMod val="25000"/>
                  </a:schemeClr>
                </a:solidFill>
              </a:rPr>
              <a:t>Ранняя профориентация школьников через участие в конкурсах профориентационной направленности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7505700" y="4198938"/>
            <a:ext cx="3771900" cy="165576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/>
              <a:t>Бельтюкова Е.С. </a:t>
            </a:r>
            <a:endParaRPr/>
          </a:p>
          <a:p>
            <a:pPr algn="l">
              <a:defRPr/>
            </a:pPr>
            <a:r>
              <a:rPr lang="ru-RU"/>
              <a:t>Учитель информатики </a:t>
            </a:r>
            <a:endParaRPr/>
          </a:p>
          <a:p>
            <a:pPr algn="l">
              <a:defRPr/>
            </a:pPr>
            <a:r>
              <a:rPr lang="ru-RU"/>
              <a:t>МБОУ «Гимназия № 48 г.Челябинска»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Схема 14"/>
          <p:cNvGrpSpPr/>
          <p:nvPr/>
        </p:nvGrpSpPr>
        <p:grpSpPr bwMode="auto">
          <a:xfrm>
            <a:off x="1970459" y="491066"/>
            <a:ext cx="7797949" cy="5314198"/>
            <a:chOff x="1959" y="0"/>
            <a:chExt cx="7797949" cy="5314198"/>
          </a:xfrm>
        </p:grpSpPr>
        <p:sp>
          <p:nvSpPr>
            <p:cNvPr id="5" name="Полилиния 4"/>
            <p:cNvSpPr/>
            <p:nvPr/>
          </p:nvSpPr>
          <p:spPr bwMode="auto">
            <a:xfrm>
              <a:off x="3985405" y="1838027"/>
              <a:ext cx="2302607" cy="1257291"/>
            </a:xfrm>
            <a:custGeom>
              <a:avLst/>
              <a:gdLst/>
              <a:ahLst/>
              <a:cxnLst/>
              <a:rect l="0" t="0" r="0" b="0"/>
              <a:pathLst>
                <a:path w="2302607" h="1257291" extrusionOk="0">
                  <a:moveTo>
                    <a:pt x="0" y="0"/>
                  </a:moveTo>
                  <a:lnTo>
                    <a:pt x="0" y="871306"/>
                  </a:lnTo>
                  <a:lnTo>
                    <a:pt x="2302607" y="871306"/>
                  </a:lnTo>
                  <a:lnTo>
                    <a:pt x="2302607" y="1257291"/>
                  </a:lnTo>
                </a:path>
              </a:pathLst>
            </a:custGeom>
            <a:noFill/>
            <a:ln w="19050" cap="rnd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6" name="Полилиния 5"/>
            <p:cNvSpPr/>
            <p:nvPr/>
          </p:nvSpPr>
          <p:spPr bwMode="auto">
            <a:xfrm>
              <a:off x="1839986" y="1838027"/>
              <a:ext cx="2145419" cy="1257291"/>
            </a:xfrm>
            <a:custGeom>
              <a:avLst/>
              <a:gdLst/>
              <a:ahLst/>
              <a:cxnLst/>
              <a:rect l="0" t="0" r="0" b="0"/>
              <a:pathLst>
                <a:path w="2145419" h="1257291" extrusionOk="0">
                  <a:moveTo>
                    <a:pt x="2145419" y="0"/>
                  </a:moveTo>
                  <a:lnTo>
                    <a:pt x="2145419" y="871306"/>
                  </a:lnTo>
                  <a:lnTo>
                    <a:pt x="0" y="871306"/>
                  </a:lnTo>
                  <a:lnTo>
                    <a:pt x="0" y="1257291"/>
                  </a:lnTo>
                </a:path>
              </a:pathLst>
            </a:custGeom>
            <a:noFill/>
            <a:ln w="19050" cap="rnd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7" name="Прямоугольник 6"/>
            <p:cNvSpPr/>
            <p:nvPr/>
          </p:nvSpPr>
          <p:spPr bwMode="auto">
            <a:xfrm>
              <a:off x="213259" y="0"/>
              <a:ext cx="7544293" cy="183802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>
                  <a:solidFill>
                    <a:schemeClr val="bg2">
                      <a:lumMod val="25000"/>
                    </a:schemeClr>
                  </a:solidFill>
                  <a:latin typeface="Arial"/>
                  <a:ea typeface="Times New Roman"/>
                  <a:cs typeface="Times New Roman"/>
                </a:rPr>
                <a:t>Ранняя профориентация</a:t>
              </a:r>
              <a:endParaRPr lang="ru-RU" sz="44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1959" y="3095319"/>
              <a:ext cx="3676054" cy="22188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marL="108000" lvl="0" algn="l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0" b="1" dirty="0">
                  <a:solidFill>
                    <a:schemeClr val="bg2">
                      <a:lumMod val="25000"/>
                    </a:schemeClr>
                  </a:solidFill>
                </a:rPr>
                <a:t>1. Выявление наклонностей, способностей, типа мышления школьника                               2. Возможность подбора кружков и профильных классов в школе с учетом желаний и интересов ребенка</a:t>
              </a:r>
              <a:endParaRPr lang="ru-RU" sz="19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4449985" y="3095319"/>
              <a:ext cx="3349923" cy="22188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marL="108000" lvl="0" algn="l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0" b="1" dirty="0">
                  <a:solidFill>
                    <a:schemeClr val="bg2">
                      <a:lumMod val="25000"/>
                    </a:schemeClr>
                  </a:solidFill>
                </a:rPr>
                <a:t>1. Ранняя профориентация может «зациклить» школьника на одной профессии                               2. Быстрая смена профессий в современном мире</a:t>
              </a:r>
              <a:endParaRPr lang="ru-RU" sz="19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0" name="Прямоугольник 15"/>
          <p:cNvSpPr/>
          <p:nvPr/>
        </p:nvSpPr>
        <p:spPr bwMode="auto">
          <a:xfrm>
            <a:off x="8026400" y="2852936"/>
            <a:ext cx="558800" cy="1442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Крест 16"/>
          <p:cNvSpPr/>
          <p:nvPr/>
        </p:nvSpPr>
        <p:spPr bwMode="auto">
          <a:xfrm>
            <a:off x="3276600" y="2609850"/>
            <a:ext cx="609600" cy="533400"/>
          </a:xfrm>
          <a:prstGeom prst="plus">
            <a:avLst>
              <a:gd name="adj" fmla="val 41667"/>
            </a:avLst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 3"/>
          <p:cNvSpPr/>
          <p:nvPr/>
        </p:nvSpPr>
        <p:spPr bwMode="auto">
          <a:xfrm>
            <a:off x="3701835" y="2941381"/>
            <a:ext cx="193701" cy="2602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b="17575"/>
          <a:stretch/>
        </p:blipFill>
        <p:spPr bwMode="auto">
          <a:xfrm>
            <a:off x="375511" y="166179"/>
            <a:ext cx="11376564" cy="5063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367303" y="5213348"/>
            <a:ext cx="3784481" cy="426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l">
              <a:defRPr/>
            </a:pPr>
            <a:r>
              <a:rPr lang="en-US" sz="2200" b="0" i="0" strike="noStrike" cap="none" spc="0">
                <a:latin typeface="Trebuchet MS"/>
                <a:ea typeface="Trebuchet MS"/>
                <a:cs typeface="Trebuchet MS"/>
              </a:rPr>
              <a:t>https://proektoria.online/</a:t>
            </a:r>
            <a:r>
              <a:rPr lang="en-US" sz="2200" b="0" i="0" u="sng" strike="noStrike" cap="none" spc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</a:rPr>
              <a:t> </a:t>
            </a:r>
            <a:endParaRPr u="sng"/>
          </a:p>
        </p:txBody>
      </p:sp>
      <p:sp>
        <p:nvSpPr>
          <p:cNvPr id="7" name="TextBox 6"/>
          <p:cNvSpPr txBox="1"/>
          <p:nvPr/>
        </p:nvSpPr>
        <p:spPr bwMode="auto">
          <a:xfrm>
            <a:off x="4871864" y="5182885"/>
            <a:ext cx="3394355" cy="1188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buFont typeface="Arial"/>
              <a:buChar char="•"/>
              <a:defRPr/>
            </a:pPr>
            <a:r>
              <a:rPr/>
              <a:t>интерактивные тесты</a:t>
            </a:r>
          </a:p>
          <a:p>
            <a:pPr marL="283879" indent="-283879">
              <a:buFont typeface="Arial"/>
              <a:buChar char="•"/>
              <a:defRPr/>
            </a:pPr>
            <a:r>
              <a:rPr/>
              <a:t>“примерочная профессий”</a:t>
            </a:r>
          </a:p>
          <a:p>
            <a:pPr marL="283879" indent="-283879">
              <a:buFont typeface="Arial"/>
              <a:buChar char="•"/>
              <a:defRPr/>
            </a:pPr>
            <a:r>
              <a:rPr/>
              <a:t>открытые уроки</a:t>
            </a:r>
          </a:p>
          <a:p>
            <a:pPr marL="283879" indent="-283879">
              <a:buFont typeface="Arial"/>
              <a:buChar char="•"/>
              <a:defRPr/>
            </a:pPr>
            <a:r>
              <a:rPr/>
              <a:t>шоу профессий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75511" y="5731526"/>
            <a:ext cx="2600468" cy="89639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800" b="0" i="0" u="none" strike="noStrike" cap="none" spc="0">
                <a:latin typeface="Trebuchet MS"/>
                <a:ea typeface="Arial"/>
                <a:cs typeface="Arial"/>
              </a:rPr>
              <a:t>Бесплатно </a:t>
            </a:r>
            <a:endParaRPr/>
          </a:p>
          <a:p>
            <a:pPr>
              <a:defRPr/>
            </a:pPr>
            <a:r>
              <a:rPr lang="en-US" sz="1800" b="0" i="0" u="none" strike="noStrike" cap="none" spc="0">
                <a:latin typeface="Trebuchet MS"/>
                <a:ea typeface="Arial"/>
                <a:cs typeface="Arial"/>
              </a:rPr>
              <a:t>Без регистрации</a:t>
            </a:r>
            <a:endParaRPr lang="ru-RU" sz="1800" b="0" i="0" u="none" strike="noStrike" cap="none" spc="0">
              <a:latin typeface="Trebuchet MS"/>
              <a:ea typeface="Arial"/>
              <a:cs typeface="Arial"/>
            </a:endParaRPr>
          </a:p>
          <a:p>
            <a:pPr>
              <a:defRPr/>
            </a:pPr>
            <a:r>
              <a:rPr lang="ru-RU">
                <a:latin typeface="Trebuchet MS"/>
                <a:cs typeface="Arial"/>
              </a:rPr>
              <a:t>Онлайн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5360" y="0"/>
            <a:ext cx="11377264" cy="5213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67303" y="5213348"/>
            <a:ext cx="3784481" cy="426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en-US" sz="2200">
                <a:ea typeface="Trebuchet MS"/>
                <a:cs typeface="Trebuchet MS"/>
              </a:rPr>
              <a:t>https://bvbinfo.ru/</a:t>
            </a:r>
            <a:endParaRPr u="sng"/>
          </a:p>
        </p:txBody>
      </p:sp>
      <p:sp>
        <p:nvSpPr>
          <p:cNvPr id="6" name="TextBox 5"/>
          <p:cNvSpPr txBox="1"/>
          <p:nvPr/>
        </p:nvSpPr>
        <p:spPr bwMode="auto">
          <a:xfrm>
            <a:off x="4871864" y="5182885"/>
            <a:ext cx="7056784" cy="162000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2" spcCol="0" rtlCol="0" fromWordArt="0" anchor="t" anchorCtr="0" forceAA="0" compatLnSpc="0">
            <a:spAutoFit/>
          </a:bodyPr>
          <a:lstStyle/>
          <a:p>
            <a:pPr marL="283879" indent="-283879">
              <a:buFont typeface="Arial"/>
              <a:buChar char="•"/>
              <a:defRPr/>
            </a:pPr>
            <a:r>
              <a:rPr/>
              <a:t>интерактивные тесты</a:t>
            </a:r>
            <a:r>
              <a:rPr lang="ru-RU"/>
              <a:t> с рекомендациями          </a:t>
            </a:r>
            <a:endParaRPr/>
          </a:p>
          <a:p>
            <a:pPr marL="283879" indent="-283879">
              <a:buFont typeface="Arial"/>
              <a:buChar char="•"/>
              <a:defRPr/>
            </a:pPr>
            <a:r>
              <a:rPr lang="ru-RU"/>
              <a:t>примерочная профессий</a:t>
            </a:r>
            <a:endParaRPr/>
          </a:p>
          <a:p>
            <a:pPr marL="283879" indent="-283879">
              <a:buFont typeface="Arial"/>
              <a:buChar char="•"/>
              <a:defRPr/>
            </a:pPr>
            <a:r>
              <a:rPr/>
              <a:t>открытые уроки</a:t>
            </a:r>
          </a:p>
          <a:p>
            <a:pPr marL="283879" indent="-283879">
              <a:buFont typeface="Arial"/>
              <a:buChar char="•"/>
              <a:defRPr/>
            </a:pPr>
            <a:r>
              <a:rPr lang="ru-RU"/>
              <a:t>экскурсии </a:t>
            </a:r>
            <a:endParaRPr/>
          </a:p>
          <a:p>
            <a:pPr marL="283879" indent="-283879">
              <a:buFont typeface="Arial"/>
              <a:buChar char="•"/>
              <a:defRPr/>
            </a:pPr>
            <a:r>
              <a:rPr lang="ru-RU"/>
              <a:t>мастерклассы				</a:t>
            </a:r>
            <a:endParaRPr/>
          </a:p>
          <a:p>
            <a:pPr marL="283879" indent="-283879">
              <a:buFont typeface="Arial"/>
              <a:buChar char="•"/>
              <a:defRPr/>
            </a:pPr>
            <a:r>
              <a:rPr lang="ru-RU"/>
              <a:t>разработки для учителей </a:t>
            </a:r>
            <a:endParaRPr/>
          </a:p>
          <a:p>
            <a:pPr marL="283879" indent="-283879">
              <a:buFont typeface="Arial"/>
              <a:buChar char="•"/>
              <a:defRPr/>
            </a:pPr>
            <a:r>
              <a:rPr lang="ru-RU"/>
              <a:t>рекомендации для родителей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335360" y="5640103"/>
            <a:ext cx="2600468" cy="89639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800" b="0" i="0" u="none" strike="noStrike" cap="none" spc="0">
                <a:latin typeface="Trebuchet MS"/>
                <a:ea typeface="Arial"/>
                <a:cs typeface="Arial"/>
              </a:rPr>
              <a:t>Бесплатно </a:t>
            </a:r>
            <a:endParaRPr/>
          </a:p>
          <a:p>
            <a:pPr>
              <a:defRPr/>
            </a:pPr>
            <a:r>
              <a:rPr lang="ru-RU" sz="1800" b="0" i="0" u="none" strike="noStrike" cap="none" spc="0">
                <a:latin typeface="Trebuchet MS"/>
                <a:ea typeface="Arial"/>
                <a:cs typeface="Arial"/>
              </a:rPr>
              <a:t>Регистрация</a:t>
            </a:r>
            <a:endParaRPr/>
          </a:p>
          <a:p>
            <a:pPr>
              <a:defRPr/>
            </a:pPr>
            <a:r>
              <a:rPr lang="ru-RU">
                <a:latin typeface="Trebuchet MS"/>
                <a:cs typeface="Arial"/>
              </a:rPr>
              <a:t>Онлайн и в реале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 bwMode="auto">
          <a:xfrm>
            <a:off x="367303" y="5213348"/>
            <a:ext cx="3784481" cy="426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en-US" sz="2200">
                <a:ea typeface="Trebuchet MS"/>
                <a:cs typeface="Trebuchet MS"/>
              </a:rPr>
              <a:t>https://</a:t>
            </a:r>
            <a:r>
              <a:rPr lang="ru-RU" sz="2200">
                <a:ea typeface="Trebuchet MS"/>
                <a:cs typeface="Trebuchet MS"/>
              </a:rPr>
              <a:t>урокцифры.рф/</a:t>
            </a:r>
            <a:endParaRPr u="sng"/>
          </a:p>
        </p:txBody>
      </p:sp>
      <p:sp>
        <p:nvSpPr>
          <p:cNvPr id="5" name="TextBox 5"/>
          <p:cNvSpPr txBox="1"/>
          <p:nvPr/>
        </p:nvSpPr>
        <p:spPr bwMode="auto">
          <a:xfrm>
            <a:off x="4871864" y="5182885"/>
            <a:ext cx="7056784" cy="116442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2" spcCol="0" rtlCol="0" fromWordArt="0" anchor="t" anchorCtr="0" forceAA="0" compatLnSpc="0">
            <a:spAutoFit/>
          </a:bodyPr>
          <a:lstStyle/>
          <a:p>
            <a:pPr marL="283879" indent="-283879">
              <a:buFont typeface="Arial"/>
              <a:buChar char="•"/>
              <a:defRPr/>
            </a:pPr>
            <a:r>
              <a:rPr/>
              <a:t>интерактивные </a:t>
            </a:r>
            <a:r>
              <a:rPr lang="ru-RU"/>
              <a:t>квесты</a:t>
            </a:r>
          </a:p>
          <a:p>
            <a:pPr marL="283879" indent="-283879">
              <a:buFont typeface="Arial"/>
              <a:buChar char="•"/>
              <a:defRPr/>
            </a:pPr>
            <a:r>
              <a:rPr/>
              <a:t>открытые уроки</a:t>
            </a:r>
          </a:p>
          <a:p>
            <a:pPr marL="283879" indent="-283879">
              <a:buFont typeface="Arial"/>
              <a:buChar char="•"/>
              <a:defRPr/>
            </a:pPr>
            <a:r>
              <a:rPr lang="ru-RU"/>
              <a:t>мастер классы				</a:t>
            </a:r>
            <a:endParaRPr/>
          </a:p>
          <a:p>
            <a:pPr marL="283879" indent="-283879">
              <a:buFont typeface="Arial"/>
              <a:buChar char="•"/>
              <a:defRPr/>
            </a:pPr>
            <a:r>
              <a:rPr lang="ru-RU"/>
              <a:t>разработки для учителей </a:t>
            </a:r>
            <a:endParaRPr/>
          </a:p>
          <a:p>
            <a:pPr marL="283879" indent="-283879">
              <a:buFont typeface="Arial"/>
              <a:buChar char="•"/>
              <a:defRPr/>
            </a:pPr>
            <a:r>
              <a:rPr lang="ru-RU"/>
              <a:t>рекомендации для родителей</a:t>
            </a:r>
            <a:endParaRPr/>
          </a:p>
        </p:txBody>
      </p:sp>
      <p:sp>
        <p:nvSpPr>
          <p:cNvPr id="6" name="TextBox 6"/>
          <p:cNvSpPr txBox="1"/>
          <p:nvPr/>
        </p:nvSpPr>
        <p:spPr bwMode="auto">
          <a:xfrm>
            <a:off x="335360" y="5640103"/>
            <a:ext cx="2600468" cy="89639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800" b="0" i="0" u="none" strike="noStrike" cap="none" spc="0">
                <a:latin typeface="Trebuchet MS"/>
                <a:ea typeface="Arial"/>
                <a:cs typeface="Arial"/>
              </a:rPr>
              <a:t>Бесплатно </a:t>
            </a:r>
            <a:endParaRPr/>
          </a:p>
          <a:p>
            <a:pPr>
              <a:defRPr/>
            </a:pPr>
            <a:r>
              <a:rPr lang="ru-RU" sz="1800" b="0" i="0" u="none" strike="noStrike" cap="none" spc="0">
                <a:latin typeface="Trebuchet MS"/>
                <a:ea typeface="Arial"/>
                <a:cs typeface="Arial"/>
              </a:rPr>
              <a:t>Без регистрации</a:t>
            </a:r>
            <a:endParaRPr/>
          </a:p>
          <a:p>
            <a:pPr>
              <a:defRPr/>
            </a:pPr>
            <a:r>
              <a:rPr lang="ru-RU">
                <a:latin typeface="Trebuchet MS"/>
                <a:cs typeface="Arial"/>
              </a:rPr>
              <a:t>Онлайн</a:t>
            </a:r>
            <a:endParaRPr/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400" y="18184"/>
            <a:ext cx="10369152" cy="5195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 bwMode="auto">
          <a:xfrm>
            <a:off x="367303" y="5213348"/>
            <a:ext cx="3784481" cy="426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en-US" sz="2200">
                <a:ea typeface="Trebuchet MS"/>
                <a:cs typeface="Trebuchet MS"/>
              </a:rPr>
              <a:t>http://olymp74.ru/</a:t>
            </a:r>
            <a:endParaRPr u="sng"/>
          </a:p>
        </p:txBody>
      </p:sp>
      <p:sp>
        <p:nvSpPr>
          <p:cNvPr id="5" name="TextBox 5"/>
          <p:cNvSpPr txBox="1"/>
          <p:nvPr/>
        </p:nvSpPr>
        <p:spPr bwMode="auto">
          <a:xfrm>
            <a:off x="4871864" y="5182885"/>
            <a:ext cx="7056784" cy="3603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2" spcCol="0" rtlCol="0" fromWordArt="0" anchor="t" anchorCtr="0" forceAA="0" compatLnSpc="0">
            <a:spAutoFit/>
          </a:bodyPr>
          <a:lstStyle/>
          <a:p>
            <a:pPr marL="283879" indent="-283879">
              <a:buFont typeface="Arial"/>
              <a:buChar char="•"/>
              <a:defRPr/>
            </a:pPr>
            <a:r>
              <a:rPr lang="ru-RU"/>
              <a:t>Олимпиады и конкурсы</a:t>
            </a:r>
            <a:endParaRPr/>
          </a:p>
        </p:txBody>
      </p:sp>
      <p:sp>
        <p:nvSpPr>
          <p:cNvPr id="6" name="TextBox 6"/>
          <p:cNvSpPr txBox="1"/>
          <p:nvPr/>
        </p:nvSpPr>
        <p:spPr bwMode="auto">
          <a:xfrm>
            <a:off x="335360" y="5640103"/>
            <a:ext cx="2600468" cy="89639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800" b="0" i="0" u="none" strike="noStrike" cap="none" spc="0">
                <a:latin typeface="Trebuchet MS"/>
                <a:ea typeface="Arial"/>
                <a:cs typeface="Arial"/>
              </a:rPr>
              <a:t>Бесплатно </a:t>
            </a:r>
            <a:endParaRPr/>
          </a:p>
          <a:p>
            <a:pPr>
              <a:defRPr/>
            </a:pPr>
            <a:r>
              <a:rPr lang="ru-RU">
                <a:latin typeface="Trebuchet MS"/>
                <a:ea typeface="Arial"/>
                <a:cs typeface="Arial"/>
              </a:rPr>
              <a:t>Р</a:t>
            </a:r>
            <a:r>
              <a:rPr lang="ru-RU" sz="1800" b="0" i="0" u="none" strike="noStrike" cap="none" spc="0">
                <a:latin typeface="Trebuchet MS"/>
                <a:ea typeface="Arial"/>
                <a:cs typeface="Arial"/>
              </a:rPr>
              <a:t>егистрация</a:t>
            </a:r>
            <a:endParaRPr/>
          </a:p>
          <a:p>
            <a:pPr>
              <a:defRPr/>
            </a:pPr>
            <a:r>
              <a:rPr lang="ru-RU">
                <a:latin typeface="Trebuchet MS"/>
                <a:cs typeface="Arial"/>
              </a:rPr>
              <a:t>Онлайн и в реале</a:t>
            </a:r>
            <a:endParaRPr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5360" y="404664"/>
            <a:ext cx="11521280" cy="432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1384" y="260648"/>
            <a:ext cx="10723934" cy="6165328"/>
          </a:xfrm>
          <a:prstGeom prst="rect">
            <a:avLst/>
          </a:prstGeom>
        </p:spPr>
      </p:pic>
      <p:sp>
        <p:nvSpPr>
          <p:cNvPr id="5" name="Прямоугольник 2"/>
          <p:cNvSpPr/>
          <p:nvPr/>
        </p:nvSpPr>
        <p:spPr bwMode="auto">
          <a:xfrm>
            <a:off x="767407" y="404663"/>
            <a:ext cx="4176535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http://olymp74.ru    </a:t>
            </a:r>
            <a:r>
              <a:rPr lang="ru-RU" b="1" u="sng"/>
              <a:t>раздел Разные  </a:t>
            </a:r>
            <a:r>
              <a:rPr lang="ru-RU"/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1345" y="24780"/>
            <a:ext cx="11737304" cy="5440796"/>
          </a:xfrm>
          <a:prstGeom prst="rect">
            <a:avLst/>
          </a:prstGeom>
        </p:spPr>
      </p:pic>
      <p:sp>
        <p:nvSpPr>
          <p:cNvPr id="5" name="Прямоугольник 2"/>
          <p:cNvSpPr/>
          <p:nvPr/>
        </p:nvSpPr>
        <p:spPr bwMode="auto">
          <a:xfrm>
            <a:off x="335360" y="4932217"/>
            <a:ext cx="3082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solidFill>
                  <a:schemeClr val="tx2"/>
                </a:solidFill>
              </a:rPr>
              <a:t>https://worldskills.ru/</a:t>
            </a:r>
            <a:endParaRPr/>
          </a:p>
          <a:p>
            <a:pPr>
              <a:defRPr/>
            </a:pPr>
            <a:r>
              <a:rPr lang="en-US" sz="2000">
                <a:solidFill>
                  <a:schemeClr val="tx2"/>
                </a:solidFill>
              </a:rPr>
              <a:t>https://worldskills74.ru/</a:t>
            </a:r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6" name="TextBox 3"/>
          <p:cNvSpPr txBox="1"/>
          <p:nvPr/>
        </p:nvSpPr>
        <p:spPr bwMode="auto">
          <a:xfrm>
            <a:off x="335360" y="5640103"/>
            <a:ext cx="2600468" cy="89639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b="0" i="0" u="none" strike="noStrike" cap="none" spc="0">
                <a:latin typeface="Trebuchet MS"/>
                <a:ea typeface="Arial"/>
                <a:cs typeface="Arial"/>
              </a:rPr>
              <a:t>Платно</a:t>
            </a:r>
            <a:endParaRPr lang="en-US" sz="1800" b="0" i="0" u="none" strike="noStrike" cap="none" spc="0">
              <a:latin typeface="Trebuchet MS"/>
              <a:ea typeface="Arial"/>
              <a:cs typeface="Arial"/>
            </a:endParaRPr>
          </a:p>
          <a:p>
            <a:pPr>
              <a:defRPr/>
            </a:pPr>
            <a:r>
              <a:rPr lang="ru-RU">
                <a:latin typeface="Trebuchet MS"/>
                <a:ea typeface="Arial"/>
                <a:cs typeface="Arial"/>
              </a:rPr>
              <a:t>Р</a:t>
            </a:r>
            <a:r>
              <a:rPr lang="ru-RU" sz="1800" b="0" i="0" u="none" strike="noStrike" cap="none" spc="0">
                <a:latin typeface="Trebuchet MS"/>
                <a:ea typeface="Arial"/>
                <a:cs typeface="Arial"/>
              </a:rPr>
              <a:t>егистрация</a:t>
            </a:r>
            <a:endParaRPr/>
          </a:p>
          <a:p>
            <a:pPr>
              <a:defRPr/>
            </a:pPr>
            <a:r>
              <a:rPr lang="ru-RU">
                <a:latin typeface="Trebuchet MS"/>
                <a:cs typeface="Arial"/>
              </a:rPr>
              <a:t>в реале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/>
        </p:nvSpPr>
        <p:spPr bwMode="auto">
          <a:xfrm>
            <a:off x="1121272" y="260648"/>
            <a:ext cx="105317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ru-RU" sz="2400" b="1">
                <a:latin typeface="Arial"/>
                <a:cs typeface="Arial"/>
              </a:rPr>
              <a:t>В 2012 году Россия официально вступила в международное движение «WorldSkills International» </a:t>
            </a:r>
          </a:p>
          <a:p>
            <a:pPr>
              <a:lnSpc>
                <a:spcPct val="200000"/>
              </a:lnSpc>
              <a:defRPr/>
            </a:pPr>
            <a:r>
              <a:rPr lang="ru-RU" sz="2400" b="1">
                <a:latin typeface="Arial"/>
                <a:cs typeface="Arial"/>
              </a:rPr>
              <a:t>(17-23 года студенты СПО)</a:t>
            </a:r>
            <a:endParaRPr/>
          </a:p>
          <a:p>
            <a:pPr marL="28575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ru-RU" sz="2400" b="1">
                <a:latin typeface="Arial"/>
                <a:cs typeface="Arial"/>
              </a:rPr>
              <a:t>В 2014 году была создана некоммерческая организация Союз «Молодые Профессионалы (Ворлдскиллс Россия)» </a:t>
            </a:r>
            <a:endParaRPr/>
          </a:p>
          <a:p>
            <a:pPr>
              <a:lnSpc>
                <a:spcPct val="200000"/>
              </a:lnSpc>
              <a:defRPr/>
            </a:pPr>
            <a:r>
              <a:rPr lang="ru-RU" sz="2400" b="1">
                <a:latin typeface="Arial"/>
                <a:cs typeface="Arial"/>
              </a:rPr>
              <a:t>(14-16 лет школьники)</a:t>
            </a:r>
            <a:endParaRPr/>
          </a:p>
          <a:p>
            <a:pPr marL="285750" indent="-285750">
              <a:lnSpc>
                <a:spcPct val="200000"/>
              </a:lnSpc>
              <a:buFont typeface="Arial"/>
              <a:buChar char="•"/>
              <a:defRPr/>
            </a:pPr>
            <a:r>
              <a:rPr lang="ru-RU" sz="2400" b="1">
                <a:latin typeface="Arial"/>
                <a:cs typeface="Arial"/>
              </a:rPr>
              <a:t>В 2018 году прошел первый чемпионат «Навыки мудрых» </a:t>
            </a:r>
            <a:endParaRPr/>
          </a:p>
          <a:p>
            <a:pPr>
              <a:lnSpc>
                <a:spcPct val="200000"/>
              </a:lnSpc>
              <a:defRPr/>
            </a:pPr>
            <a:r>
              <a:rPr lang="ru-RU" sz="2400" b="1">
                <a:latin typeface="Arial"/>
                <a:cs typeface="Arial"/>
              </a:rPr>
              <a:t>(возраст 50+ для мастеров и преподавателей СПО)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ru-RU" sz="1600" b="1">
              <a:latin typeface="Arial"/>
              <a:cs typeface="Arial"/>
            </a:endParaRPr>
          </a:p>
          <a:p>
            <a:pPr>
              <a:defRPr/>
            </a:pPr>
            <a:r>
              <a:rPr lang="ru-RU" sz="1600" b="1">
                <a:latin typeface="Arial"/>
                <a:cs typeface="Arial"/>
              </a:rPr>
              <a:t/>
            </a:r>
            <a:br>
              <a:rPr lang="ru-RU" sz="1600" b="1">
                <a:latin typeface="Arial"/>
                <a:cs typeface="Arial"/>
              </a:rPr>
            </a:br>
            <a:endParaRPr lang="ru-RU" sz="1600" b="1">
              <a:latin typeface="Arial"/>
              <a:cs typeface="Arial"/>
            </a:endParaRPr>
          </a:p>
        </p:txBody>
      </p:sp>
      <p:pic>
        <p:nvPicPr>
          <p:cNvPr id="5" name="Picture 5" descr="Изображение логотип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556818" y="332656"/>
            <a:ext cx="2404274" cy="18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232</Words>
  <Application>Microsoft Office PowerPoint</Application>
  <DocSecurity>0</DocSecurity>
  <PresentationFormat>Широкоэкранный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Аспект</vt:lpstr>
      <vt:lpstr>Ранняя профориентация школьников через участие в конкурсах профориентационной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Ранняя профориентация школьников через участие в конкурсах профориентационной направленности</dc:title>
  <dc:subject/>
  <dc:creator>School48</dc:creator>
  <cp:keywords/>
  <dc:description/>
  <cp:lastModifiedBy>Учитель Сетевой</cp:lastModifiedBy>
  <cp:revision>20</cp:revision>
  <dcterms:created xsi:type="dcterms:W3CDTF">2022-02-14T06:34:49Z</dcterms:created>
  <dcterms:modified xsi:type="dcterms:W3CDTF">2022-02-16T12:21:02Z</dcterms:modified>
  <cp:category/>
  <dc:identifier/>
  <cp:contentStatus/>
  <dc:language/>
  <cp:version/>
</cp:coreProperties>
</file>