
<file path=[Content_Types].xml><?xml version="1.0" encoding="utf-8"?>
<Types xmlns="http://schemas.openxmlformats.org/package/2006/content-types">
  <Default Extension="tmp" ContentType="image/pn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56" r:id="rId2"/>
    <p:sldId id="257" r:id="rId3"/>
    <p:sldId id="263" r:id="rId4"/>
    <p:sldId id="281" r:id="rId5"/>
    <p:sldId id="279" r:id="rId6"/>
    <p:sldId id="280" r:id="rId7"/>
    <p:sldId id="262" r:id="rId8"/>
    <p:sldId id="283" r:id="rId9"/>
    <p:sldId id="274" r:id="rId10"/>
    <p:sldId id="275" r:id="rId11"/>
    <p:sldId id="277" r:id="rId12"/>
    <p:sldId id="284" r:id="rId13"/>
    <p:sldId id="258" r:id="rId14"/>
    <p:sldId id="285" r:id="rId15"/>
    <p:sldId id="288" r:id="rId16"/>
    <p:sldId id="287" r:id="rId17"/>
    <p:sldId id="289" r:id="rId18"/>
    <p:sldId id="286" r:id="rId1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45" d="100"/>
          <a:sy n="45" d="100"/>
        </p:scale>
        <p:origin x="792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F995BE-EEF0-4B54-858D-6BD5A919CB0D}" type="datetimeFigureOut">
              <a:rPr lang="ru-RU" smtClean="0"/>
              <a:t>05.04.2021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895682F-3966-4B53-B935-5631B5BA6B4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68669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596B5C-EE56-404E-A492-DA70D3F09314}" type="datetime1">
              <a:rPr lang="ru-RU" smtClean="0"/>
              <a:t>05.04.2021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F6D875-D4B7-483C-AFEC-A954D173FA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85693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CDACB-2705-4465-B86F-730035FE9347}" type="datetime1">
              <a:rPr lang="ru-RU" smtClean="0"/>
              <a:t>05.04.2021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F6D875-D4B7-483C-AFEC-A954D173FA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50011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37E4A8-B98F-418F-8780-C6897A27F5F2}" type="datetime1">
              <a:rPr lang="ru-RU" smtClean="0"/>
              <a:t>05.04.2021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F6D875-D4B7-483C-AFEC-A954D173FA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71395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0F0756-3A4A-4BB5-9EAD-E877924E9073}" type="datetime1">
              <a:rPr lang="ru-RU" smtClean="0"/>
              <a:t>05.04.2021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F6D875-D4B7-483C-AFEC-A954D173FA34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211791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4A2B7F-6496-4F5F-BA67-AA1A8C7EF203}" type="datetime1">
              <a:rPr lang="ru-RU" smtClean="0"/>
              <a:t>05.04.2021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F6D875-D4B7-483C-AFEC-A954D173FA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846392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8CED21-FE53-42C5-B1D9-78A5868386FC}" type="datetime1">
              <a:rPr lang="ru-RU" smtClean="0"/>
              <a:t>05.04.2021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F6D875-D4B7-483C-AFEC-A954D173FA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230427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48148F-82D8-47BF-9D43-57694A8AB988}" type="datetime1">
              <a:rPr lang="ru-RU" smtClean="0"/>
              <a:t>05.04.2021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F6D875-D4B7-483C-AFEC-A954D173FA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661222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1D7A8A-937A-4D97-882F-F1490418F853}" type="datetime1">
              <a:rPr lang="ru-RU" smtClean="0"/>
              <a:t>05.04.2021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F6D875-D4B7-483C-AFEC-A954D173FA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23394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FD15AC-50CD-46B8-815A-86871E3C7ACC}" type="datetime1">
              <a:rPr lang="ru-RU" smtClean="0"/>
              <a:t>05.04.2021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F6D875-D4B7-483C-AFEC-A954D173FA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801264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50DE39-8F6A-45FE-B4A3-C16A14069697}" type="datetime1">
              <a:rPr lang="ru-RU" smtClean="0"/>
              <a:t>05.04.2021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F6D875-D4B7-483C-AFEC-A954D173FA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029186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30F4E6-2C10-48BC-91CE-D155EB3F5140}" type="datetime1">
              <a:rPr lang="ru-RU" smtClean="0"/>
              <a:t>05.04.2021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F6D875-D4B7-483C-AFEC-A954D173FA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649268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FAA9FE-3551-424E-B3EC-8738391E2D13}" type="datetime1">
              <a:rPr lang="ru-RU" smtClean="0"/>
              <a:t>05.04.2021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F6D875-D4B7-483C-AFEC-A954D173FA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18082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mp"/><Relationship Id="rId2" Type="http://schemas.openxmlformats.org/officeDocument/2006/relationships/image" Target="../media/image1.tmp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https://trinket.io/python3" TargetMode="Externa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hyperlink" Target="http://www.jetbrains.com/ru-ru/pycharm-edu" TargetMode="Externa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«Программирование циклов с заданным условием окончания работы»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/>
              <a:t>Учебное занятие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5C15F06D-35F1-4FC9-8FF0-9D38384E85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F6D875-D4B7-483C-AFEC-A954D173FA34}" type="slidenum">
              <a:rPr lang="ru-RU" smtClean="0"/>
              <a:t>1</a:t>
            </a:fld>
            <a:endParaRPr lang="ru-RU"/>
          </a:p>
        </p:txBody>
      </p:sp>
      <p:sp>
        <p:nvSpPr>
          <p:cNvPr id="5" name="Подзаголовок 2">
            <a:extLst>
              <a:ext uri="{FF2B5EF4-FFF2-40B4-BE49-F238E27FC236}">
                <a16:creationId xmlns:a16="http://schemas.microsoft.com/office/drawing/2014/main" id="{DD9C6024-569F-4574-B137-7597BEBBAE63}"/>
              </a:ext>
            </a:extLst>
          </p:cNvPr>
          <p:cNvSpPr txBox="1">
            <a:spLocks/>
          </p:cNvSpPr>
          <p:nvPr/>
        </p:nvSpPr>
        <p:spPr>
          <a:xfrm>
            <a:off x="1195754" y="4608513"/>
            <a:ext cx="10158046" cy="1655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ru-RU" dirty="0"/>
              <a:t>Автор:</a:t>
            </a:r>
          </a:p>
          <a:p>
            <a:pPr algn="r"/>
            <a:r>
              <a:rPr lang="ru-RU" dirty="0"/>
              <a:t>Учитель информатики и ИКТ</a:t>
            </a:r>
            <a:br>
              <a:rPr lang="ru-RU" dirty="0"/>
            </a:br>
            <a:r>
              <a:rPr lang="ru-RU" dirty="0"/>
              <a:t>МБОУ «Гимназия №48 г. Челябинска»,</a:t>
            </a:r>
            <a:br>
              <a:rPr lang="ru-RU" dirty="0"/>
            </a:br>
            <a:r>
              <a:rPr lang="ru-RU" dirty="0"/>
              <a:t>Демин Игорь Сергеевич</a:t>
            </a:r>
          </a:p>
        </p:txBody>
      </p:sp>
    </p:spTree>
    <p:extLst>
      <p:ext uri="{BB962C8B-B14F-4D97-AF65-F5344CB8AC3E}">
        <p14:creationId xmlns:p14="http://schemas.microsoft.com/office/powerpoint/2010/main" val="225471234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0469916-5F4B-480B-A637-A0A6D113AF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/>
              <a:t>Этап закрепления учащимися нового учебного материала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62617C4-C82E-48C8-80F0-BE02753A9A3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marL="0" indent="0" algn="ctr">
              <a:lnSpc>
                <a:spcPct val="115000"/>
              </a:lnSpc>
              <a:spcAft>
                <a:spcPts val="0"/>
              </a:spcAft>
              <a:buNone/>
            </a:pPr>
            <a:r>
              <a:rPr lang="ru-RU" b="1" dirty="0"/>
              <a:t>Техническое задание на программу «Защищённый чат»</a:t>
            </a:r>
          </a:p>
          <a:p>
            <a:pPr marL="0" indent="0" algn="just">
              <a:lnSpc>
                <a:spcPct val="115000"/>
              </a:lnSpc>
              <a:spcAft>
                <a:spcPts val="0"/>
              </a:spcAft>
              <a:buNone/>
            </a:pPr>
            <a:r>
              <a:rPr lang="ru-RU" kern="100" dirty="0">
                <a:latin typeface="Times New Roman" panose="02020603050405020304" pitchFamily="18" charset="0"/>
                <a:ea typeface="Tahoma" panose="020B0604030504040204" pitchFamily="34" charset="0"/>
              </a:rPr>
              <a:t>Используйте проверку логина и пароля для защиты от несанкционированного доступа методом сравнения с заранее заданными личными данными в коде программы. </a:t>
            </a:r>
            <a:endParaRPr lang="ru-RU" sz="1600" dirty="0"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marL="0" indent="0" algn="ctr">
              <a:lnSpc>
                <a:spcPct val="115000"/>
              </a:lnSpc>
              <a:spcAft>
                <a:spcPts val="0"/>
              </a:spcAft>
              <a:buNone/>
            </a:pPr>
            <a:r>
              <a:rPr lang="ru-RU" kern="1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</a:t>
            </a:r>
            <a:endParaRPr lang="ru-RU" sz="1600" dirty="0"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marL="0" indent="0" algn="just">
              <a:lnSpc>
                <a:spcPct val="115000"/>
              </a:lnSpc>
              <a:spcAft>
                <a:spcPts val="0"/>
              </a:spcAft>
              <a:buNone/>
            </a:pPr>
            <a:r>
              <a:rPr lang="ru-RU" kern="100" dirty="0">
                <a:latin typeface="Times New Roman" panose="02020603050405020304" pitchFamily="18" charset="0"/>
                <a:ea typeface="Tahoma" panose="020B0604030504040204" pitchFamily="34" charset="0"/>
              </a:rPr>
              <a:t>После успешной проверки личных данных выполните вход в чат, где можно набирать сообщения и отправлять их самому себе.</a:t>
            </a:r>
            <a:endParaRPr lang="ru-RU" sz="1600" dirty="0"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marL="0" indent="0" algn="ctr">
              <a:lnSpc>
                <a:spcPct val="115000"/>
              </a:lnSpc>
              <a:spcAft>
                <a:spcPts val="0"/>
              </a:spcAft>
              <a:buNone/>
            </a:pPr>
            <a:r>
              <a:rPr lang="ru-RU" kern="1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</a:t>
            </a:r>
            <a:endParaRPr lang="ru-RU" sz="1600" dirty="0"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marL="0" indent="0" algn="just">
              <a:lnSpc>
                <a:spcPct val="115000"/>
              </a:lnSpc>
              <a:spcAft>
                <a:spcPts val="0"/>
              </a:spcAft>
              <a:buNone/>
            </a:pPr>
            <a:r>
              <a:rPr lang="ru-RU" kern="100" dirty="0">
                <a:latin typeface="Times New Roman" panose="02020603050405020304" pitchFamily="18" charset="0"/>
                <a:ea typeface="Tahoma" panose="020B0604030504040204" pitchFamily="34" charset="0"/>
              </a:rPr>
              <a:t>Организуйте ввод сообщений последовательно друг за другом с обязательным указанием даты и времени отправки.</a:t>
            </a:r>
            <a:endParaRPr lang="ru-RU" sz="1600" dirty="0">
              <a:latin typeface="Arial" panose="020B0604020202020204" pitchFamily="34" charset="0"/>
              <a:ea typeface="Times New Roman" panose="02020603050405020304" pitchFamily="18" charset="0"/>
            </a:endParaRP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4273905D-F2B9-41EE-82E0-589E26218D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F6D875-D4B7-483C-AFEC-A954D173FA34}" type="slidenum">
              <a:rPr lang="ru-RU" smtClean="0"/>
              <a:t>10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4002250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F32909A-A575-4586-B2A4-71C25063E7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/>
              <a:t>Этап закрепления учащимися нового учебного материала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7D2CA21-F8C3-42B2-9535-E35E36A2FC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/>
              <a:t>Представьте алгоритмы, которые вы составили, по следующему плану:</a:t>
            </a:r>
          </a:p>
          <a:p>
            <a:r>
              <a:rPr lang="ru-RU" dirty="0"/>
              <a:t>Как реализовать защиту чата?</a:t>
            </a:r>
          </a:p>
          <a:p>
            <a:r>
              <a:rPr lang="ru-RU" dirty="0"/>
              <a:t>Как реализовать вывод сообщений в чате? </a:t>
            </a:r>
          </a:p>
          <a:p>
            <a:r>
              <a:rPr lang="ru-RU" dirty="0"/>
              <a:t>Какую алгоритмическую конструкцию вы применили? </a:t>
            </a:r>
          </a:p>
          <a:p>
            <a:r>
              <a:rPr lang="ru-RU" dirty="0"/>
              <a:t>Какие переменные вы использовали?</a:t>
            </a:r>
          </a:p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DB1A1E8D-133A-43B8-957A-A9722C636A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F6D875-D4B7-483C-AFEC-A954D173FA34}" type="slidenum">
              <a:rPr lang="ru-RU" smtClean="0"/>
              <a:t>11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0162422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7E84FBD-EC1A-4DEE-9958-0DE2474DC8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Листинг программы «Защищённый чат»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5D77A2A-D10B-40AD-80ED-99EEC2045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85025890-9F43-4396-8576-86FAE118A8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F6D875-D4B7-483C-AFEC-A954D173FA34}" type="slidenum">
              <a:rPr lang="ru-RU" smtClean="0"/>
              <a:t>12</a:t>
            </a:fld>
            <a:endParaRPr lang="ru-RU" dirty="0"/>
          </a:p>
        </p:txBody>
      </p:sp>
      <p:pic>
        <p:nvPicPr>
          <p:cNvPr id="5" name="Объект 6" descr="Вырезка экрана">
            <a:extLst>
              <a:ext uri="{FF2B5EF4-FFF2-40B4-BE49-F238E27FC236}">
                <a16:creationId xmlns:a16="http://schemas.microsoft.com/office/drawing/2014/main" id="{B2D2C5FD-67FD-49D7-B08B-8D5B7F44B80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"/>
          <a:stretch/>
        </p:blipFill>
        <p:spPr>
          <a:xfrm>
            <a:off x="814752" y="1819763"/>
            <a:ext cx="8018244" cy="2143424"/>
          </a:xfrm>
          <a:prstGeom prst="rect">
            <a:avLst/>
          </a:prstGeom>
        </p:spPr>
      </p:pic>
      <p:pic>
        <p:nvPicPr>
          <p:cNvPr id="6" name="Объект 6" descr="Вырезка экрана">
            <a:extLst>
              <a:ext uri="{FF2B5EF4-FFF2-40B4-BE49-F238E27FC236}">
                <a16:creationId xmlns:a16="http://schemas.microsoft.com/office/drawing/2014/main" id="{9CEB4421-F280-44CD-A366-93506AD50A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752" y="3963187"/>
            <a:ext cx="10515600" cy="2337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19227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Особенности кода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Для получения времени используется библиотека </a:t>
            </a:r>
            <a:br>
              <a:rPr lang="ru-RU" dirty="0"/>
            </a:br>
            <a:r>
              <a:rPr lang="ru-RU" dirty="0"/>
              <a:t>«</a:t>
            </a:r>
            <a:r>
              <a:rPr lang="ru-RU" b="1" dirty="0" err="1"/>
              <a:t>from</a:t>
            </a:r>
            <a:r>
              <a:rPr lang="ru-RU" b="1" dirty="0"/>
              <a:t> </a:t>
            </a:r>
            <a:r>
              <a:rPr lang="ru-RU" b="1" dirty="0" err="1"/>
              <a:t>datetime</a:t>
            </a:r>
            <a:r>
              <a:rPr lang="ru-RU" b="1" dirty="0"/>
              <a:t> </a:t>
            </a:r>
            <a:r>
              <a:rPr lang="ru-RU" b="1" dirty="0" err="1"/>
              <a:t>import</a:t>
            </a:r>
            <a:r>
              <a:rPr lang="ru-RU" b="1" dirty="0"/>
              <a:t> </a:t>
            </a:r>
            <a:r>
              <a:rPr lang="ru-RU" b="1" dirty="0" err="1"/>
              <a:t>datetime</a:t>
            </a:r>
            <a:r>
              <a:rPr lang="ru-RU" dirty="0"/>
              <a:t>»</a:t>
            </a:r>
            <a:br>
              <a:rPr lang="ru-RU" dirty="0"/>
            </a:br>
            <a:r>
              <a:rPr lang="ru-RU" dirty="0"/>
              <a:t> и команда </a:t>
            </a:r>
            <a:br>
              <a:rPr lang="ru-RU" dirty="0"/>
            </a:br>
            <a:r>
              <a:rPr lang="ru-RU" dirty="0"/>
              <a:t>«</a:t>
            </a:r>
            <a:r>
              <a:rPr lang="ru-RU" b="1" dirty="0" err="1"/>
              <a:t>datetime.strftime</a:t>
            </a:r>
            <a:r>
              <a:rPr lang="ru-RU" b="1" dirty="0"/>
              <a:t>(</a:t>
            </a:r>
            <a:r>
              <a:rPr lang="ru-RU" b="1" dirty="0" err="1"/>
              <a:t>datetime.now</a:t>
            </a:r>
            <a:r>
              <a:rPr lang="ru-RU" b="1" dirty="0"/>
              <a:t>(), "%</a:t>
            </a:r>
            <a:r>
              <a:rPr lang="ru-RU" b="1" dirty="0" err="1"/>
              <a:t>d.%m.%Y</a:t>
            </a:r>
            <a:r>
              <a:rPr lang="ru-RU" b="1" dirty="0"/>
              <a:t> %H:%M:%S")</a:t>
            </a:r>
            <a:r>
              <a:rPr lang="ru-RU" dirty="0"/>
              <a:t>». </a:t>
            </a:r>
          </a:p>
          <a:p>
            <a:r>
              <a:rPr lang="ru-RU" dirty="0"/>
              <a:t>Чтобы пользователь не видел постоянного запроса на набор сообщения, применяется библиотека </a:t>
            </a:r>
            <a:br>
              <a:rPr lang="ru-RU" dirty="0"/>
            </a:br>
            <a:r>
              <a:rPr lang="ru-RU" dirty="0"/>
              <a:t>«</a:t>
            </a:r>
            <a:r>
              <a:rPr lang="ru-RU" b="1" dirty="0" err="1"/>
              <a:t>import</a:t>
            </a:r>
            <a:r>
              <a:rPr lang="ru-RU" b="1" dirty="0"/>
              <a:t> </a:t>
            </a:r>
            <a:r>
              <a:rPr lang="ru-RU" b="1" dirty="0" err="1"/>
              <a:t>os</a:t>
            </a:r>
            <a:r>
              <a:rPr lang="ru-RU" dirty="0"/>
              <a:t>»</a:t>
            </a:r>
            <a:br>
              <a:rPr lang="ru-RU" dirty="0"/>
            </a:br>
            <a:r>
              <a:rPr lang="ru-RU" dirty="0"/>
              <a:t> и команда </a:t>
            </a:r>
            <a:br>
              <a:rPr lang="ru-RU" dirty="0"/>
            </a:br>
            <a:r>
              <a:rPr lang="ru-RU" dirty="0"/>
              <a:t>«</a:t>
            </a:r>
            <a:r>
              <a:rPr lang="ru-RU" b="1" dirty="0" err="1"/>
              <a:t>os.system</a:t>
            </a:r>
            <a:r>
              <a:rPr lang="ru-RU" b="1" dirty="0"/>
              <a:t>('</a:t>
            </a:r>
            <a:r>
              <a:rPr lang="ru-RU" b="1" dirty="0" err="1"/>
              <a:t>clear</a:t>
            </a:r>
            <a:r>
              <a:rPr lang="ru-RU" b="1" dirty="0"/>
              <a:t>')</a:t>
            </a:r>
            <a:r>
              <a:rPr lang="ru-RU" dirty="0"/>
              <a:t>»,</a:t>
            </a:r>
            <a:br>
              <a:rPr lang="ru-RU" dirty="0"/>
            </a:br>
            <a:r>
              <a:rPr lang="ru-RU" dirty="0"/>
              <a:t> которая полностью очищает окно вывода данных.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3AC0AB83-E561-4234-AB46-32C17178E7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F6D875-D4B7-483C-AFEC-A954D173FA34}" type="slidenum">
              <a:rPr lang="ru-RU" smtClean="0"/>
              <a:t>13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4207419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0BE95F8-F2FC-44C6-B3D3-B55B16C073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Этап подведения итогов учебного занятия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3B9665B-103D-4A68-A460-A32F5E5E3AF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ru-RU" dirty="0"/>
              <a:t>Как реализована защита чата и сам чат?</a:t>
            </a:r>
          </a:p>
          <a:p>
            <a:pPr marL="514350" indent="-514350">
              <a:buFont typeface="+mj-lt"/>
              <a:buAutoNum type="arabicPeriod"/>
            </a:pPr>
            <a:r>
              <a:rPr lang="ru-RU" dirty="0"/>
              <a:t>Какие алгоритмические конструкции применены и за что они отвечают?</a:t>
            </a:r>
          </a:p>
          <a:p>
            <a:pPr marL="514350" indent="-514350">
              <a:buFont typeface="+mj-lt"/>
              <a:buAutoNum type="arabicPeriod"/>
            </a:pPr>
            <a:r>
              <a:rPr lang="ru-RU" dirty="0"/>
              <a:t>Какие переменные использованы?</a:t>
            </a:r>
          </a:p>
          <a:p>
            <a:pPr marL="514350" indent="-514350">
              <a:buFont typeface="+mj-lt"/>
              <a:buAutoNum type="arabicPeriod"/>
            </a:pPr>
            <a:r>
              <a:rPr lang="ru-RU" dirty="0"/>
              <a:t>Когда чат «завершает работу»?</a:t>
            </a:r>
          </a:p>
          <a:p>
            <a:pPr marL="514350" indent="-514350">
              <a:buFont typeface="+mj-lt"/>
              <a:buAutoNum type="arabicPeriod"/>
            </a:pPr>
            <a:r>
              <a:rPr lang="ru-RU" dirty="0"/>
              <a:t>Почему переменные «</a:t>
            </a:r>
            <a:r>
              <a:rPr lang="ru-RU" dirty="0" err="1"/>
              <a:t>text</a:t>
            </a:r>
            <a:r>
              <a:rPr lang="ru-RU" dirty="0"/>
              <a:t>» и «</a:t>
            </a:r>
            <a:r>
              <a:rPr lang="ru-RU" dirty="0" err="1"/>
              <a:t>textChat</a:t>
            </a:r>
            <a:r>
              <a:rPr lang="ru-RU" dirty="0"/>
              <a:t>» идут перед циклом «</a:t>
            </a:r>
            <a:r>
              <a:rPr lang="ru-RU" dirty="0" err="1"/>
              <a:t>while</a:t>
            </a:r>
            <a:r>
              <a:rPr lang="ru-RU" dirty="0"/>
              <a:t>»? Чем они отличаются?</a:t>
            </a:r>
          </a:p>
          <a:p>
            <a:pPr marL="514350" indent="-514350">
              <a:buFont typeface="+mj-lt"/>
              <a:buAutoNum type="arabicPeriod"/>
            </a:pPr>
            <a:r>
              <a:rPr lang="ru-RU" dirty="0"/>
              <a:t>Что происходит с набранным на клавиатуре текстом после каждого последующего шага цикла? Благодаря чему это происходит?</a:t>
            </a:r>
          </a:p>
          <a:p>
            <a:pPr marL="514350" indent="-514350">
              <a:buFont typeface="+mj-lt"/>
              <a:buAutoNum type="arabicPeriod"/>
            </a:pPr>
            <a:r>
              <a:rPr lang="ru-RU" dirty="0"/>
              <a:t>Команда «</a:t>
            </a:r>
            <a:r>
              <a:rPr lang="ru-RU" dirty="0" err="1"/>
              <a:t>os.system</a:t>
            </a:r>
            <a:r>
              <a:rPr lang="ru-RU" dirty="0"/>
              <a:t>('</a:t>
            </a:r>
            <a:r>
              <a:rPr lang="ru-RU" dirty="0" err="1"/>
              <a:t>clear</a:t>
            </a:r>
            <a:r>
              <a:rPr lang="ru-RU" dirty="0"/>
              <a:t>')», набранная первой строчкой в цикле, должна очищать всю область вывода данных, но мы видим текст. Почему?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23D726B7-085C-456A-BF81-C5D179E33C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F6D875-D4B7-483C-AFEC-A954D173FA34}" type="slidenum">
              <a:rPr lang="ru-RU" smtClean="0"/>
              <a:t>14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9869794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E00F8FD-485F-4D83-8402-F7D30D6440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Об используемой среде программирования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3ED11C8-1933-4CC5-8558-F7A71BC97C3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dirty="0">
                <a:hlinkClick r:id="rId2"/>
              </a:rPr>
              <a:t>trinket.io/python3</a:t>
            </a:r>
            <a:endParaRPr lang="en-US" dirty="0"/>
          </a:p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AF0CD698-7DB2-4AA0-B387-A2CBBFB43F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F6D875-D4B7-483C-AFEC-A954D173FA34}" type="slidenum">
              <a:rPr lang="ru-RU" smtClean="0"/>
              <a:t>15</a:t>
            </a:fld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905280D-B612-470D-8483-F266BF69C8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9619" y="2383859"/>
            <a:ext cx="6852761" cy="4337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592666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3660B4D-3054-499E-9D45-AAD574C6BA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Результат выполнения программы</a:t>
            </a:r>
          </a:p>
        </p:txBody>
      </p:sp>
      <p:pic>
        <p:nvPicPr>
          <p:cNvPr id="10" name="Объект 9">
            <a:extLst>
              <a:ext uri="{FF2B5EF4-FFF2-40B4-BE49-F238E27FC236}">
                <a16:creationId xmlns:a16="http://schemas.microsoft.com/office/drawing/2014/main" id="{60A3FA24-E8EE-4C86-9A8F-C7BE05F66BF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200" y="2171028"/>
            <a:ext cx="5181600" cy="3390900"/>
          </a:xfrm>
        </p:spPr>
      </p:pic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2933B8CC-445D-4A2F-A6BD-EB0C9E22B6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F6D875-D4B7-483C-AFEC-A954D173FA34}" type="slidenum">
              <a:rPr lang="ru-RU" smtClean="0"/>
              <a:t>16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6175652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AF37E08-4E83-4A51-B223-A5571648EB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hlinkClick r:id="rId2"/>
              </a:rPr>
              <a:t>www.jetbrains.com/ru-ru/pycharm-edu</a:t>
            </a:r>
            <a:r>
              <a:rPr lang="en-US" dirty="0"/>
              <a:t> 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0BE5735-0280-4F20-B3F5-BB17BD70272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70EEA18C-BE33-4010-84DD-F9E5125968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F6D875-D4B7-483C-AFEC-A954D173FA34}" type="slidenum">
              <a:rPr lang="ru-RU" smtClean="0"/>
              <a:t>17</a:t>
            </a:fld>
            <a:endParaRPr lang="ru-RU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B549CD6-5A05-421D-9A4E-EBEE3B71B7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78213" y="1825625"/>
            <a:ext cx="8435573" cy="4395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850395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«Программирование циклов с заданным условием окончания работы»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/>
              <a:t>Учебное занятие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5C15F06D-35F1-4FC9-8FF0-9D38384E85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F6D875-D4B7-483C-AFEC-A954D173FA34}" type="slidenum">
              <a:rPr lang="ru-RU" smtClean="0"/>
              <a:t>18</a:t>
            </a:fld>
            <a:endParaRPr lang="ru-RU"/>
          </a:p>
        </p:txBody>
      </p:sp>
      <p:sp>
        <p:nvSpPr>
          <p:cNvPr id="5" name="Подзаголовок 2">
            <a:extLst>
              <a:ext uri="{FF2B5EF4-FFF2-40B4-BE49-F238E27FC236}">
                <a16:creationId xmlns:a16="http://schemas.microsoft.com/office/drawing/2014/main" id="{DD9C6024-569F-4574-B137-7597BEBBAE63}"/>
              </a:ext>
            </a:extLst>
          </p:cNvPr>
          <p:cNvSpPr txBox="1">
            <a:spLocks/>
          </p:cNvSpPr>
          <p:nvPr/>
        </p:nvSpPr>
        <p:spPr>
          <a:xfrm>
            <a:off x="1195754" y="4608513"/>
            <a:ext cx="10158046" cy="1655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ru-RU" dirty="0"/>
              <a:t>Автор:</a:t>
            </a:r>
          </a:p>
          <a:p>
            <a:pPr algn="r"/>
            <a:r>
              <a:rPr lang="ru-RU" dirty="0"/>
              <a:t>Учитель информатики и ИКТ</a:t>
            </a:r>
            <a:br>
              <a:rPr lang="ru-RU" dirty="0"/>
            </a:br>
            <a:r>
              <a:rPr lang="ru-RU" dirty="0"/>
              <a:t>МБОУ «Гимназия №48 г. Челябинска»,</a:t>
            </a:r>
            <a:br>
              <a:rPr lang="ru-RU" dirty="0"/>
            </a:br>
            <a:r>
              <a:rPr lang="ru-RU" dirty="0"/>
              <a:t>Демин Игорь Сергеевич</a:t>
            </a:r>
          </a:p>
        </p:txBody>
      </p:sp>
    </p:spTree>
    <p:extLst>
      <p:ext uri="{BB962C8B-B14F-4D97-AF65-F5344CB8AC3E}">
        <p14:creationId xmlns:p14="http://schemas.microsoft.com/office/powerpoint/2010/main" val="24404703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ru-RU" sz="3600" b="1" dirty="0"/>
              <a:t>Тип </a:t>
            </a:r>
            <a:r>
              <a:rPr lang="ru-RU" sz="3600" dirty="0"/>
              <a:t>учебного занятия</a:t>
            </a:r>
            <a:r>
              <a:rPr lang="ru-RU" sz="3600" b="1" dirty="0"/>
              <a:t> – </a:t>
            </a:r>
            <a:r>
              <a:rPr lang="ru-RU" sz="3600" dirty="0"/>
              <a:t>урок по закреплению нового учебного материала.</a:t>
            </a:r>
          </a:p>
          <a:p>
            <a:pPr marL="0" indent="0">
              <a:buNone/>
            </a:pPr>
            <a:r>
              <a:rPr lang="ru-RU" sz="3600" b="1" dirty="0"/>
              <a:t>Цель </a:t>
            </a:r>
            <a:r>
              <a:rPr lang="ru-RU" sz="3600" dirty="0"/>
              <a:t>учебного занятия</a:t>
            </a:r>
            <a:r>
              <a:rPr lang="ru-RU" sz="3600" b="1" dirty="0"/>
              <a:t> </a:t>
            </a:r>
            <a:r>
              <a:rPr lang="ru-RU" sz="3600" dirty="0"/>
              <a:t>– закрепить усвоенный обучающимися учебный материал по теме «Программирование циклов».</a:t>
            </a:r>
          </a:p>
          <a:p>
            <a:pPr marL="0" indent="0">
              <a:buNone/>
            </a:pPr>
            <a:r>
              <a:rPr lang="ru-RU" sz="3600" b="1" dirty="0"/>
              <a:t>Форма (вид) </a:t>
            </a:r>
            <a:r>
              <a:rPr lang="ru-RU" sz="3600" dirty="0"/>
              <a:t>учебного занятия</a:t>
            </a:r>
            <a:r>
              <a:rPr lang="ru-RU" sz="3600" b="1" dirty="0"/>
              <a:t> – </a:t>
            </a:r>
            <a:r>
              <a:rPr lang="ru-RU" sz="3600" dirty="0"/>
              <a:t>тренировочный</a:t>
            </a:r>
            <a:r>
              <a:rPr lang="ru-RU" sz="3600" b="1" dirty="0"/>
              <a:t> </a:t>
            </a:r>
            <a:r>
              <a:rPr lang="ru-RU" sz="3600" dirty="0"/>
              <a:t>практикум.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62BC3F1C-143B-4780-81E7-68862D15AC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F6D875-D4B7-483C-AFEC-A954D173FA34}" type="slidenum">
              <a:rPr lang="ru-RU" smtClean="0"/>
              <a:t>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189649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/>
              <a:t>Задачи </a:t>
            </a:r>
            <a:r>
              <a:rPr lang="ru-RU" dirty="0"/>
              <a:t>учебного занятия</a:t>
            </a:r>
            <a:r>
              <a:rPr lang="ru-RU" b="1" dirty="0"/>
              <a:t> – </a:t>
            </a:r>
            <a:r>
              <a:rPr lang="ru-RU" dirty="0"/>
              <a:t>достижение образовательных результатов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42BBB2FB-1D3A-4597-98FC-DE653F7D1B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F6D875-D4B7-483C-AFEC-A954D173FA34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40072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8FED2B7-8089-4339-B95A-DF7140F549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личностный результат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4802A7B-054F-48EA-BA44-F05CBB6E57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развитие у школьников алгоритмического мышления, необходимого для будущей профессиональной деятельности в современном обществе; формирование информационной и алгоритмической культуры; знакомство с профессиями XXI века: куратор информационной безопасности и дизайнер интерфейсов.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519372FC-1011-4DE3-926B-F602B31DCE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F6D875-D4B7-483C-AFEC-A954D173FA34}" type="slidenum">
              <a:rPr lang="ru-RU" smtClean="0"/>
              <a:t>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921167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0EE8914E-822E-4EFF-AEEF-8A2DFF3482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метапредметный результат</a:t>
            </a:r>
          </a:p>
        </p:txBody>
      </p:sp>
      <p:sp>
        <p:nvSpPr>
          <p:cNvPr id="5" name="Объект 4">
            <a:extLst>
              <a:ext uri="{FF2B5EF4-FFF2-40B4-BE49-F238E27FC236}">
                <a16:creationId xmlns:a16="http://schemas.microsoft.com/office/drawing/2014/main" id="{D97E1AF4-B945-45F3-BA00-A6EB988133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формирование у обучающихся способности формулировать цель деятельности на основе </a:t>
            </a:r>
            <a:r>
              <a:rPr lang="ru-RU" dirty="0" err="1"/>
              <a:t>определенной</a:t>
            </a:r>
            <a:r>
              <a:rPr lang="ru-RU" dirty="0"/>
              <a:t> проблемы и существующих возможностей; выдвигать версии решения проблемы, предвосхищать конечный результат.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D8D989F-2777-430D-9B86-B0F21E3A0E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F6D875-D4B7-483C-AFEC-A954D173FA34}" type="slidenum">
              <a:rPr lang="ru-RU" smtClean="0"/>
              <a:t>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707750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0E3BBF2-7424-4CC6-B34F-9F8026B01B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предметный результат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948783F-F53F-4BA5-AF39-A29EB4FD0EE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закрепление у учащихся усвоенных знаний об алгоритмических конструкциях, логических значениях и операциях; формирование умений анализировать предложенный алгоритм, создавать программы для решения возникающих задач.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5B7352F7-CC75-4694-8D00-46A79927BE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F6D875-D4B7-483C-AFEC-A954D173FA34}" type="slidenum">
              <a:rPr lang="ru-RU" smtClean="0"/>
              <a:t>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743777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i="1" dirty="0"/>
              <a:t>Ход учебного занятия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ru-RU" dirty="0"/>
              <a:t>Организационный этап.</a:t>
            </a:r>
          </a:p>
          <a:p>
            <a:pPr marL="514350" indent="-514350">
              <a:buFont typeface="+mj-lt"/>
              <a:buAutoNum type="arabicPeriod"/>
            </a:pPr>
            <a:r>
              <a:rPr lang="ru-RU" dirty="0"/>
              <a:t>Этап фронтальной проверки выполнения учащимися домашнего задания.</a:t>
            </a:r>
          </a:p>
          <a:p>
            <a:pPr marL="514350" indent="-514350">
              <a:buFont typeface="+mj-lt"/>
              <a:buAutoNum type="arabicPeriod"/>
            </a:pPr>
            <a:r>
              <a:rPr lang="ru-RU" dirty="0"/>
              <a:t>Этап подготовки учащихся к активному и сознательному закреплению нового учебного материала.</a:t>
            </a:r>
          </a:p>
          <a:p>
            <a:pPr marL="514350" indent="-514350">
              <a:buFont typeface="+mj-lt"/>
              <a:buAutoNum type="arabicPeriod"/>
            </a:pPr>
            <a:r>
              <a:rPr lang="ru-RU" dirty="0"/>
              <a:t>Этап закрепления учащимися нового учебного материала.</a:t>
            </a:r>
          </a:p>
          <a:p>
            <a:pPr marL="514350" indent="-514350">
              <a:buFont typeface="+mj-lt"/>
              <a:buAutoNum type="arabicPeriod"/>
            </a:pPr>
            <a:r>
              <a:rPr lang="ru-RU" dirty="0"/>
              <a:t>Этап подведения итогов учебного занятия.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D3CEDCC1-782E-445A-AA53-20A83D840C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F6D875-D4B7-483C-AFEC-A954D173FA34}" type="slidenum">
              <a:rPr lang="ru-RU" smtClean="0"/>
              <a:t>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23391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4F8A08B-5945-4BF5-BBBE-4ED5AD3390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ru-RU" dirty="0"/>
              <a:t>Этап фронтальной проверки выполнения учащимися домашнего задания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26D092B-B01A-4B54-B723-98ADD94A03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Какие алгоритмические конструкции были изучены вами?</a:t>
            </a:r>
          </a:p>
          <a:p>
            <a:r>
              <a:rPr lang="ru-RU" dirty="0"/>
              <a:t>Что такое цикл?</a:t>
            </a:r>
          </a:p>
          <a:p>
            <a:r>
              <a:rPr lang="ru-RU" dirty="0"/>
              <a:t>Как выполняются операторы снаружи и внутри цикла?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C2B6244F-FE52-40FD-B9E2-CEA3355427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F6D875-D4B7-483C-AFEC-A954D173FA34}" type="slidenum">
              <a:rPr lang="ru-RU" smtClean="0"/>
              <a:t>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7676069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8E77370-3280-4DD5-9D74-62386A9784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Этап подготовки учащихся к активному и сознательному закреплению нового учебного материала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79D20AC-7E7C-40D9-9C87-745009ECBB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6"/>
            <a:ext cx="10515600" cy="1409944"/>
          </a:xfrm>
        </p:spPr>
        <p:txBody>
          <a:bodyPr/>
          <a:lstStyle/>
          <a:p>
            <a:r>
              <a:rPr lang="ru-RU" dirty="0"/>
              <a:t>Закрепление материала путём создания программы «защищённый чат»</a:t>
            </a:r>
          </a:p>
          <a:p>
            <a:r>
              <a:rPr lang="ru-RU" dirty="0"/>
              <a:t>Знакомство обучающихся с особенностями двух новых профессий</a:t>
            </a:r>
          </a:p>
        </p:txBody>
      </p:sp>
      <p:graphicFrame>
        <p:nvGraphicFramePr>
          <p:cNvPr id="6" name="Таблица 5">
            <a:extLst>
              <a:ext uri="{FF2B5EF4-FFF2-40B4-BE49-F238E27FC236}">
                <a16:creationId xmlns:a16="http://schemas.microsoft.com/office/drawing/2014/main" id="{08A7A77C-DCE7-4FA0-AB72-2CD9D66AF2F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59282148"/>
              </p:ext>
            </p:extLst>
          </p:nvPr>
        </p:nvGraphicFramePr>
        <p:xfrm>
          <a:off x="1368669" y="3375148"/>
          <a:ext cx="9454662" cy="3288323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2149429">
                  <a:extLst>
                    <a:ext uri="{9D8B030D-6E8A-4147-A177-3AD203B41FA5}">
                      <a16:colId xmlns:a16="http://schemas.microsoft.com/office/drawing/2014/main" val="1573887261"/>
                    </a:ext>
                  </a:extLst>
                </a:gridCol>
                <a:gridCol w="7305233">
                  <a:extLst>
                    <a:ext uri="{9D8B030D-6E8A-4147-A177-3AD203B41FA5}">
                      <a16:colId xmlns:a16="http://schemas.microsoft.com/office/drawing/2014/main" val="913754422"/>
                    </a:ext>
                  </a:extLst>
                </a:gridCol>
              </a:tblGrid>
              <a:tr h="65094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kern="100" dirty="0">
                          <a:effectLst/>
                        </a:rPr>
                        <a:t>Название новой профессии</a:t>
                      </a:r>
                      <a:endParaRPr lang="ru-RU" sz="12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kern="100" dirty="0">
                          <a:effectLst/>
                        </a:rPr>
                        <a:t>Аннотация </a:t>
                      </a:r>
                      <a:endParaRPr lang="ru-RU" sz="12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115027089"/>
                  </a:ext>
                </a:extLst>
              </a:tr>
              <a:tr h="1652557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Куратор информационной безопасности</a:t>
                      </a:r>
                      <a:endParaRPr lang="ru-RU" sz="12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Специалист в области информационной безопасности технологических процессов на автоматизированных производствах. Он обеспечивает безопасность, защиту и стабильную, устойчивую работу систем управления производством и процессами обработки информации. </a:t>
                      </a:r>
                      <a:endParaRPr lang="ru-RU" sz="12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429350862"/>
                  </a:ext>
                </a:extLst>
              </a:tr>
              <a:tr h="984817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Дизайнер интерфейсов</a:t>
                      </a:r>
                      <a:endParaRPr lang="ru-RU" sz="12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Специалист в области разработки и создания «дружественных», адаптирующихся под человека и безопасных для него интерфейсов оборудования, техники, софта различного уровня.</a:t>
                      </a:r>
                      <a:endParaRPr lang="ru-RU" sz="12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603764140"/>
                  </a:ext>
                </a:extLst>
              </a:tr>
            </a:tbl>
          </a:graphicData>
        </a:graphic>
      </p:graphicFrame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99B807A-562B-4D5E-849A-77952E7C07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F6D875-D4B7-483C-AFEC-A954D173FA34}" type="slidenum">
              <a:rPr lang="ru-RU" smtClean="0"/>
              <a:t>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74632478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244</TotalTime>
  <Words>685</Words>
  <Application>Microsoft Office PowerPoint</Application>
  <PresentationFormat>Широкоэкранный</PresentationFormat>
  <Paragraphs>84</Paragraphs>
  <Slides>18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5" baseType="lpstr">
      <vt:lpstr>Arial</vt:lpstr>
      <vt:lpstr>Calibri</vt:lpstr>
      <vt:lpstr>Calibri Light</vt:lpstr>
      <vt:lpstr>Symbol</vt:lpstr>
      <vt:lpstr>Tahoma</vt:lpstr>
      <vt:lpstr>Times New Roman</vt:lpstr>
      <vt:lpstr>Тема Office</vt:lpstr>
      <vt:lpstr>«Программирование циклов с заданным условием окончания работы»</vt:lpstr>
      <vt:lpstr>Презентация PowerPoint</vt:lpstr>
      <vt:lpstr>Задачи учебного занятия – достижение образовательных результатов</vt:lpstr>
      <vt:lpstr>личностный результат</vt:lpstr>
      <vt:lpstr>метапредметный результат</vt:lpstr>
      <vt:lpstr>предметный результат</vt:lpstr>
      <vt:lpstr>Ход учебного занятия</vt:lpstr>
      <vt:lpstr>Этап фронтальной проверки выполнения учащимися домашнего задания</vt:lpstr>
      <vt:lpstr>Этап подготовки учащихся к активному и сознательному закреплению нового учебного материала</vt:lpstr>
      <vt:lpstr>Этап закрепления учащимися нового учебного материала</vt:lpstr>
      <vt:lpstr>Этап закрепления учащимися нового учебного материала</vt:lpstr>
      <vt:lpstr>Листинг программы «Защищённый чат»</vt:lpstr>
      <vt:lpstr>Особенности кода</vt:lpstr>
      <vt:lpstr>Этап подведения итогов учебного занятия</vt:lpstr>
      <vt:lpstr>Об используемой среде программирования</vt:lpstr>
      <vt:lpstr>Результат выполнения программы</vt:lpstr>
      <vt:lpstr>www.jetbrains.com/ru-ru/pycharm-edu </vt:lpstr>
      <vt:lpstr>«Программирование циклов с заданным условием окончания работы»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Igor Demin</dc:creator>
  <cp:lastModifiedBy>Безрукова Анастасия</cp:lastModifiedBy>
  <cp:revision>30</cp:revision>
  <dcterms:created xsi:type="dcterms:W3CDTF">2019-11-27T14:58:15Z</dcterms:created>
  <dcterms:modified xsi:type="dcterms:W3CDTF">2021-04-05T06:18:51Z</dcterms:modified>
</cp:coreProperties>
</file>