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7" r:id="rId2"/>
    <p:sldId id="267" r:id="rId3"/>
    <p:sldId id="258" r:id="rId4"/>
    <p:sldId id="259" r:id="rId5"/>
    <p:sldId id="260" r:id="rId6"/>
    <p:sldId id="261" r:id="rId7"/>
    <p:sldId id="268" r:id="rId8"/>
    <p:sldId id="272" r:id="rId9"/>
    <p:sldId id="273" r:id="rId10"/>
    <p:sldId id="269" r:id="rId11"/>
    <p:sldId id="274" r:id="rId12"/>
    <p:sldId id="265" r:id="rId13"/>
    <p:sldId id="262" r:id="rId14"/>
    <p:sldId id="264" r:id="rId15"/>
    <p:sldId id="263" r:id="rId16"/>
    <p:sldId id="270" r:id="rId17"/>
    <p:sldId id="271" r:id="rId18"/>
    <p:sldId id="26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21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71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6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9204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617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92168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417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364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54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72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914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27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5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11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1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853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10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D9137-AEB6-4A9B-85D2-8D442336663D}" type="datetimeFigureOut">
              <a:rPr lang="ru-RU" smtClean="0"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BE50D6-611E-4F39-AE4A-791A2370D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1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45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3.jpeg"/><Relationship Id="rId3" Type="http://schemas.openxmlformats.org/officeDocument/2006/relationships/hyperlink" Target="mailto:licey120@mail.ru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62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61.png"/><Relationship Id="rId5" Type="http://schemas.openxmlformats.org/officeDocument/2006/relationships/image" Target="../media/image58.jpeg"/><Relationship Id="rId10" Type="http://schemas.openxmlformats.org/officeDocument/2006/relationships/image" Target="../media/image60.jpeg"/><Relationship Id="rId4" Type="http://schemas.openxmlformats.org/officeDocument/2006/relationships/image" Target="../media/image57.jpe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em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1897063" y="2500602"/>
            <a:ext cx="8561388" cy="108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sz="3600" b="1" dirty="0"/>
              <a:t>Навигация в профессию и наставничество в условиях школьной программы</a:t>
            </a:r>
            <a:endParaRPr lang="ru-RU" sz="3600" dirty="0"/>
          </a:p>
        </p:txBody>
      </p:sp>
      <p:sp>
        <p:nvSpPr>
          <p:cNvPr id="27" name="Freeform 32">
            <a:extLst>
              <a:ext uri="{FF2B5EF4-FFF2-40B4-BE49-F238E27FC236}"/>
            </a:extLst>
          </p:cNvPr>
          <p:cNvSpPr/>
          <p:nvPr/>
        </p:nvSpPr>
        <p:spPr>
          <a:xfrm>
            <a:off x="7239000" y="3463925"/>
            <a:ext cx="395288" cy="54768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 sz="2700"/>
          </a:p>
        </p:txBody>
      </p:sp>
      <p:sp>
        <p:nvSpPr>
          <p:cNvPr id="6148" name="Подзаголовок 2"/>
          <p:cNvSpPr txBox="1">
            <a:spLocks/>
          </p:cNvSpPr>
          <p:nvPr/>
        </p:nvSpPr>
        <p:spPr bwMode="auto">
          <a:xfrm>
            <a:off x="1492251" y="207963"/>
            <a:ext cx="9191625" cy="760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Муниципальное бюджетное общеобразовательное учреждение «Лицей №120 г. Челябинска</a:t>
            </a: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6149" name="Подзаголовок 2"/>
          <p:cNvSpPr txBox="1">
            <a:spLocks/>
          </p:cNvSpPr>
          <p:nvPr/>
        </p:nvSpPr>
        <p:spPr bwMode="auto">
          <a:xfrm>
            <a:off x="5960853" y="4742152"/>
            <a:ext cx="5862848" cy="7604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buFontTx/>
              <a:buNone/>
            </a:pPr>
            <a:r>
              <a:rPr lang="ru-RU" alt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Долгин Тимофей Сергеевич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информатики МБОУ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№120 г. Челябинска», региональный эксперт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Абилимпикс</a:t>
            </a:r>
            <a:endParaRPr lang="ru-RU" altLang="ru-RU" sz="2000" b="1" dirty="0">
              <a:solidFill>
                <a:srgbClr val="0070C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180" name="Picture 17" descr="1444641690_top-500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3" y="6249988"/>
            <a:ext cx="531812" cy="531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1" descr="https://licey120.ru/wp-content/uploads/2021/01/unnamed-150x150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7"/>
          <a:stretch>
            <a:fillRect/>
          </a:stretch>
        </p:blipFill>
        <p:spPr bwMode="auto">
          <a:xfrm>
            <a:off x="8180389" y="6270625"/>
            <a:ext cx="714375" cy="4905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3" descr="Официальный сайт Челябинского института переподготовки и повышения квалификации работников образования (ГБУ ДПО ЧИППКРО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6249988"/>
            <a:ext cx="542925" cy="531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AutoShape 27" descr="upload.wikimedia.org/wikipedia/commons/d/d2/Fab..."/>
          <p:cNvSpPr>
            <a:spLocks noChangeAspect="1" noChangeArrowheads="1"/>
          </p:cNvSpPr>
          <p:nvPr/>
        </p:nvSpPr>
        <p:spPr bwMode="auto">
          <a:xfrm>
            <a:off x="1287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4" name="AutoShape 29" descr="upload.wikimedia.org/wikipedia/commons/d/d2/Fab..."/>
          <p:cNvSpPr>
            <a:spLocks noChangeAspect="1" noChangeArrowheads="1"/>
          </p:cNvSpPr>
          <p:nvPr/>
        </p:nvSpPr>
        <p:spPr bwMode="auto">
          <a:xfrm>
            <a:off x="1439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55" name="AutoShape 31" descr="upload.wikimedia.org/wikipedia/commons/d/d2/Fab..."/>
          <p:cNvSpPr>
            <a:spLocks noChangeAspect="1" noChangeArrowheads="1"/>
          </p:cNvSpPr>
          <p:nvPr/>
        </p:nvSpPr>
        <p:spPr bwMode="auto">
          <a:xfrm>
            <a:off x="1592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7186" name="Picture 33" descr="Фаблабы и ЦМИТы России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813" y="6230938"/>
            <a:ext cx="628650" cy="571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" descr="img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481" y="968375"/>
            <a:ext cx="2004750" cy="142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Смен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32" y="6188423"/>
            <a:ext cx="612476" cy="654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3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29" y="6248697"/>
            <a:ext cx="560266" cy="594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745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1680" y="313231"/>
            <a:ext cx="87938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одель наставничества «Учитель – мастер производственного обучения – ученик». Подготовка к участию в соревнованиях проводятся учителями лицея обладающими знаниями по данной компетенции и преподавателями специальных дисциплин социальных партнёров с использование материально – технической базы социальных партнеров.</a:t>
            </a: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endParaRPr lang="ru-RU" sz="24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5" y="3637511"/>
            <a:ext cx="31083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776" y="3496570"/>
            <a:ext cx="3382963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11" y="4804323"/>
            <a:ext cx="3098800" cy="197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3"/>
          <a:stretch>
            <a:fillRect/>
          </a:stretch>
        </p:blipFill>
        <p:spPr bwMode="auto">
          <a:xfrm>
            <a:off x="3667276" y="3763853"/>
            <a:ext cx="2454275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C:\Users\User\Desktop\20211119_0942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9"/>
          <a:stretch>
            <a:fillRect/>
          </a:stretch>
        </p:blipFill>
        <p:spPr bwMode="auto">
          <a:xfrm>
            <a:off x="7560572" y="121776"/>
            <a:ext cx="4631428" cy="3419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08" y="2711249"/>
            <a:ext cx="5750166" cy="4005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30" y="0"/>
            <a:ext cx="5749793" cy="40323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6" y="3878537"/>
            <a:ext cx="4779587" cy="268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11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 вниз 5"/>
          <p:cNvSpPr/>
          <p:nvPr/>
        </p:nvSpPr>
        <p:spPr>
          <a:xfrm>
            <a:off x="5703359" y="632884"/>
            <a:ext cx="6072717" cy="505142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/>
          </a:p>
        </p:txBody>
      </p:sp>
      <p:sp>
        <p:nvSpPr>
          <p:cNvPr id="25603" name="object 7"/>
          <p:cNvSpPr>
            <a:spLocks/>
          </p:cNvSpPr>
          <p:nvPr/>
        </p:nvSpPr>
        <p:spPr bwMode="auto">
          <a:xfrm>
            <a:off x="5123392" y="2274359"/>
            <a:ext cx="1879600" cy="825500"/>
          </a:xfrm>
          <a:custGeom>
            <a:avLst/>
            <a:gdLst>
              <a:gd name="T0" fmla="*/ 0 w 6108700"/>
              <a:gd name="T1" fmla="*/ 0 h 909955"/>
              <a:gd name="T2" fmla="*/ 0 w 6108700"/>
              <a:gd name="T3" fmla="*/ 0 h 909955"/>
              <a:gd name="T4" fmla="*/ 0 w 6108700"/>
              <a:gd name="T5" fmla="*/ 2147483646 h 909955"/>
              <a:gd name="T6" fmla="*/ 0 w 6108700"/>
              <a:gd name="T7" fmla="*/ 2147483646 h 909955"/>
              <a:gd name="T8" fmla="*/ 0 w 6108700"/>
              <a:gd name="T9" fmla="*/ 0 h 9099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108700" h="909955">
                <a:moveTo>
                  <a:pt x="6108192" y="0"/>
                </a:moveTo>
                <a:lnTo>
                  <a:pt x="0" y="0"/>
                </a:lnTo>
                <a:lnTo>
                  <a:pt x="0" y="909827"/>
                </a:lnTo>
                <a:lnTo>
                  <a:pt x="6108192" y="909827"/>
                </a:lnTo>
                <a:lnTo>
                  <a:pt x="6108192" y="0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1200"/>
          </a:p>
        </p:txBody>
      </p:sp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-21166" y="7409"/>
            <a:ext cx="12178242" cy="420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НАПРАВЛЕННОСТЬ ОПЫТА</a:t>
            </a:r>
          </a:p>
        </p:txBody>
      </p:sp>
      <p:sp>
        <p:nvSpPr>
          <p:cNvPr id="25606" name="Прямоугольник 11"/>
          <p:cNvSpPr>
            <a:spLocks noChangeArrowheads="1"/>
          </p:cNvSpPr>
          <p:nvPr/>
        </p:nvSpPr>
        <p:spPr bwMode="auto">
          <a:xfrm>
            <a:off x="4799542" y="2392892"/>
            <a:ext cx="2506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СОЦИАЛЬНЫЕ ПАРТНЕРЫ</a:t>
            </a:r>
            <a:endParaRPr lang="ru-RU" altLang="ru-RU" sz="1600" b="1"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00190" y="1704446"/>
            <a:ext cx="999501" cy="735542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1000" b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5610" name="Picture 4" descr="Сме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3342" y="2005542"/>
            <a:ext cx="1083733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Прямоугольник 1"/>
          <p:cNvSpPr>
            <a:spLocks noChangeArrowheads="1"/>
          </p:cNvSpPr>
          <p:nvPr/>
        </p:nvSpPr>
        <p:spPr bwMode="auto">
          <a:xfrm>
            <a:off x="7703609" y="1922992"/>
            <a:ext cx="391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ГБПОУ «Челябинский механико-технологический техникум»</a:t>
            </a:r>
          </a:p>
          <a:p>
            <a:pPr algn="just"/>
            <a:endParaRPr lang="ru-RU" altLang="ru-RU" sz="1200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12" name="Прямоугольник 2"/>
          <p:cNvSpPr>
            <a:spLocks noChangeArrowheads="1"/>
          </p:cNvSpPr>
          <p:nvPr/>
        </p:nvSpPr>
        <p:spPr bwMode="auto">
          <a:xfrm>
            <a:off x="6634692" y="2580217"/>
            <a:ext cx="44640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Aft>
                <a:spcPct val="35000"/>
              </a:spcAft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нетиповое образовательное учреждение «Образовательный комплекс «Смена»</a:t>
            </a:r>
          </a:p>
        </p:txBody>
      </p:sp>
      <p:pic>
        <p:nvPicPr>
          <p:cNvPr id="25617" name="Picture 13" descr="https://licey120.ru/wp-content/uploads/Screenshot_20211117-160742_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6"/>
          <a:stretch>
            <a:fillRect/>
          </a:stretch>
        </p:blipFill>
        <p:spPr bwMode="auto">
          <a:xfrm>
            <a:off x="5372101" y="4745567"/>
            <a:ext cx="6068483" cy="199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8" name="Picture 13" descr="https://licey120.ru/wp-content/uploads/Screenshot_20211117-160742_Chrom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3" b="27995"/>
          <a:stretch>
            <a:fillRect/>
          </a:stretch>
        </p:blipFill>
        <p:spPr bwMode="auto">
          <a:xfrm>
            <a:off x="9291109" y="4750859"/>
            <a:ext cx="21494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9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7" y="515453"/>
            <a:ext cx="2490257" cy="33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0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893" y="2949493"/>
            <a:ext cx="1967802" cy="26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21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2" y="2794077"/>
            <a:ext cx="2182012" cy="291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6999817" y="2570692"/>
            <a:ext cx="4114800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626" name="Прямоугольник 2"/>
          <p:cNvSpPr>
            <a:spLocks noChangeArrowheads="1"/>
          </p:cNvSpPr>
          <p:nvPr/>
        </p:nvSpPr>
        <p:spPr bwMode="auto">
          <a:xfrm>
            <a:off x="5160434" y="632884"/>
            <a:ext cx="67087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 по компетенциям</a:t>
            </a:r>
            <a:r>
              <a:rPr lang="en-US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WSR Junior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электромонтажные работы, токарные работы на станках с ЧПУ, фрезерные работы на станках с ЧПУ, </a:t>
            </a:r>
            <a:r>
              <a:rPr lang="ru-RU" alt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полимеханика</a:t>
            </a:r>
            <a:r>
              <a:rPr lang="ru-RU" alt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поварское дело – 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программ, 20 обучающихся</a:t>
            </a:r>
            <a:endParaRPr lang="ru-RU" alt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27" name="Прямоугольник 4"/>
          <p:cNvSpPr>
            <a:spLocks noChangeArrowheads="1"/>
          </p:cNvSpPr>
          <p:nvPr/>
        </p:nvSpPr>
        <p:spPr bwMode="auto">
          <a:xfrm>
            <a:off x="5286376" y="3626909"/>
            <a:ext cx="66304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Тренировка обучающихся по компетенциям</a:t>
            </a:r>
            <a:r>
              <a:rPr lang="en-US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WSR Junior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: ювелирное дело,  аддитивное производство, лазерные технологии – </a:t>
            </a:r>
            <a:r>
              <a:rPr lang="ru-RU" altLang="ru-RU" sz="1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договор, 6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137199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958" y="1814549"/>
            <a:ext cx="6344784" cy="423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t="861" r="1053" b="-861"/>
          <a:stretch>
            <a:fillRect/>
          </a:stretch>
        </p:blipFill>
        <p:spPr bwMode="auto">
          <a:xfrm>
            <a:off x="1473200" y="42863"/>
            <a:ext cx="90757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Прямоугольник 8"/>
          <p:cNvSpPr>
            <a:spLocks noChangeArrowheads="1"/>
          </p:cNvSpPr>
          <p:nvPr/>
        </p:nvSpPr>
        <p:spPr bwMode="auto">
          <a:xfrm>
            <a:off x="1924051" y="1136651"/>
            <a:ext cx="8245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УЧЕТ ИНДИВИДУАЛЬНЫХ СПОСОБНОСТЕЙ</a:t>
            </a:r>
            <a:endParaRPr lang="ru-RU" altLang="ru-RU" sz="2800" b="1">
              <a:solidFill>
                <a:srgbClr val="002060"/>
              </a:solidFill>
            </a:endParaRPr>
          </a:p>
        </p:txBody>
      </p:sp>
      <p:sp>
        <p:nvSpPr>
          <p:cNvPr id="10248" name="Прямоугольник 18"/>
          <p:cNvSpPr>
            <a:spLocks noChangeArrowheads="1"/>
          </p:cNvSpPr>
          <p:nvPr/>
        </p:nvSpPr>
        <p:spPr bwMode="auto">
          <a:xfrm>
            <a:off x="4167188" y="6164264"/>
            <a:ext cx="6381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</a:t>
            </a:r>
            <a:r>
              <a:rPr lang="ru-RU" alt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</a:t>
            </a:r>
          </a:p>
          <a:p>
            <a:endParaRPr lang="ru-RU" alt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670" y="1626836"/>
            <a:ext cx="2820892" cy="3769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589" y="3441776"/>
            <a:ext cx="2756060" cy="2757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94" y="1660526"/>
            <a:ext cx="2101136" cy="3735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01" y="3801435"/>
            <a:ext cx="3323766" cy="2841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30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11616"/>
              </p:ext>
            </p:extLst>
          </p:nvPr>
        </p:nvGraphicFramePr>
        <p:xfrm>
          <a:off x="335808" y="1446292"/>
          <a:ext cx="11734799" cy="481544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165557"/>
                <a:gridCol w="1420299"/>
                <a:gridCol w="5148943"/>
              </a:tblGrid>
              <a:tr h="67053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ФОРМИРУЕТ МОТИВАЦИЮ И ВЕДЕТ УЧЕНИКА К ЦЕЛИ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  <a:tc rowSpan="9">
                  <a:txBody>
                    <a:bodyPr/>
                    <a:lstStyle/>
                    <a:p>
                      <a:pPr algn="ctr"/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НАСТАВНИК ПОДДЕРЖИВАЕТ МОТИВАЦИЮ НАСТАВЛЯЕМОГО, ОСНОВАННУЮ НА ЕГО ЛИЧНЫХ ИНТЕРЕСАХ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</a:tr>
              <a:tr h="46733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ОРГАНИЗАЦИИ УЧЕБНОГО ПРОЦЕССА -УСТОЙЧИВАЯ СИСТЕМА КЛАСС - УЧИТЕЛЬ </a:t>
                      </a: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УЧЕНИК В АКТИВНОЙ ПОЗИЦИИ ВЫБОРА НАСТАВНИКА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</a:tr>
              <a:tr h="26413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 С КОЛЛЕКТИВОМ КЛАССА</a:t>
                      </a: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ИНДИВИДУАЛЬНАЯ РАБОТА С НАСТАВЛЯЕМЫМ</a:t>
                      </a:r>
                    </a:p>
                  </a:txBody>
                  <a:tcPr marL="60960" marR="60960" marT="30467" marB="30467"/>
                </a:tc>
              </a:tr>
              <a:tr h="67053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ДОМИНИРУЮЩИЙ ПРИОРИТЕТ ПЕДАГОГА В УРОЧНОЙ ДЕЯТЕЛЬНОСТИ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ПСИХОЛОГИЯ ПАРТНЕСКИХ ВЗАИМООТНОШЕНИЙ, ОСНОВАННАЯ НА ЛИЧНОЙ ЗАИНТЕРЕСОВАННОСТИ НАСТАВЛЯЕМОГО </a:t>
                      </a:r>
                    </a:p>
                  </a:txBody>
                  <a:tcPr marL="60960" marR="60960" marT="30467" marB="30467"/>
                </a:tc>
              </a:tr>
              <a:tr h="46733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ПРИОРИТЕТ  ТЕОРЕТИЧЕСКИХ ОСНОВ ОТРАСЛЕЙ НАУЧНЫХ ЗНАНИЙ</a:t>
                      </a: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ПРИОРИТЕТ ПРАКТИЧЕСЧЕСКОЙ НАПРАВЛЕННОСТИ В ОБРАЗОВАТЕЛЬНОЙ  ДЕЯТЕЛЬНОСТИ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</a:tr>
              <a:tr h="46733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 ОБУЧЕНИЯ В СТРОГОМ СООТВЕТСВИИ СТАНДАРТА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ВОЗМОЖНОСТЬ ВАРЬИРОВАТЬ СОДЕРЖАНИЕ ОБУЧЕНИЯ И ПРАКТИКИ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</a:tr>
              <a:tr h="670533">
                <a:tc>
                  <a:txBody>
                    <a:bodyPr/>
                    <a:lstStyle/>
                    <a:p>
                      <a:pPr marL="0" marR="0" indent="0" algn="ctr" defTabSz="13716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РЕГЛАМЕНТАЦИЯ ЗАНЯТИЯ ПО СРЕДСТВАМ  РАСПИСАНИЯ</a:t>
                      </a: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СВОБОДНЫЙ ВЫБОР УЧАСТНИКОВ ПРОЦЕССА (СОСТАВЛЕНИЕ ИНДИВИДУАЛЬНОГО ОБРАЗОВАТЕЛЬНОГО МАРШРУТА)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</a:tr>
              <a:tr h="467181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ПЕДАГОГИЧЕСКОГО ОБРАЗОВАНИЯ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НАЛИЧИЕ ПРОФЕССИОНАЛЬНОГО И ЛИЧНОГО ОПЫТА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</a:tr>
              <a:tr h="670533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ОЦЕНИВАНИЕ ДЕЯТЕЛЬНОСТИ ПО РУЗУЛЬТАТУ, РЕГЛАМЕНТИРОВАННОМУ  СТАНДАРТОМ 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  <a:tc vMerge="1">
                  <a:txBody>
                    <a:bodyPr/>
                    <a:lstStyle/>
                    <a:p>
                      <a:pPr algn="ctr"/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ПРИОРИТЕТ НЕ НА ДОСТИЖЕНИЕ УЧЕБНЫХ ЦЕЛЕЙ, А НА РАЗВИТИЕ ЛИЧНОСТИ В УСЛОВИЯХ ПРОДУКТИВНОГО СОТРУДНИЧЕСТВА</a:t>
                      </a:r>
                      <a:endParaRPr lang="ru-RU" sz="1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30467" marB="30467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 rot="5400000">
            <a:off x="2660537" y="-786808"/>
            <a:ext cx="438843" cy="29151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8954923" y="-827060"/>
            <a:ext cx="457200" cy="302544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</p:txBody>
      </p:sp>
      <p:sp>
        <p:nvSpPr>
          <p:cNvPr id="5" name="Двойная стрелка влево/вправо 4">
            <a:extLst>
              <a:ext uri="{FF2B5EF4-FFF2-40B4-BE49-F238E27FC236}"/>
            </a:extLst>
          </p:cNvPr>
          <p:cNvSpPr/>
          <p:nvPr/>
        </p:nvSpPr>
        <p:spPr>
          <a:xfrm>
            <a:off x="5048250" y="491067"/>
            <a:ext cx="2108200" cy="35983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7" name="Прямоугольник 6">
            <a:extLst>
              <a:ext uri="{FF2B5EF4-FFF2-40B4-BE49-F238E27FC236}"/>
            </a:extLst>
          </p:cNvPr>
          <p:cNvSpPr/>
          <p:nvPr/>
        </p:nvSpPr>
        <p:spPr>
          <a:xfrm>
            <a:off x="5542972" y="1889985"/>
            <a:ext cx="1282865" cy="1090007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000" r="-14000"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0459" y="5247037"/>
            <a:ext cx="1292225" cy="91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2209992" cy="420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СТРАТЕГИИ  МОДЕЛЕЙ НАСТВНИЧЕСТВА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047" y="3331935"/>
            <a:ext cx="1030713" cy="1374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45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152484" y="104064"/>
            <a:ext cx="100515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Результативность участия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в региональных и национальных чемпионатах 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«Молодые профессионалы» (</a:t>
            </a:r>
            <a:r>
              <a:rPr lang="en-US" alt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WorldSkills</a:t>
            </a:r>
            <a:r>
              <a:rPr lang="en-US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 Russia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) и </a:t>
            </a:r>
            <a:r>
              <a:rPr lang="ru-RU" alt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Абилимпикс</a:t>
            </a:r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707120"/>
              </p:ext>
            </p:extLst>
          </p:nvPr>
        </p:nvGraphicFramePr>
        <p:xfrm>
          <a:off x="2595362" y="977712"/>
          <a:ext cx="6620040" cy="56318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4285"/>
                <a:gridCol w="1551578"/>
                <a:gridCol w="2099804"/>
                <a:gridCol w="2584373"/>
              </a:tblGrid>
              <a:tr h="821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проведения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 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учащегося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280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Габидуллина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Дарина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(р) основная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316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 Константин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(р) юниор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280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Губанов Константин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медальон профессионализма в финале Национального чемпионата </a:t>
                      </a: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WorldSkills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Russia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280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Денисов Денис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(р) юниор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280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Гордеев Александр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(р) основная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280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Кочетков Георгий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 (р) юниор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280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Кетов</a:t>
                      </a: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Даниил 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r>
                        <a:rPr lang="ru-RU" sz="15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(р) юниоры - </a:t>
                      </a:r>
                      <a:r>
                        <a:rPr lang="ru-RU" sz="15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Абилимпикс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321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Кочетков Георгий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медальон профессионализма в финале Национального чемпионата </a:t>
                      </a: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WorldSkills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Russia</a:t>
                      </a:r>
                      <a:endParaRPr lang="ru-RU" sz="15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  <a:tr h="280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Костюк Степан 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 (р) юниор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08" marR="63308" marT="0" marB="0"/>
                </a:tc>
              </a:tr>
            </a:tbl>
          </a:graphicData>
        </a:graphic>
      </p:graphicFrame>
      <p:sp>
        <p:nvSpPr>
          <p:cNvPr id="14407" name="Rectangle 2"/>
          <p:cNvSpPr>
            <a:spLocks noChangeArrowheads="1"/>
          </p:cNvSpPr>
          <p:nvPr/>
        </p:nvSpPr>
        <p:spPr bwMode="auto">
          <a:xfrm>
            <a:off x="2506664" y="2393950"/>
            <a:ext cx="1857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/>
          <a:stretch/>
        </p:blipFill>
        <p:spPr>
          <a:xfrm>
            <a:off x="9392728" y="3210952"/>
            <a:ext cx="1552857" cy="178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33"/>
          <a:stretch/>
        </p:blipFill>
        <p:spPr>
          <a:xfrm>
            <a:off x="9431303" y="5151846"/>
            <a:ext cx="2510644" cy="1575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9" r="11503"/>
          <a:stretch/>
        </p:blipFill>
        <p:spPr>
          <a:xfrm>
            <a:off x="9354152" y="823647"/>
            <a:ext cx="2587795" cy="2387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8" y="1431758"/>
            <a:ext cx="2251721" cy="1501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68" y="3321567"/>
            <a:ext cx="2336496" cy="311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222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816" y="191311"/>
            <a:ext cx="8915399" cy="10538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достижения результата: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69756" y="2739256"/>
            <a:ext cx="8915399" cy="155586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Соблюдение принципа добровольности участия в программе наставничества.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Организация взаимодействия в контексте совместной продуктивной практической деятельности, соответствующей общим интересам школьника и его наставника.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условий для неформального общения участников.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Создание системы мониторинга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158412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468" y="502596"/>
            <a:ext cx="7488643" cy="48962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моделей наставничества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1468" y="1720986"/>
            <a:ext cx="8915399" cy="2260763"/>
          </a:xfrm>
        </p:spPr>
        <p:txBody>
          <a:bodyPr>
            <a:normAutofit fontScale="32500" lnSpcReduction="20000"/>
          </a:bodyPr>
          <a:lstStyle/>
          <a:p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этап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организационно – подготовительный.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основной этап взаимодействия. 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проведение открытого мероприятия с публичным подведением итогов программы наставничества.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208" y="3981749"/>
            <a:ext cx="4912659" cy="2763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06" y="3813661"/>
            <a:ext cx="3908612" cy="2931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4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21419" r="7468" b="13486"/>
          <a:stretch>
            <a:fillRect/>
          </a:stretch>
        </p:blipFill>
        <p:spPr bwMode="auto">
          <a:xfrm>
            <a:off x="599017" y="132292"/>
            <a:ext cx="1016000" cy="78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575733" y="980017"/>
            <a:ext cx="10414000" cy="3796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sz="18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 «Лицей № 120 г. Челябинска»</a:t>
            </a:r>
            <a:endParaRPr lang="ru-RU" sz="1867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3977217" y="1710267"/>
            <a:ext cx="736600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2133" b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РЕГИОНАЛЬНАЯ ИННОВАЦИОННАЯ ПЛОЩАДКА</a:t>
            </a:r>
          </a:p>
          <a:p>
            <a:pPr algn="r"/>
            <a:endParaRPr lang="ru-RU" altLang="ru-RU" sz="2133" b="1">
              <a:solidFill>
                <a:srgbClr val="2E75B6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algn="r"/>
            <a:endParaRPr lang="ru-RU" altLang="ru-RU" sz="2133" b="1">
              <a:solidFill>
                <a:srgbClr val="00206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860800" y="1803400"/>
            <a:ext cx="0" cy="4627033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726" name="Прямоугольник 10"/>
          <p:cNvSpPr>
            <a:spLocks noChangeArrowheads="1"/>
          </p:cNvSpPr>
          <p:nvPr/>
        </p:nvSpPr>
        <p:spPr bwMode="auto">
          <a:xfrm>
            <a:off x="91935" y="5231342"/>
            <a:ext cx="35381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Сайт: 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https://licey120.ru/</a:t>
            </a:r>
            <a:endParaRPr lang="ru-RU" altLang="ru-RU" sz="2400" b="1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27" name="Прямоугольник 10"/>
          <p:cNvSpPr>
            <a:spLocks noChangeArrowheads="1"/>
          </p:cNvSpPr>
          <p:nvPr/>
        </p:nvSpPr>
        <p:spPr bwMode="auto">
          <a:xfrm>
            <a:off x="510179" y="4563534"/>
            <a:ext cx="3083921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ru-RU" altLang="ru-RU" sz="1867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Тел./Факс  (351) 772-25-73, 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ru-RU" altLang="ru-RU" sz="1867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Е-</a:t>
            </a:r>
            <a:r>
              <a:rPr lang="en-US" altLang="ru-RU" sz="1867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mail</a:t>
            </a:r>
            <a:r>
              <a:rPr lang="ru-RU" altLang="ru-RU" sz="1867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altLang="ru-RU" sz="1867" b="1" u="sng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licey</a:t>
            </a:r>
            <a:r>
              <a:rPr lang="ru-RU" altLang="ru-RU" sz="1867" b="1" u="sng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120@</a:t>
            </a:r>
            <a:r>
              <a:rPr lang="en-US" altLang="ru-RU" sz="1867" b="1" u="sng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altLang="ru-RU" sz="1867" b="1" u="sng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  <a:hlinkClick r:id="rId3"/>
              </a:rPr>
              <a:t>.ru</a:t>
            </a:r>
            <a:endParaRPr lang="ru-RU" altLang="ru-RU" sz="1867" b="1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r"/>
            <a:endParaRPr lang="ru-RU" altLang="ru-RU" sz="1600">
              <a:solidFill>
                <a:srgbClr val="00206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28" name="Picture 2" descr="depositphotos_211669136-stock-illustration-group-of-people-teamwork-w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82" y="1894417"/>
            <a:ext cx="2894101" cy="1907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44" descr="https://moskvorechie.mskobr.ru/images/cms/data/preview/rdsh_16040361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59" y="73025"/>
            <a:ext cx="1262591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 descr="1444641690_top-500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03" y="68730"/>
            <a:ext cx="914400" cy="91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3" descr="Официальный сайт Челябинского института переподготовки и повышения квалификации работников образования (ГБУ ДПО ЧИППКРО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67" y="68792"/>
            <a:ext cx="81703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3" descr="https://licey120.ru/wp-content/uploads/Screenshot_20211117-160742_Chrom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217" y="62442"/>
            <a:ext cx="1823509" cy="795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1" descr="https://licey120.ru/wp-content/uploads/2021/01/unnamed-150x150.png">
            <a:extLst>
              <a:ext uri="{FF2B5EF4-FFF2-40B4-BE49-F238E27FC236}"/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77"/>
          <a:stretch>
            <a:fillRect/>
          </a:stretch>
        </p:blipFill>
        <p:spPr bwMode="auto">
          <a:xfrm>
            <a:off x="8162048" y="47887"/>
            <a:ext cx="1201505" cy="82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5" descr="http://s60.radikal.ru/i167/1003/28/2b3ed34870a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38" t="34077"/>
          <a:stretch>
            <a:fillRect/>
          </a:stretch>
        </p:blipFill>
        <p:spPr bwMode="auto">
          <a:xfrm>
            <a:off x="9828742" y="79376"/>
            <a:ext cx="92286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11" descr="https://licey120.ru/wp-content/uploads/2015/06/fcpro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3217" y="39159"/>
            <a:ext cx="6921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6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726" y="2692400"/>
            <a:ext cx="31464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Рисунок 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784" y="2683934"/>
            <a:ext cx="2623609" cy="220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Прямоугольник 10"/>
          <p:cNvSpPr>
            <a:spLocks noChangeArrowheads="1"/>
          </p:cNvSpPr>
          <p:nvPr/>
        </p:nvSpPr>
        <p:spPr bwMode="auto">
          <a:xfrm>
            <a:off x="7680404" y="5630334"/>
            <a:ext cx="409990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Долгин Тимофей Сергеевич</a:t>
            </a:r>
          </a:p>
          <a:p>
            <a:pPr algn="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Учитель информатики</a:t>
            </a:r>
          </a:p>
          <a:p>
            <a:pPr algn="r"/>
            <a:r>
              <a:rPr lang="ru-RU" alt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«Лицей </a:t>
            </a:r>
            <a:r>
              <a:rPr lang="ru-RU" alt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№ 120 г. Челябинска»</a:t>
            </a:r>
          </a:p>
        </p:txBody>
      </p:sp>
    </p:spTree>
    <p:extLst>
      <p:ext uri="{BB962C8B-B14F-4D97-AF65-F5344CB8AC3E}">
        <p14:creationId xmlns:p14="http://schemas.microsoft.com/office/powerpoint/2010/main" val="4016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наставнической деятельности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тсутствие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выстроенной системы взаимодействия общеобразовательных учреждений, профессиональных образовательных организаций и организаций-работодателей при формировании системы наставничества, а также отсутствие адекватных систем мотивации наставников и учащихся</a:t>
            </a:r>
          </a:p>
        </p:txBody>
      </p:sp>
    </p:spTree>
    <p:extLst>
      <p:ext uri="{BB962C8B-B14F-4D97-AF65-F5344CB8AC3E}">
        <p14:creationId xmlns:p14="http://schemas.microsoft.com/office/powerpoint/2010/main" val="50777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09070" y="360848"/>
            <a:ext cx="8915400" cy="3777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alt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«Значимой задачей считаю развитие движения наставничества. Только так, объединив передовые знания и нравственные основы, обеспечив подлинное партнёрство и взаимопонимание поколений, мы сможем быть сильными.». </a:t>
            </a:r>
          </a:p>
          <a:p>
            <a:pPr marL="0" indent="0" algn="just">
              <a:buNone/>
            </a:pPr>
            <a:r>
              <a:rPr lang="ru-RU" alt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послания президента РФ Путина В.В. Федеральному собранию РФ</a:t>
            </a: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9115" y="3992555"/>
            <a:ext cx="4296019" cy="2865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608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6714" y="417076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внедрения наставничества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96246" y="2055963"/>
            <a:ext cx="9697678" cy="37776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внедрения наставничества является максимально полное раскрытие потенциала личности наставляемого, необходимого для успешной личной и профессиональной самореализации в современных условиях неопределенности. 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21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трелка: вниз 14">
            <a:extLst>
              <a:ext uri="{FF2B5EF4-FFF2-40B4-BE49-F238E27FC236}"/>
            </a:extLst>
          </p:cNvPr>
          <p:cNvSpPr/>
          <p:nvPr/>
        </p:nvSpPr>
        <p:spPr>
          <a:xfrm>
            <a:off x="5339476" y="4360443"/>
            <a:ext cx="1122362" cy="11779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трелка: вниз 14">
            <a:extLst>
              <a:ext uri="{FF2B5EF4-FFF2-40B4-BE49-F238E27FC236}"/>
            </a:extLst>
          </p:cNvPr>
          <p:cNvSpPr/>
          <p:nvPr/>
        </p:nvSpPr>
        <p:spPr>
          <a:xfrm>
            <a:off x="3352569" y="1756841"/>
            <a:ext cx="520700" cy="218598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трелка: вниз 14">
            <a:extLst>
              <a:ext uri="{FF2B5EF4-FFF2-40B4-BE49-F238E27FC236}"/>
            </a:extLst>
          </p:cNvPr>
          <p:cNvSpPr/>
          <p:nvPr/>
        </p:nvSpPr>
        <p:spPr>
          <a:xfrm>
            <a:off x="7740855" y="1775891"/>
            <a:ext cx="546100" cy="2166938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Стрелка: вниз 14">
            <a:extLst>
              <a:ext uri="{FF2B5EF4-FFF2-40B4-BE49-F238E27FC236}"/>
            </a:extLst>
          </p:cNvPr>
          <p:cNvSpPr/>
          <p:nvPr/>
        </p:nvSpPr>
        <p:spPr>
          <a:xfrm>
            <a:off x="5564902" y="1763985"/>
            <a:ext cx="671513" cy="217170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43000" y="0"/>
            <a:ext cx="9906000" cy="355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defRPr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НАСТАВНИЧЕСТВА «УЧИТЕЛЬ –- УЧЕНИК»</a:t>
            </a:r>
            <a:endParaRPr lang="ru-RU" sz="1600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процесс 15"/>
          <p:cNvSpPr>
            <a:spLocks noChangeArrowheads="1"/>
          </p:cNvSpPr>
          <p:nvPr/>
        </p:nvSpPr>
        <p:spPr bwMode="auto">
          <a:xfrm>
            <a:off x="3130650" y="1479129"/>
            <a:ext cx="5737225" cy="296862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Обучающиеся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5-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классов МБОУ «Лицей № 120 г. Челябинска»</a:t>
            </a:r>
            <a:endParaRPr lang="ru-RU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6" name="Блок-схема: процесс 36"/>
          <p:cNvSpPr>
            <a:spLocks noChangeArrowheads="1"/>
          </p:cNvSpPr>
          <p:nvPr/>
        </p:nvSpPr>
        <p:spPr bwMode="auto">
          <a:xfrm>
            <a:off x="2287687" y="1979191"/>
            <a:ext cx="2197100" cy="4445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 ПРОФЕССИЮ</a:t>
            </a:r>
          </a:p>
        </p:txBody>
      </p:sp>
      <p:sp>
        <p:nvSpPr>
          <p:cNvPr id="48" name="Блок-схема: процесс 36"/>
          <p:cNvSpPr>
            <a:spLocks noChangeArrowheads="1"/>
          </p:cNvSpPr>
          <p:nvPr/>
        </p:nvSpPr>
        <p:spPr bwMode="auto">
          <a:xfrm>
            <a:off x="2287687" y="2509416"/>
            <a:ext cx="2197100" cy="42545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ПРОФЕССИЮ</a:t>
            </a:r>
          </a:p>
        </p:txBody>
      </p:sp>
      <p:sp>
        <p:nvSpPr>
          <p:cNvPr id="50" name="Блок-схема: процесс 36"/>
          <p:cNvSpPr>
            <a:spLocks noChangeArrowheads="1"/>
          </p:cNvSpPr>
          <p:nvPr/>
        </p:nvSpPr>
        <p:spPr bwMode="auto">
          <a:xfrm>
            <a:off x="4927700" y="2496716"/>
            <a:ext cx="2136775" cy="41275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ПРОФЕССИЮ</a:t>
            </a:r>
          </a:p>
        </p:txBody>
      </p:sp>
      <p:sp>
        <p:nvSpPr>
          <p:cNvPr id="51" name="Блок-схема: процесс 36"/>
          <p:cNvSpPr>
            <a:spLocks noChangeArrowheads="1"/>
          </p:cNvSpPr>
          <p:nvPr/>
        </p:nvSpPr>
        <p:spPr bwMode="auto">
          <a:xfrm>
            <a:off x="4918175" y="1988717"/>
            <a:ext cx="2130425" cy="379413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ПРОБА ПРОФЕССИИ</a:t>
            </a:r>
          </a:p>
        </p:txBody>
      </p:sp>
      <p:sp>
        <p:nvSpPr>
          <p:cNvPr id="53" name="Блок-схема: процесс 36"/>
          <p:cNvSpPr>
            <a:spLocks noChangeArrowheads="1"/>
          </p:cNvSpPr>
          <p:nvPr/>
        </p:nvSpPr>
        <p:spPr bwMode="auto">
          <a:xfrm>
            <a:off x="7296250" y="1980780"/>
            <a:ext cx="2354263" cy="987425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800"/>
              </a:spcAft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СОПРОВОЖДЕНИЕ ПРИ ПОДГОТОВКЕ  К УЧАСТИЮ В ЧЕМПИОНАТЕ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WorldSkills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5" name="Прямоугольник 34">
            <a:extLst>
              <a:ext uri="{FF2B5EF4-FFF2-40B4-BE49-F238E27FC236}"/>
            </a:extLst>
          </p:cNvPr>
          <p:cNvSpPr/>
          <p:nvPr/>
        </p:nvSpPr>
        <p:spPr>
          <a:xfrm>
            <a:off x="1043087" y="5585994"/>
            <a:ext cx="9906000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 учащихся в условиях дуального образования</a:t>
            </a:r>
          </a:p>
        </p:txBody>
      </p:sp>
      <p:sp>
        <p:nvSpPr>
          <p:cNvPr id="37" name="Блок-схема: процесс 15"/>
          <p:cNvSpPr>
            <a:spLocks noChangeArrowheads="1"/>
          </p:cNvSpPr>
          <p:nvPr/>
        </p:nvSpPr>
        <p:spPr bwMode="auto">
          <a:xfrm>
            <a:off x="3032045" y="4011193"/>
            <a:ext cx="5737225" cy="301625"/>
          </a:xfrm>
          <a:prstGeom prst="flowChartProcess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algn="ctr"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наставнических групп по типам профессий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  <a:defRPr/>
            </a:pP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238" name="Picture 1" descr="img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674" y="752053"/>
            <a:ext cx="1020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794" y="560389"/>
            <a:ext cx="2755545" cy="1262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0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2133601" y="609600"/>
            <a:ext cx="6348413" cy="34036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2133601" y="4470401"/>
            <a:ext cx="6348413" cy="1571625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-504" r="-2354" b="4720"/>
          <a:stretch>
            <a:fillRect/>
          </a:stretch>
        </p:blipFill>
        <p:spPr bwMode="auto">
          <a:xfrm>
            <a:off x="1252538" y="488950"/>
            <a:ext cx="8172450" cy="636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66"/>
          <a:stretch/>
        </p:blipFill>
        <p:spPr>
          <a:xfrm>
            <a:off x="2560973" y="1894303"/>
            <a:ext cx="1572473" cy="1725082"/>
          </a:xfrm>
          <a:prstGeom prst="hexagon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53" y="2668135"/>
            <a:ext cx="1816954" cy="181821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8712" y="2865669"/>
            <a:ext cx="1867928" cy="1400946"/>
          </a:xfrm>
          <a:prstGeom prst="hexagon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4" name="Прямоугольник 2"/>
          <p:cNvSpPr>
            <a:spLocks noChangeArrowheads="1"/>
          </p:cNvSpPr>
          <p:nvPr/>
        </p:nvSpPr>
        <p:spPr bwMode="auto">
          <a:xfrm>
            <a:off x="3022600" y="849314"/>
            <a:ext cx="339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ИНДИВИДУАЛЬНЫЙ ПЛАН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083154" y="1184985"/>
            <a:ext cx="461665" cy="4784515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ШИРОКИХ ТЕМ И ПРОБЛЕМ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37606" y="609600"/>
            <a:ext cx="461665" cy="5888867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ПООЩРЕНИЕ ИЗУЧАТЬ МАТЕРИАЛ УГЛУБЛЕННО 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27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" t="861" r="1053" b="-861"/>
          <a:stretch>
            <a:fillRect/>
          </a:stretch>
        </p:blipFill>
        <p:spPr bwMode="auto">
          <a:xfrm>
            <a:off x="1875631" y="71324"/>
            <a:ext cx="9075737" cy="7683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33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/>
            </a:extLst>
          </p:cNvPr>
          <p:cNvSpPr/>
          <p:nvPr/>
        </p:nvSpPr>
        <p:spPr>
          <a:xfrm>
            <a:off x="8243888" y="3192464"/>
            <a:ext cx="2754312" cy="313848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</a:t>
            </a:r>
          </a:p>
          <a:p>
            <a:pPr algn="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профессию</a:t>
            </a:r>
          </a:p>
          <a:p>
            <a:pPr algn="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проба</a:t>
            </a:r>
          </a:p>
          <a:p>
            <a:pPr algn="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Погружение в профессию</a:t>
            </a:r>
          </a:p>
          <a:p>
            <a:pPr algn="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Индивидуальное взаимодействие</a:t>
            </a:r>
          </a:p>
          <a:p>
            <a:pPr algn="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участию в чемпионате WorldSkills</a:t>
            </a:r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/>
            </a:extLst>
          </p:cNvPr>
          <p:cNvSpPr/>
          <p:nvPr/>
        </p:nvSpPr>
        <p:spPr>
          <a:xfrm>
            <a:off x="1223963" y="2025650"/>
            <a:ext cx="2755900" cy="4585871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профессиональных склонностей</a:t>
            </a:r>
          </a:p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 внеурочной деятельности и объединений дополнительного образования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проекты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и олимпиады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  <a:p>
            <a:pPr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Рисунок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t="21419" r="7468" b="13486"/>
          <a:stretch>
            <a:fillRect/>
          </a:stretch>
        </p:blipFill>
        <p:spPr bwMode="auto">
          <a:xfrm>
            <a:off x="1401763" y="517526"/>
            <a:ext cx="152241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Стрелка: вниз 33">
            <a:extLst>
              <a:ext uri="{FF2B5EF4-FFF2-40B4-BE49-F238E27FC236}"/>
            </a:extLst>
          </p:cNvPr>
          <p:cNvSpPr/>
          <p:nvPr/>
        </p:nvSpPr>
        <p:spPr>
          <a:xfrm>
            <a:off x="5602597" y="1529812"/>
            <a:ext cx="1071562" cy="2495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3652838" y="455613"/>
            <a:ext cx="4883150" cy="3540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Организационно-подготовительный этап </a:t>
            </a:r>
          </a:p>
        </p:txBody>
      </p:sp>
      <p:sp>
        <p:nvSpPr>
          <p:cNvPr id="23" name="Прямоугольник 22">
            <a:extLst>
              <a:ext uri="{FF2B5EF4-FFF2-40B4-BE49-F238E27FC236}"/>
            </a:extLst>
          </p:cNvPr>
          <p:cNvSpPr/>
          <p:nvPr/>
        </p:nvSpPr>
        <p:spPr>
          <a:xfrm>
            <a:off x="1141413" y="0"/>
            <a:ext cx="9906001" cy="3698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РЕАЛИЗАЦИИ МОДЕЛИ НАСТАВНИЧЕСТВА «УЧИТЕЛЬ-УЧЕНИК»</a:t>
            </a:r>
          </a:p>
        </p:txBody>
      </p:sp>
      <p:sp>
        <p:nvSpPr>
          <p:cNvPr id="13320" name="Прямоугольник 13319">
            <a:extLst>
              <a:ext uri="{FF2B5EF4-FFF2-40B4-BE49-F238E27FC236}"/>
            </a:extLst>
          </p:cNvPr>
          <p:cNvSpPr/>
          <p:nvPr/>
        </p:nvSpPr>
        <p:spPr>
          <a:xfrm>
            <a:off x="1143000" y="6488114"/>
            <a:ext cx="9906000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 учащихся в условиях дуального образования</a:t>
            </a:r>
          </a:p>
        </p:txBody>
      </p:sp>
      <p:sp>
        <p:nvSpPr>
          <p:cNvPr id="3" name="Прямоугольник 2">
            <a:extLst>
              <a:ext uri="{FF2B5EF4-FFF2-40B4-BE49-F238E27FC236}"/>
            </a:extLst>
          </p:cNvPr>
          <p:cNvSpPr/>
          <p:nvPr/>
        </p:nvSpPr>
        <p:spPr>
          <a:xfrm>
            <a:off x="3652838" y="865189"/>
            <a:ext cx="4883150" cy="3698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ДУАЛЬНОГО ОБУЧЕНИЯ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4100513" y="5056188"/>
            <a:ext cx="4037012" cy="368300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 содержания обучения</a:t>
            </a:r>
          </a:p>
        </p:txBody>
      </p:sp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100513" y="4076701"/>
            <a:ext cx="4037012" cy="923925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программы наставничества и индивидуальной траектории развития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4100513" y="5494339"/>
            <a:ext cx="4037012" cy="369887"/>
          </a:xfrm>
          <a:prstGeom prst="rect">
            <a:avLst/>
          </a:prstGeom>
          <a:solidFill>
            <a:schemeClr val="accent1">
              <a:lumMod val="20000"/>
              <a:lumOff val="80000"/>
              <a:alpha val="68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Синхронизация процесса обучения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4100513" y="5949950"/>
            <a:ext cx="4037012" cy="368300"/>
          </a:xfrm>
          <a:prstGeom prst="rect">
            <a:avLst/>
          </a:prstGeom>
          <a:solidFill>
            <a:schemeClr val="accent1">
              <a:lumMod val="20000"/>
              <a:lumOff val="80000"/>
              <a:alpha val="67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средствами обучения</a:t>
            </a:r>
          </a:p>
        </p:txBody>
      </p:sp>
      <p:pic>
        <p:nvPicPr>
          <p:cNvPr id="11300" name="Рисунок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686" y="431801"/>
            <a:ext cx="9437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Стрелка: влево 32">
            <a:extLst>
              <a:ext uri="{FF2B5EF4-FFF2-40B4-BE49-F238E27FC236}"/>
            </a:extLst>
          </p:cNvPr>
          <p:cNvSpPr/>
          <p:nvPr/>
        </p:nvSpPr>
        <p:spPr>
          <a:xfrm>
            <a:off x="8589964" y="881063"/>
            <a:ext cx="357187" cy="254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/>
            </a:extLst>
          </p:cNvPr>
          <p:cNvSpPr/>
          <p:nvPr/>
        </p:nvSpPr>
        <p:spPr>
          <a:xfrm>
            <a:off x="3292476" y="865189"/>
            <a:ext cx="360363" cy="255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303" name="Рисунок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0" t="9270" r="30130" b="7649"/>
          <a:stretch>
            <a:fillRect/>
          </a:stretch>
        </p:blipFill>
        <p:spPr bwMode="auto">
          <a:xfrm>
            <a:off x="9368456" y="1877745"/>
            <a:ext cx="646925" cy="85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Стрелка: вправо 42">
            <a:extLst>
              <a:ext uri="{FF2B5EF4-FFF2-40B4-BE49-F238E27FC236}"/>
            </a:extLst>
          </p:cNvPr>
          <p:cNvSpPr/>
          <p:nvPr/>
        </p:nvSpPr>
        <p:spPr>
          <a:xfrm>
            <a:off x="8137525" y="4398963"/>
            <a:ext cx="241300" cy="222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Стрелка: влево 43">
            <a:extLst>
              <a:ext uri="{FF2B5EF4-FFF2-40B4-BE49-F238E27FC236}"/>
            </a:extLst>
          </p:cNvPr>
          <p:cNvSpPr/>
          <p:nvPr/>
        </p:nvSpPr>
        <p:spPr>
          <a:xfrm>
            <a:off x="3844926" y="4391025"/>
            <a:ext cx="239713" cy="1920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Стрелка: вниз 44">
            <a:extLst>
              <a:ext uri="{FF2B5EF4-FFF2-40B4-BE49-F238E27FC236}"/>
            </a:extLst>
          </p:cNvPr>
          <p:cNvSpPr/>
          <p:nvPr/>
        </p:nvSpPr>
        <p:spPr>
          <a:xfrm>
            <a:off x="10299701" y="1868489"/>
            <a:ext cx="333375" cy="10826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6" name="Picture 4" descr="Смен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143" y="766738"/>
            <a:ext cx="1000242" cy="106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sekretar\Desktop\миша\2018-08-09 06-40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37" y="1547540"/>
            <a:ext cx="426085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580" y="138503"/>
            <a:ext cx="943763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r="17117"/>
          <a:stretch>
            <a:fillRect/>
          </a:stretch>
        </p:blipFill>
        <p:spPr>
          <a:xfrm>
            <a:off x="8375589" y="1386210"/>
            <a:ext cx="3470754" cy="3518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 descr="C:\Users\sekretar\Desktop\c3bb0d413edba3e628829df7bcacc4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1919" y="3975273"/>
            <a:ext cx="3670300" cy="2754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sekretar\Desktop\фото для презентации\IMG_992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5"/>
          <a:stretch>
            <a:fillRect/>
          </a:stretch>
        </p:blipFill>
        <p:spPr bwMode="auto">
          <a:xfrm>
            <a:off x="200458" y="3880022"/>
            <a:ext cx="4949825" cy="294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651780" y="112444"/>
            <a:ext cx="9250800" cy="105383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Челябинский </a:t>
            </a:r>
            <a:r>
              <a:rPr lang="ru-RU" dirty="0" err="1"/>
              <a:t>механико</a:t>
            </a:r>
            <a:r>
              <a:rPr lang="ru-RU" dirty="0"/>
              <a:t> -</a:t>
            </a:r>
            <a:r>
              <a:rPr lang="ru-RU" dirty="0" smtClean="0"/>
              <a:t>технологический техникум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1651780" y="112444"/>
            <a:ext cx="9250800" cy="1053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ГБНОУ ОК «Смена»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Сме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269" y="206647"/>
            <a:ext cx="1560432" cy="16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0" y="862955"/>
            <a:ext cx="4666211" cy="34996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53" y="862955"/>
            <a:ext cx="3502430" cy="4669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821" y="1645740"/>
            <a:ext cx="4112029" cy="30840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3815990"/>
            <a:ext cx="4426185" cy="29513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52" y="4382276"/>
            <a:ext cx="3742349" cy="24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</TotalTime>
  <Words>731</Words>
  <Application>Microsoft Office PowerPoint</Application>
  <PresentationFormat>Широкоэкранный</PresentationFormat>
  <Paragraphs>135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 Unicode MS</vt:lpstr>
      <vt:lpstr>Arial</vt:lpstr>
      <vt:lpstr>Calibri</vt:lpstr>
      <vt:lpstr>Century Gothic</vt:lpstr>
      <vt:lpstr>HY중고딕</vt:lpstr>
      <vt:lpstr>Symbol</vt:lpstr>
      <vt:lpstr>Times New Roman</vt:lpstr>
      <vt:lpstr>Verdana</vt:lpstr>
      <vt:lpstr>Wingdings 3</vt:lpstr>
      <vt:lpstr>Легкий дым</vt:lpstr>
      <vt:lpstr>Презентация PowerPoint</vt:lpstr>
      <vt:lpstr>Проблемы наставнической деятельности </vt:lpstr>
      <vt:lpstr>Презентация PowerPoint</vt:lpstr>
      <vt:lpstr>Цели внедрения наставничества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достижения результата:</vt:lpstr>
      <vt:lpstr>Реализация моделей наставничества 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Fatum Hell</dc:creator>
  <cp:lastModifiedBy>Fatum Hell</cp:lastModifiedBy>
  <cp:revision>12</cp:revision>
  <dcterms:created xsi:type="dcterms:W3CDTF">2022-02-16T17:49:00Z</dcterms:created>
  <dcterms:modified xsi:type="dcterms:W3CDTF">2022-02-16T19:26:08Z</dcterms:modified>
</cp:coreProperties>
</file>