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0" r:id="rId5"/>
    <p:sldId id="276" r:id="rId6"/>
    <p:sldId id="261" r:id="rId7"/>
    <p:sldId id="262" r:id="rId8"/>
    <p:sldId id="263" r:id="rId9"/>
    <p:sldId id="264" r:id="rId10"/>
    <p:sldId id="278" r:id="rId11"/>
    <p:sldId id="277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1" r:id="rId20"/>
    <p:sldId id="273" r:id="rId21"/>
    <p:sldId id="274" r:id="rId22"/>
    <p:sldId id="275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077054-81E9-47F5-8964-F19C92B21748}" v="70" dt="2021-02-24T13:25:57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C7A07-96C3-42AF-943D-953C86C3D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463557"/>
            <a:ext cx="6858000" cy="2387600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38DF-F503-4E79-B1B0-16489708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943232"/>
            <a:ext cx="6858000" cy="1655762"/>
          </a:xfrm>
        </p:spPr>
        <p:txBody>
          <a:bodyPr>
            <a:normAutofit/>
          </a:bodyPr>
          <a:lstStyle>
            <a:lvl1pPr marL="0" indent="0" algn="ctr">
              <a:lnSpc>
                <a:spcPts val="3200"/>
              </a:lnSpc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965B-87A4-4F43-BE02-800BCCDF4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468" y="6217920"/>
            <a:ext cx="2057400" cy="640080"/>
          </a:xfrm>
        </p:spPr>
        <p:txBody>
          <a:bodyPr anchor="ctr" anchorCtr="0"/>
          <a:lstStyle/>
          <a:p>
            <a:fld id="{403CB87E-4591-47A1-9046-CF63F17215EF}" type="datetime2">
              <a:rPr lang="en-US" smtClean="0"/>
              <a:t>Thursday, February 25,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D35B-CBF1-40D9-BAA7-CF9E1E22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5496" y="6217920"/>
            <a:ext cx="5397246" cy="640080"/>
          </a:xfrm>
        </p:spPr>
        <p:txBody>
          <a:bodyPr anchor="ctr" anchorCtr="0"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6653A-450D-4BDE-8718-99F2D931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7364" y="0"/>
            <a:ext cx="514350" cy="685800"/>
          </a:xfrm>
        </p:spPr>
        <p:txBody>
          <a:bodyPr/>
          <a:lstStyle>
            <a:lvl1pPr algn="ctr">
              <a:defRPr/>
            </a:lvl1pPr>
          </a:lstStyle>
          <a:p>
            <a:fld id="{3A4F6043-7A67-491B-98BC-F933DED7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4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D930A-6467-4C46-BA13-A0F5EC12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1977A-7872-4BE8-8C5C-D2099BEDB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B8191-8A0C-4077-9A2D-0255BF81A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F0E-8070-4DFE-A821-9A699EDBAD7E}" type="datetime2">
              <a:rPr lang="en-US" smtClean="0"/>
              <a:t>Thursday, February 25,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1B40-57AC-45F3-9AAC-DC2BEBB12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65F4-29FA-451A-878F-768E426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18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76A9FC-D582-4FC8-B641-9F77B4DD1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A1683-12F6-4BA6-AD1A-F98C60951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141D6-1E1A-4A54-A9B4-57F86865F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34AE-C7BF-46E5-A968-01C6641F6476}" type="datetime2">
              <a:rPr lang="en-US" smtClean="0"/>
              <a:t>Thursday, February 25,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41D6-4702-4421-AEB2-D6CA3AAD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C9F43-CD60-4C38-94C9-0E6D3B72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6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14413-82C1-4EBC-8C6B-BC5F842D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365126"/>
            <a:ext cx="7907274" cy="1325563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F029A-192E-4A44-ACC7-6C5212C7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469" y="1825625"/>
            <a:ext cx="7907273" cy="42063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A7D4-E57E-4789-896B-B2A051BF9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468" y="6217920"/>
            <a:ext cx="2057400" cy="6400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3DE70B-B772-416E-A790-995760B1742E}" type="datetime2">
              <a:rPr lang="en-US" smtClean="0"/>
              <a:t>Thursday, February 25,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B63EE-3B35-4F8A-BDA3-E778BFE1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39EF2-7937-4C30-A883-7F7BD028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09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F4BC-D1E9-40F0-A26B-9EA9B6B69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1081942"/>
            <a:ext cx="7907274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974A6-FAB9-47DA-8F1A-701DFC8DF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468" y="3961667"/>
            <a:ext cx="7907274" cy="1500187"/>
          </a:xfrm>
        </p:spPr>
        <p:txBody>
          <a:bodyPr>
            <a:no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4E2B4-314C-4D4F-8938-E437A2EF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0CDE-A6F1-4138-AF12-ED09E8E5FB6B}" type="datetime2">
              <a:rPr lang="en-US" smtClean="0"/>
              <a:t>Thursday, February 25,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42F23-6986-4A36-97F0-13F305A2D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BA1B9-2423-42BD-A553-DC5703F62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69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64F76-994F-4AB5-B17B-46C0C2FA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365126"/>
            <a:ext cx="7907274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9B3B-A540-4556-98C8-1F49704A7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468" y="1825625"/>
            <a:ext cx="4199382" cy="4206382"/>
          </a:xfrm>
        </p:spPr>
        <p:txBody>
          <a:bodyPr/>
          <a:lstStyle>
            <a:lvl1pPr marL="457200" indent="-457200">
              <a:buFont typeface="Wingdings 2" panose="05020102010507070707" pitchFamily="18" charset="2"/>
              <a:buChar char="¬"/>
              <a:defRPr/>
            </a:lvl1pPr>
            <a:lvl2pPr marL="800100" indent="-342900">
              <a:buFont typeface="Wingdings 2" panose="05020102010507070707" pitchFamily="18" charset="2"/>
              <a:buChar char="¬"/>
              <a:defRPr/>
            </a:lvl2pPr>
            <a:lvl3pPr marL="1257300" indent="-342900">
              <a:buFont typeface="Wingdings 2" panose="05020102010507070707" pitchFamily="18" charset="2"/>
              <a:buChar char="¬"/>
              <a:defRPr/>
            </a:lvl3pPr>
            <a:lvl4pPr marL="1657350" indent="-285750">
              <a:buFont typeface="Wingdings 2" panose="05020102010507070707" pitchFamily="18" charset="2"/>
              <a:buChar char="¬"/>
              <a:defRPr/>
            </a:lvl4pPr>
            <a:lvl5pPr marL="2114550" indent="-28575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72438-7C63-48F2-9D6F-2461BFD6D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593592" cy="4206382"/>
          </a:xfrm>
        </p:spPr>
        <p:txBody>
          <a:bodyPr/>
          <a:lstStyle>
            <a:lvl1pPr marL="228600" indent="-228600">
              <a:buFont typeface="Wingdings 2" panose="05020102010507070707" pitchFamily="18" charset="2"/>
              <a:buChar char="¬"/>
              <a:defRPr/>
            </a:lvl1pPr>
            <a:lvl2pPr marL="685800" indent="-228600">
              <a:buFont typeface="Wingdings 2" panose="05020102010507070707" pitchFamily="18" charset="2"/>
              <a:buChar char="¬"/>
              <a:defRPr/>
            </a:lvl2pPr>
            <a:lvl3pPr marL="1143000" indent="-228600">
              <a:buFont typeface="Wingdings 2" panose="05020102010507070707" pitchFamily="18" charset="2"/>
              <a:buChar char="¬"/>
              <a:defRPr/>
            </a:lvl3pPr>
            <a:lvl4pPr marL="1600200" indent="-228600">
              <a:buFont typeface="Wingdings 2" panose="05020102010507070707" pitchFamily="18" charset="2"/>
              <a:buChar char="¬"/>
              <a:defRPr/>
            </a:lvl4pPr>
            <a:lvl5pPr marL="2057400" indent="-228600">
              <a:buFont typeface="Wingdings 2" panose="050201020105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FA1B49-6AAA-4DA7-970F-B75899F1A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5F8B1-DB7B-4D28-A97D-40FB2DD1EF78}" type="datetime2">
              <a:rPr lang="en-US" smtClean="0"/>
              <a:t>Thursday, February 25,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3649A-B9A2-4737-B47E-758DC1406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C1407-C705-451C-878E-8175DCCD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9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F9955-0460-4A20-8FC6-30059556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365126"/>
            <a:ext cx="7907274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5DDA7-4AAD-4EBE-880C-200E5F10A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468" y="1681163"/>
            <a:ext cx="4162273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7496-E470-4CF6-884C-F07390A46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5468" y="2505075"/>
            <a:ext cx="4162273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C438EA-D381-4F22-A911-ECDD6D04F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77741" y="1681163"/>
            <a:ext cx="3745001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F255FA-A04D-49F2-8DB4-3CC082D0D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77741" y="2505075"/>
            <a:ext cx="3745001" cy="352693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6298F3-0AEC-4811-99A4-B78AE3A7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468" y="6217920"/>
            <a:ext cx="2057400" cy="640080"/>
          </a:xfrm>
        </p:spPr>
        <p:txBody>
          <a:bodyPr/>
          <a:lstStyle/>
          <a:p>
            <a:fld id="{14039161-23B8-4738-9069-73EBE8884FDD}" type="datetime2">
              <a:rPr lang="en-US" smtClean="0"/>
              <a:t>Thursday, February 25,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7690B4-8A9A-4717-8B0B-2C9212926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28F00A-44BE-4E0A-B1CE-1FC4896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2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1F235-FBFF-453E-B90A-5758ED47C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938307"/>
            <a:ext cx="7907274" cy="1325563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43A871-5A76-4349-99F0-C46C77380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94D44-7693-499F-AC6C-11696134FE3F}" type="datetime2">
              <a:rPr lang="en-US" smtClean="0"/>
              <a:t>Thursday, February 25,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72E803-8BD9-40A2-8389-C19DA114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414ED-B772-4B84-813E-E34C9A97C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38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562BDD-CBFF-4046-A6B2-A9ECCB7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F2AE-472C-4EF3-ABB2-24BAA9AE3CF7}" type="datetime2">
              <a:rPr lang="en-US" smtClean="0"/>
              <a:t>Thursday, February 25,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B5F6-6C28-4A86-AFD0-D7F93D46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0D5C-1634-451B-8D99-4D47EB3A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9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12261-8522-4437-B612-7C7100D1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457200"/>
            <a:ext cx="7907274" cy="1600200"/>
          </a:xfrm>
        </p:spPr>
        <p:txBody>
          <a:bodyPr anchor="b">
            <a:noAutofit/>
          </a:bodyPr>
          <a:lstStyle>
            <a:lvl1pPr>
              <a:defRPr sz="5200">
                <a:latin typeface="Dante (Headings)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AA0AF-3F50-42BD-84B4-E70C3D00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2199340"/>
            <a:ext cx="4335351" cy="36617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9C702B-2C4D-4590-8BEE-31940145C7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5468" y="2199341"/>
            <a:ext cx="3366885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94813E-250B-4422-AE46-5E1AB964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468" y="6217920"/>
            <a:ext cx="2057400" cy="640080"/>
          </a:xfrm>
        </p:spPr>
        <p:txBody>
          <a:bodyPr/>
          <a:lstStyle/>
          <a:p>
            <a:fld id="{EAEA162C-A7C1-4263-9453-1BAFF8C39559}" type="datetime2">
              <a:rPr lang="en-US" smtClean="0"/>
              <a:t>Thursday, February 25,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CB5B81-E9CC-45F3-8EF1-35D2C8FF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A7E97-5A73-4602-9582-6CDACB918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0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5334B-3019-4CA1-B658-77900192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457200"/>
            <a:ext cx="3366885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D3CC12-FD6B-41A3-BF67-D600CC438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DB2BD5-DC18-460B-BFCC-5B2447D2B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5468" y="2199341"/>
            <a:ext cx="3366885" cy="3669647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305-9768-4792-866C-91238D4569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468" y="6217920"/>
            <a:ext cx="2057400" cy="640080"/>
          </a:xfrm>
        </p:spPr>
        <p:txBody>
          <a:bodyPr/>
          <a:lstStyle/>
          <a:p>
            <a:fld id="{64DF6793-3458-4587-8168-65F0C37A92D2}" type="datetime2">
              <a:rPr lang="en-US" smtClean="0"/>
              <a:t>Thursday, February 25,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BF050-0FF1-499F-936E-FAAE50DC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02C2E-1542-46B4-85B1-7A4B3F77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76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86836B-C327-49CB-ADF2-2E730C4A91BF}"/>
              </a:ext>
            </a:extLst>
          </p:cNvPr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310F61-136C-42B3-981B-FDE3DD0A8135}"/>
              </a:ext>
            </a:extLst>
          </p:cNvPr>
          <p:cNvSpPr/>
          <p:nvPr/>
        </p:nvSpPr>
        <p:spPr>
          <a:xfrm>
            <a:off x="1108742" y="709375"/>
            <a:ext cx="8035256" cy="54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AF870-601F-4570-A8A9-1003F893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" y="365126"/>
            <a:ext cx="79072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CCECD-B6E7-4C40-8A84-65FD5A3F0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468" y="1825625"/>
            <a:ext cx="79072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EFA4D-0E39-4E26-B43C-5D1084B3B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468" y="6217920"/>
            <a:ext cx="20574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Thursday, February 25, 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851EA-2F2C-4012-8B96-51179BDD1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5496" y="6217920"/>
            <a:ext cx="5397246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B8ACB-7A60-4D76-A149-0C57A30E0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7364" y="0"/>
            <a:ext cx="5143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2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Wingdings 2" panose="05020102010507070707" pitchFamily="18" charset="2"/>
        <a:buChar char="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Wingdings 2" panose="05020102010507070707" pitchFamily="18" charset="2"/>
        <a:buChar char="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ou148.ru/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s://ssp.mou148.ru/" TargetMode="External"/><Relationship Id="rId4" Type="http://schemas.openxmlformats.org/officeDocument/2006/relationships/hyperlink" Target="https://www.office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microsoft.com/ru-ru/education/products/office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mail@148chel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B3B2C43-5E36-4768-8319-6752D24B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400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44326E-7BB3-4929-BE33-05CA64DBB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2476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1CF4E0-AA2D-43CA-A528-C52FB1582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7724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B7EDF-36BC-4244-B110-32FAF01F7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89804" y="375919"/>
            <a:ext cx="5054196" cy="4145027"/>
          </a:xfrm>
        </p:spPr>
        <p:txBody>
          <a:bodyPr anchor="b">
            <a:normAutofit fontScale="90000"/>
          </a:bodyPr>
          <a:lstStyle/>
          <a:p>
            <a:pPr algn="l"/>
            <a:r>
              <a:rPr lang="ru-RU" sz="4800" dirty="0"/>
              <a:t>Использование сервисов </a:t>
            </a:r>
            <a:r>
              <a:rPr lang="en-US" sz="4800" dirty="0"/>
              <a:t>Microsoft 365 </a:t>
            </a:r>
            <a:r>
              <a:rPr lang="ru-RU" sz="4800" dirty="0"/>
              <a:t>для организации ЦОС в условиях образовательной организации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0A92E8-BEA3-480A-8047-C15AABE5C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5319" y="4735488"/>
            <a:ext cx="5054196" cy="122217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200" dirty="0"/>
              <a:t>Зубов Максим Сергеевич, учитель информатики МАОУ «МЛ № 148 г. Челябинска»</a:t>
            </a:r>
          </a:p>
        </p:txBody>
      </p:sp>
      <p:pic>
        <p:nvPicPr>
          <p:cNvPr id="4" name="Picture 3" descr="Цифровая камера Lens закрытие">
            <a:extLst>
              <a:ext uri="{FF2B5EF4-FFF2-40B4-BE49-F238E27FC236}">
                <a16:creationId xmlns:a16="http://schemas.microsoft.com/office/drawing/2014/main" id="{780251DF-237D-4D3C-97B1-CB2CAB8145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26" r="32874" b="-1"/>
          <a:stretch/>
        </p:blipFill>
        <p:spPr>
          <a:xfrm>
            <a:off x="-1530472" y="10"/>
            <a:ext cx="5486394" cy="68579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083774-A903-4B1B-BC6A-94C1F048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55922" y="3198164"/>
            <a:ext cx="287517" cy="461665"/>
          </a:xfrm>
          <a:prstGeom prst="rect">
            <a:avLst/>
          </a:prstGeom>
          <a:solidFill>
            <a:srgbClr val="7AE5C5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825500" hangingPunct="0"/>
            <a:endParaRPr lang="en-US" sz="300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5FB189-1F48-4A47-B036-6AF7E11A8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980676" y="-14198"/>
            <a:ext cx="0" cy="6858000"/>
          </a:xfrm>
          <a:prstGeom prst="line">
            <a:avLst/>
          </a:prstGeom>
          <a:ln w="9525" cap="rnd">
            <a:solidFill>
              <a:srgbClr val="7AE5C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B335DD-3163-4EC5-8B6B-2AB53E64D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522476" y="6172200"/>
            <a:ext cx="12192000" cy="0"/>
          </a:xfrm>
          <a:prstGeom prst="line">
            <a:avLst/>
          </a:prstGeom>
          <a:ln w="9525" cap="rnd">
            <a:solidFill>
              <a:srgbClr val="7AE5C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325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63B5C-33A2-4F70-96D3-7D657D8D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Microsoft Teams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BE3D50-6EF2-486A-B3E5-9468246F41EE}"/>
              </a:ext>
            </a:extLst>
          </p:cNvPr>
          <p:cNvSpPr txBox="1"/>
          <p:nvPr/>
        </p:nvSpPr>
        <p:spPr>
          <a:xfrm>
            <a:off x="1417739" y="1522801"/>
            <a:ext cx="729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нашей организации </a:t>
            </a:r>
            <a:r>
              <a:rPr lang="en-US" dirty="0"/>
              <a:t>Teams </a:t>
            </a:r>
            <a:r>
              <a:rPr lang="ru-RU" dirty="0"/>
              <a:t>используется для</a:t>
            </a:r>
            <a:r>
              <a:rPr lang="en-US" dirty="0"/>
              <a:t>: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98319F-804B-463F-94D1-7AF0A224F92D}"/>
              </a:ext>
            </a:extLst>
          </p:cNvPr>
          <p:cNvSpPr txBox="1"/>
          <p:nvPr/>
        </p:nvSpPr>
        <p:spPr>
          <a:xfrm>
            <a:off x="1191236" y="2244579"/>
            <a:ext cx="74006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Проведение уроков (полностью ОБЖ, ИЗО и некоторые курсы внеурочной деятельности, частично технология)</a:t>
            </a:r>
            <a:r>
              <a:rPr lang="en-US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 случае отмены занятий (морозы, отключение воды/электричества и пр.) уроки проводятся по основному расписанию в режиме онлайн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Совещания учителей проводятся только онлайн</a:t>
            </a:r>
            <a:r>
              <a:rPr lang="en-US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Проведение родительских собраний исключительно онлайн</a:t>
            </a:r>
            <a:r>
              <a:rPr lang="en-US" dirty="0"/>
              <a:t>;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Обучающиеся созваниваются друг с другом, с учителями, для обсуждения некоторых учебных вопросов (проекты, олимпиады)</a:t>
            </a:r>
            <a:r>
              <a:rPr lang="en-US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/>
              <a:t>На базе лицея были организованы </a:t>
            </a:r>
            <a:r>
              <a:rPr lang="ru-RU" b="1" dirty="0" err="1"/>
              <a:t>стажировочные</a:t>
            </a:r>
            <a:r>
              <a:rPr lang="ru-RU" b="1" dirty="0"/>
              <a:t> площадки для работников образования Ленинградской и Ульяновской областей, которые работали онлайн.</a:t>
            </a:r>
          </a:p>
        </p:txBody>
      </p:sp>
    </p:spTree>
    <p:extLst>
      <p:ext uri="{BB962C8B-B14F-4D97-AF65-F5344CB8AC3E}">
        <p14:creationId xmlns:p14="http://schemas.microsoft.com/office/powerpoint/2010/main" val="49319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63B5C-33A2-4F70-96D3-7D657D8D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Команды в </a:t>
            </a:r>
            <a:r>
              <a:rPr lang="en-US" dirty="0"/>
              <a:t>Teams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9E2789-0146-4B90-BE23-110DF8FF3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629" y="1506546"/>
            <a:ext cx="6753530" cy="45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4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63B5C-33A2-4F70-96D3-7D657D8D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Практические работы в </a:t>
            </a:r>
            <a:r>
              <a:rPr lang="en-US" dirty="0"/>
              <a:t>Teams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B10499-CA90-462B-953B-C22AEAE25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726" y="1690689"/>
            <a:ext cx="6303016" cy="438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661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63B5C-33A2-4F70-96D3-7D657D8D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Практические работы в </a:t>
            </a:r>
            <a:r>
              <a:rPr lang="en-US" dirty="0"/>
              <a:t>Teams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5B2F6F8-D813-40F2-B5BA-EF9EF3959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29" y="1601967"/>
            <a:ext cx="6185546" cy="4340855"/>
          </a:xfrm>
        </p:spPr>
      </p:pic>
    </p:spTree>
    <p:extLst>
      <p:ext uri="{BB962C8B-B14F-4D97-AF65-F5344CB8AC3E}">
        <p14:creationId xmlns:p14="http://schemas.microsoft.com/office/powerpoint/2010/main" val="1046824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63B5C-33A2-4F70-96D3-7D657D8D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Практические работы в </a:t>
            </a:r>
            <a:r>
              <a:rPr lang="en-US" dirty="0"/>
              <a:t>Teams</a:t>
            </a:r>
            <a:endParaRPr lang="ru-RU" dirty="0"/>
          </a:p>
        </p:txBody>
      </p:sp>
      <p:pic>
        <p:nvPicPr>
          <p:cNvPr id="11" name="Объект 10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7AB7071-2907-40BC-BC59-CF4D308ED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97" y="1825625"/>
            <a:ext cx="6099968" cy="4206875"/>
          </a:xfrm>
        </p:spPr>
      </p:pic>
    </p:spTree>
    <p:extLst>
      <p:ext uri="{BB962C8B-B14F-4D97-AF65-F5344CB8AC3E}">
        <p14:creationId xmlns:p14="http://schemas.microsoft.com/office/powerpoint/2010/main" val="244301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63B5C-33A2-4F70-96D3-7D657D8D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Очень простое создание урока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D1786B-5690-46B1-A891-40DE8BC0F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135" y="1690689"/>
            <a:ext cx="6088309" cy="422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99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16C5F-2474-4182-A439-05C2481C9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OneDrive</a:t>
            </a:r>
            <a:endParaRPr lang="ru-RU" dirty="0"/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39D488B-D322-4774-8A32-2E4F64C64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53" y="1825625"/>
            <a:ext cx="6760656" cy="4206875"/>
          </a:xfrm>
        </p:spPr>
      </p:pic>
    </p:spTree>
    <p:extLst>
      <p:ext uri="{BB962C8B-B14F-4D97-AF65-F5344CB8AC3E}">
        <p14:creationId xmlns:p14="http://schemas.microsoft.com/office/powerpoint/2010/main" val="3229221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16C5F-2474-4182-A439-05C2481C9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OneDrive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630B89EB-F87D-4DAD-B0D5-553ED1C3F7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01" y="1476462"/>
            <a:ext cx="7712997" cy="4756557"/>
          </a:xfrm>
        </p:spPr>
      </p:pic>
    </p:spTree>
    <p:extLst>
      <p:ext uri="{BB962C8B-B14F-4D97-AF65-F5344CB8AC3E}">
        <p14:creationId xmlns:p14="http://schemas.microsoft.com/office/powerpoint/2010/main" val="883538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16C5F-2474-4182-A439-05C2481C9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OneDrive. </a:t>
            </a:r>
            <a:r>
              <a:rPr lang="ru-RU" dirty="0"/>
              <a:t>Почему?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3B6D3E-7DF7-492F-9784-267987920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Файлы открываются онлайн. Возможен просмотр и редактирование в браузере смартфона и/или компьютера. Не требуется установка какого-либо программного обеспечения (презентации, документы, видео и пр.)</a:t>
            </a:r>
            <a:r>
              <a:rPr lang="en-US" dirty="0"/>
              <a:t>;</a:t>
            </a:r>
          </a:p>
          <a:p>
            <a:pPr algn="just"/>
            <a:r>
              <a:rPr lang="ru-RU" dirty="0"/>
              <a:t>Глубокая интеграция с ОС </a:t>
            </a:r>
            <a:r>
              <a:rPr lang="en-US" dirty="0"/>
              <a:t>Windows 10. </a:t>
            </a:r>
            <a:r>
              <a:rPr lang="ru-RU" dirty="0"/>
              <a:t>Папки с облачного диска можно подключать «как обычные». Для этого не требуется установка дополнительного ПО.</a:t>
            </a:r>
          </a:p>
          <a:p>
            <a:pPr algn="just"/>
            <a:r>
              <a:rPr lang="ru-RU" dirty="0"/>
              <a:t>Неограниченное место на диске.</a:t>
            </a:r>
          </a:p>
          <a:p>
            <a:pPr algn="just"/>
            <a:r>
              <a:rPr lang="ru-RU" dirty="0"/>
              <a:t>Интеграция в продукты </a:t>
            </a:r>
            <a:r>
              <a:rPr lang="en-US" dirty="0"/>
              <a:t>Microsoft (Word, Excel </a:t>
            </a:r>
            <a:r>
              <a:rPr lang="ru-RU" dirty="0"/>
              <a:t>и др.</a:t>
            </a:r>
            <a:r>
              <a:rPr lang="en-US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838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2EEB2-AC27-406A-800A-69C34431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OneDrive. </a:t>
            </a:r>
            <a:r>
              <a:rPr lang="ru-RU" dirty="0"/>
              <a:t>Открытие в браузере.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C6FE88D-A3E3-4188-99C6-8984AD02D8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468" y="2136019"/>
            <a:ext cx="4511593" cy="335038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C214FC-8BA4-4D31-B434-E9B532565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5902" y="1543573"/>
            <a:ext cx="4602630" cy="415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14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1FCDF-7231-4D4A-BE09-052A7281F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Что такое </a:t>
            </a:r>
            <a:r>
              <a:rPr lang="en-US" dirty="0"/>
              <a:t>Microsoft 365 (</a:t>
            </a:r>
            <a:r>
              <a:rPr lang="ru-RU" dirty="0"/>
              <a:t>бывш.</a:t>
            </a:r>
            <a:r>
              <a:rPr lang="en-US" dirty="0"/>
              <a:t> Office 365)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E59CF1-9707-44E5-9375-21576F11F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Microsoft 365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— 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программный продукт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от компании 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Microsoft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объединяющий набор 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веб-сервисов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который распространяется на основе подписки по схеме «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программное обеспечение как услуга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». Набор предоставляет доступ к различным программам и услугам на основе платформы 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Microsoft Office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электронной почте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бизнес-класса, функционалу для общения и управления </a:t>
            </a:r>
            <a:r>
              <a:rPr lang="ru-RU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документами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158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2EEB2-AC27-406A-800A-69C34431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OneDrive. </a:t>
            </a:r>
            <a:r>
              <a:rPr lang="ru-RU" dirty="0"/>
              <a:t>Интеграция с </a:t>
            </a:r>
            <a:r>
              <a:rPr lang="en-US" dirty="0"/>
              <a:t>PowerPoint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8ECA6D9-F5A9-4BC7-8D88-2FD1DCB33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8" y="1716743"/>
            <a:ext cx="7907275" cy="4432182"/>
          </a:xfrm>
        </p:spPr>
      </p:pic>
    </p:spTree>
    <p:extLst>
      <p:ext uri="{BB962C8B-B14F-4D97-AF65-F5344CB8AC3E}">
        <p14:creationId xmlns:p14="http://schemas.microsoft.com/office/powerpoint/2010/main" val="3787859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2EEB2-AC27-406A-800A-69C34431D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OneDrive</a:t>
            </a:r>
            <a:r>
              <a:rPr lang="ru-RU" dirty="0"/>
              <a:t>. Интеграция с </a:t>
            </a:r>
            <a:r>
              <a:rPr lang="en-US" dirty="0"/>
              <a:t>Windows</a:t>
            </a:r>
            <a:endParaRPr lang="ru-RU" dirty="0"/>
          </a:p>
        </p:txBody>
      </p:sp>
      <p:pic>
        <p:nvPicPr>
          <p:cNvPr id="6" name="Объект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7817A6E-54B9-4ED7-A5FF-EEEF20EF99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83" y="1825625"/>
            <a:ext cx="5977797" cy="4206875"/>
          </a:xfrm>
        </p:spPr>
      </p:pic>
    </p:spTree>
    <p:extLst>
      <p:ext uri="{BB962C8B-B14F-4D97-AF65-F5344CB8AC3E}">
        <p14:creationId xmlns:p14="http://schemas.microsoft.com/office/powerpoint/2010/main" val="604960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A80362-8154-4EFC-99C5-E98614943517}"/>
              </a:ext>
            </a:extLst>
          </p:cNvPr>
          <p:cNvSpPr txBox="1"/>
          <p:nvPr/>
        </p:nvSpPr>
        <p:spPr>
          <a:xfrm>
            <a:off x="1670057" y="2997132"/>
            <a:ext cx="689002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Информационная система МАОУ «МЛ № 148 г. Челябинска»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4E1332-FFC6-4D9C-9872-5C16D917B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99" y="305873"/>
            <a:ext cx="2170593" cy="196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311CB0A-CA55-4784-8BFE-91DB02128053}"/>
              </a:ext>
            </a:extLst>
          </p:cNvPr>
          <p:cNvSpPr/>
          <p:nvPr/>
        </p:nvSpPr>
        <p:spPr>
          <a:xfrm>
            <a:off x="4994607" y="439099"/>
            <a:ext cx="3550917" cy="1105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Единая система авторизации – один логин и пароль от всех сервисов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826FE2F-CAF4-461B-B2CC-C02E6A8B7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637" y="861306"/>
            <a:ext cx="2335863" cy="233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26A3C3-BEC6-4186-A70B-F7F0A88BEB23}"/>
              </a:ext>
            </a:extLst>
          </p:cNvPr>
          <p:cNvSpPr txBox="1"/>
          <p:nvPr/>
        </p:nvSpPr>
        <p:spPr>
          <a:xfrm>
            <a:off x="1223871" y="2564097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https://www.office.com/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D14914-A12C-4615-9806-36E5E9BD8FD0}"/>
              </a:ext>
            </a:extLst>
          </p:cNvPr>
          <p:cNvSpPr txBox="1"/>
          <p:nvPr/>
        </p:nvSpPr>
        <p:spPr>
          <a:xfrm>
            <a:off x="5533218" y="5332885"/>
            <a:ext cx="264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https://ssp.mou148.ru/</a:t>
            </a:r>
            <a:endParaRPr lang="ru-RU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48142412-0B7E-4F28-8FD2-192BCC8B7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7" y="3513411"/>
            <a:ext cx="2007436" cy="162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944F104-AF34-4EE0-AFED-8BE025B8C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13" y="3471789"/>
            <a:ext cx="1514876" cy="162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8491550-5E3C-4A45-BCE7-66AC7AAB0C0F}"/>
              </a:ext>
            </a:extLst>
          </p:cNvPr>
          <p:cNvSpPr txBox="1"/>
          <p:nvPr/>
        </p:nvSpPr>
        <p:spPr>
          <a:xfrm>
            <a:off x="5399965" y="2564097"/>
            <a:ext cx="2823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8"/>
              </a:rPr>
              <a:t>https://www.mou148.ru/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A5B1E-D414-4348-AE6E-9233DECFA9E6}"/>
              </a:ext>
            </a:extLst>
          </p:cNvPr>
          <p:cNvSpPr txBox="1"/>
          <p:nvPr/>
        </p:nvSpPr>
        <p:spPr>
          <a:xfrm>
            <a:off x="711491" y="5171706"/>
            <a:ext cx="4555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Доступ к </a:t>
            </a:r>
            <a:r>
              <a:rPr lang="en-US" dirty="0"/>
              <a:t>Wi</a:t>
            </a:r>
            <a:r>
              <a:rPr lang="ru-RU" dirty="0"/>
              <a:t>-</a:t>
            </a:r>
            <a:r>
              <a:rPr lang="en-US" dirty="0"/>
              <a:t>Fi</a:t>
            </a:r>
            <a:r>
              <a:rPr lang="ru-RU" dirty="0"/>
              <a:t>, рабочим местам сотрудников и обучающихся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094752F-929D-4737-B36A-2933A70341E1}"/>
              </a:ext>
            </a:extLst>
          </p:cNvPr>
          <p:cNvSpPr/>
          <p:nvPr/>
        </p:nvSpPr>
        <p:spPr>
          <a:xfrm>
            <a:off x="302004" y="5940232"/>
            <a:ext cx="8539992" cy="762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Персональные данные никуда не передаются! Хранятся внутри образовательной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3905019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54C94DC-5B8E-4C6F-9C62-410AB2F97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Как зарегистрироваться?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4B1BF82E-ADCD-4AC1-B9E5-817574F398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56" y="2230171"/>
            <a:ext cx="3087149" cy="3087149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5C5C5610-33FA-4355-8136-B08383EC42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19" y="2442997"/>
            <a:ext cx="4439688" cy="221209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6E19CA-2ABE-4A31-82A2-3E745CA7B705}"/>
              </a:ext>
            </a:extLst>
          </p:cNvPr>
          <p:cNvSpPr txBox="1"/>
          <p:nvPr/>
        </p:nvSpPr>
        <p:spPr>
          <a:xfrm>
            <a:off x="1853966" y="5194576"/>
            <a:ext cx="6489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https://www.microsoft.com/ru-ru/education/products/office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546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B3B2C43-5E36-4768-8319-6752D24B4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400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44326E-7BB3-4929-BE33-05CA64DBB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22476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1CF4E0-AA2D-43CA-A528-C52FB1582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7724" y="685800"/>
            <a:ext cx="107442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B7EDF-36BC-4244-B110-32FAF01F7E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319" y="576263"/>
            <a:ext cx="5054196" cy="4145027"/>
          </a:xfrm>
        </p:spPr>
        <p:txBody>
          <a:bodyPr anchor="b">
            <a:normAutofit fontScale="90000"/>
          </a:bodyPr>
          <a:lstStyle/>
          <a:p>
            <a:pPr algn="l"/>
            <a:r>
              <a:rPr lang="ru-RU" sz="4800" dirty="0"/>
              <a:t>Использование сервисов </a:t>
            </a:r>
            <a:r>
              <a:rPr lang="en-US" sz="4800" dirty="0"/>
              <a:t>Microsoft 365 </a:t>
            </a:r>
            <a:r>
              <a:rPr lang="ru-RU" sz="4800" dirty="0"/>
              <a:t>для организации ЦОС в условиях образовательной организации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60A92E8-BEA3-480A-8047-C15AABE5C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5319" y="4735488"/>
            <a:ext cx="5054196" cy="122217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200" dirty="0"/>
              <a:t>Зубов Максим Сергеевич, учитель информатики МАОУ «МЛ № 148 г. Челябинска»</a:t>
            </a:r>
          </a:p>
        </p:txBody>
      </p:sp>
      <p:pic>
        <p:nvPicPr>
          <p:cNvPr id="4" name="Picture 3" descr="Цифровая камера Lens закрытие">
            <a:extLst>
              <a:ext uri="{FF2B5EF4-FFF2-40B4-BE49-F238E27FC236}">
                <a16:creationId xmlns:a16="http://schemas.microsoft.com/office/drawing/2014/main" id="{780251DF-237D-4D3C-97B1-CB2CAB8145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26" r="32874" b="-1"/>
          <a:stretch/>
        </p:blipFill>
        <p:spPr>
          <a:xfrm>
            <a:off x="-1530472" y="10"/>
            <a:ext cx="5486394" cy="685798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B083774-A903-4B1B-BC6A-94C1F048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955922" y="3198164"/>
            <a:ext cx="287517" cy="461665"/>
          </a:xfrm>
          <a:prstGeom prst="rect">
            <a:avLst/>
          </a:prstGeom>
          <a:solidFill>
            <a:srgbClr val="7AE5C5">
              <a:alpha val="25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defTabSz="825500" hangingPunct="0"/>
            <a:endParaRPr lang="en-US" sz="300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5FB189-1F48-4A47-B036-6AF7E11A8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980676" y="-14198"/>
            <a:ext cx="0" cy="6858000"/>
          </a:xfrm>
          <a:prstGeom prst="line">
            <a:avLst/>
          </a:prstGeom>
          <a:ln w="9525" cap="rnd">
            <a:solidFill>
              <a:srgbClr val="7AE5C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B335DD-3163-4EC5-8B6B-2AB53E64D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522476" y="6172200"/>
            <a:ext cx="12192000" cy="0"/>
          </a:xfrm>
          <a:prstGeom prst="line">
            <a:avLst/>
          </a:prstGeom>
          <a:ln w="9525" cap="rnd">
            <a:solidFill>
              <a:srgbClr val="7AE5C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82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83A2F-A813-4933-BB9B-BCA826176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Что включает в себя?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006750-086C-4E63-9FA2-A23A66AB7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4202" y="1371570"/>
            <a:ext cx="5997237" cy="5012451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3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Групповая работа в любимых веб-приложениях и приложениях </a:t>
            </a:r>
            <a:r>
              <a:rPr lang="ru-RU" sz="3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Word</a:t>
            </a:r>
            <a:r>
              <a:rPr lang="ru-RU" sz="3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, </a:t>
            </a:r>
            <a:r>
              <a:rPr lang="ru-RU" sz="3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PowerPoint</a:t>
            </a:r>
            <a:r>
              <a:rPr lang="ru-RU" sz="3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и </a:t>
            </a:r>
            <a:r>
              <a:rPr lang="ru-RU" sz="3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Excel</a:t>
            </a:r>
            <a:r>
              <a:rPr lang="ru-RU" sz="3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с функциями совместного редактирования в реальном времени, </a:t>
            </a:r>
            <a:r>
              <a:rPr lang="ru-RU" sz="3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автосохранения</a:t>
            </a:r>
            <a:r>
              <a:rPr lang="ru-RU" sz="3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и общего доступа.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Outlook</a:t>
            </a:r>
            <a:r>
              <a:rPr lang="ru-RU" sz="3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в Интернете и почтовый ящик объемом 50 ГБ — позволяют эффективно вести переписку.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Microsoft </a:t>
            </a:r>
            <a:r>
              <a:rPr lang="ru-RU" sz="3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Teams</a:t>
            </a:r>
            <a:r>
              <a:rPr lang="ru-RU" sz="3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— цифровая платформа, позволяющая вести беседы и обмениваться звонками и предоставляющая доступ к контенту и приложениям, которые необходимы вашему учебному заведению для еще более увлеченной совместной работы.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OneNote</a:t>
            </a:r>
            <a:r>
              <a:rPr lang="ru-RU" sz="3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— цифровая записная книжка.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400" b="0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Forms</a:t>
            </a:r>
            <a:r>
              <a:rPr lang="ru-RU" sz="3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для проведения и получения аутентичных оценок.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Персональное облачное хранилище неограниченного объема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Комфортное общение с помощью видеоконференций в высоком разрешении.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3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Неограниченное число пользователей.</a:t>
            </a:r>
          </a:p>
          <a:p>
            <a:pPr marL="0" indent="0" algn="l">
              <a:buNone/>
            </a:pPr>
            <a:endParaRPr lang="ru-RU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0E8B2F-E782-44A3-8C9C-9570ACB41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41" y="1602800"/>
            <a:ext cx="1536461" cy="9497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9E126C-772A-4CF1-8455-90EA3754A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741" y="2832072"/>
            <a:ext cx="1735282" cy="2946852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7CF1CB0-733E-4EE7-B8F1-E9A71944281C}"/>
              </a:ext>
            </a:extLst>
          </p:cNvPr>
          <p:cNvCxnSpPr>
            <a:cxnSpLocks/>
          </p:cNvCxnSpPr>
          <p:nvPr/>
        </p:nvCxnSpPr>
        <p:spPr>
          <a:xfrm>
            <a:off x="1208015" y="2832072"/>
            <a:ext cx="1744910" cy="2915108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7F3509F5-84FC-4973-8272-E2C457F7C45A}"/>
              </a:ext>
            </a:extLst>
          </p:cNvPr>
          <p:cNvCxnSpPr/>
          <p:nvPr/>
        </p:nvCxnSpPr>
        <p:spPr>
          <a:xfrm>
            <a:off x="2125971" y="3877795"/>
            <a:ext cx="424282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6728B56-74D9-4F74-BA08-62CD2D26496D}"/>
              </a:ext>
            </a:extLst>
          </p:cNvPr>
          <p:cNvCxnSpPr>
            <a:cxnSpLocks/>
          </p:cNvCxnSpPr>
          <p:nvPr/>
        </p:nvCxnSpPr>
        <p:spPr>
          <a:xfrm>
            <a:off x="1424853" y="4305498"/>
            <a:ext cx="65561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21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AE511-8B66-4C24-A5EE-68F8C1D8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Office 365 A1 Plus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D8FF033-D3A6-4016-A510-F685F7BF5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351" y="1565566"/>
            <a:ext cx="7524924" cy="420638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Образовательная организация может получить лицензии </a:t>
            </a:r>
            <a:r>
              <a:rPr lang="en-US" dirty="0"/>
              <a:t>A1 Plus </a:t>
            </a:r>
            <a:r>
              <a:rPr lang="ru-RU" dirty="0"/>
              <a:t>бесплатно. Для этого нужно обращаться в техническую поддержку;</a:t>
            </a:r>
          </a:p>
          <a:p>
            <a:pPr algn="just"/>
            <a:r>
              <a:rPr lang="ru-RU" dirty="0"/>
              <a:t>Школа должна иметь зарегистрированный домен и почту в этом домене (у нас почта </a:t>
            </a:r>
            <a:r>
              <a:rPr lang="en-US" dirty="0">
                <a:hlinkClick r:id="rId2"/>
              </a:rPr>
              <a:t>mail@148chel.ru</a:t>
            </a:r>
            <a:r>
              <a:rPr lang="ru-RU" dirty="0"/>
              <a:t>);</a:t>
            </a:r>
          </a:p>
          <a:p>
            <a:pPr algn="just"/>
            <a:r>
              <a:rPr lang="en-US" dirty="0"/>
              <a:t>A1 Plus </a:t>
            </a:r>
            <a:r>
              <a:rPr lang="ru-RU" dirty="0"/>
              <a:t>дополнительно включает автономные версии продуктов, которые можно установить каждому пользователю на 5 устройств (поддерживаются </a:t>
            </a:r>
            <a:r>
              <a:rPr lang="en-US" dirty="0"/>
              <a:t>Windows, MacOS, Android, iOS</a:t>
            </a:r>
            <a:r>
              <a:rPr lang="ru-RU" dirty="0"/>
              <a:t>)</a:t>
            </a:r>
          </a:p>
          <a:p>
            <a:pPr marL="0" indent="0" algn="just">
              <a:buNone/>
            </a:pP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Нашей организации необходима была подписка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A1 Plus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, чтобы в условиях карантина проводить практические занятия по информатике. Нужно было обеспечить обучающихся дома лицензионным ПО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Microsoft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 бесплатно.</a:t>
            </a:r>
          </a:p>
        </p:txBody>
      </p:sp>
    </p:spTree>
    <p:extLst>
      <p:ext uri="{BB962C8B-B14F-4D97-AF65-F5344CB8AC3E}">
        <p14:creationId xmlns:p14="http://schemas.microsoft.com/office/powerpoint/2010/main" val="420530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AE511-8B66-4C24-A5EE-68F8C1D8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Office 365. </a:t>
            </a:r>
            <a:r>
              <a:rPr lang="ru-RU" dirty="0"/>
              <a:t>Личный кабинет.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59BB92D-0B2D-445A-A8FA-A4F00EE67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05" y="1825625"/>
            <a:ext cx="5352037" cy="4519382"/>
          </a:xfrm>
        </p:spPr>
      </p:pic>
    </p:spTree>
    <p:extLst>
      <p:ext uri="{BB962C8B-B14F-4D97-AF65-F5344CB8AC3E}">
        <p14:creationId xmlns:p14="http://schemas.microsoft.com/office/powerpoint/2010/main" val="1180696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63B5C-33A2-4F70-96D3-7D657D8D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Outlook – </a:t>
            </a:r>
            <a:r>
              <a:rPr lang="ru-RU" dirty="0"/>
              <a:t>корпоративные электронная почта и календарь</a:t>
            </a: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29C0527-25BA-4BEA-BBD8-000F1CCD37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26" y="1920875"/>
            <a:ext cx="7521711" cy="4111625"/>
          </a:xfrm>
        </p:spPr>
      </p:pic>
    </p:spTree>
    <p:extLst>
      <p:ext uri="{BB962C8B-B14F-4D97-AF65-F5344CB8AC3E}">
        <p14:creationId xmlns:p14="http://schemas.microsoft.com/office/powerpoint/2010/main" val="2062346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63B5C-33A2-4F70-96D3-7D657D8D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Единая адресная книга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C01DA57-EB2C-446F-AB33-F55651B9F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19" y="1825625"/>
            <a:ext cx="7545325" cy="4206875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01FE43-9078-469A-B7FB-63578D51D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664"/>
            <a:ext cx="4004105" cy="49749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3606A3-2FEC-4B42-869F-60B762AF8FD9}"/>
              </a:ext>
            </a:extLst>
          </p:cNvPr>
          <p:cNvSpPr txBox="1"/>
          <p:nvPr/>
        </p:nvSpPr>
        <p:spPr>
          <a:xfrm>
            <a:off x="823198" y="5934670"/>
            <a:ext cx="34459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Нет необходимости запоминать адреса электронной почты!</a:t>
            </a:r>
          </a:p>
        </p:txBody>
      </p:sp>
    </p:spTree>
    <p:extLst>
      <p:ext uri="{BB962C8B-B14F-4D97-AF65-F5344CB8AC3E}">
        <p14:creationId xmlns:p14="http://schemas.microsoft.com/office/powerpoint/2010/main" val="3606207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63B5C-33A2-4F70-96D3-7D657D8D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Microsoft Teams</a:t>
            </a:r>
            <a:endParaRPr lang="ru-RU" dirty="0"/>
          </a:p>
        </p:txBody>
      </p:sp>
      <p:pic>
        <p:nvPicPr>
          <p:cNvPr id="6" name="Рисунок 5" descr="Изображение выглядит как текст, снимок экрана, мобильный телефон&#10;&#10;Автоматически созданное описание">
            <a:extLst>
              <a:ext uri="{FF2B5EF4-FFF2-40B4-BE49-F238E27FC236}">
                <a16:creationId xmlns:a16="http://schemas.microsoft.com/office/drawing/2014/main" id="{06AF020A-709E-4995-9D51-1878E9839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741" y="1400960"/>
            <a:ext cx="2325417" cy="50449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8F1B45B-B7CA-47C0-B9B3-60A45BE4CD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23" y="1400960"/>
            <a:ext cx="2325418" cy="50449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05C949F-E02D-446A-9E80-E18D3F1ACD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158" y="2218948"/>
            <a:ext cx="4289318" cy="340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3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63B5C-33A2-4F70-96D3-7D657D8D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Преимущества </a:t>
            </a:r>
            <a:r>
              <a:rPr lang="en-US" dirty="0"/>
              <a:t>Microsoft Teams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BE3D50-6EF2-486A-B3E5-9468246F41EE}"/>
              </a:ext>
            </a:extLst>
          </p:cNvPr>
          <p:cNvSpPr txBox="1"/>
          <p:nvPr/>
        </p:nvSpPr>
        <p:spPr>
          <a:xfrm>
            <a:off x="1275127" y="1690689"/>
            <a:ext cx="72900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Возможность начать запись урока с любого устройства (смартфон, ПК). Данные хранятся в облаке (на сервере </a:t>
            </a:r>
            <a:r>
              <a:rPr lang="en-US" dirty="0"/>
              <a:t>Microsoft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ru-RU" dirty="0"/>
              <a:t>в течение 20 дней (изначально хранились бессрочно), к ним можно получить доступ с любого устройства</a:t>
            </a:r>
            <a:r>
              <a:rPr lang="en-US" dirty="0"/>
              <a:t> (</a:t>
            </a:r>
            <a:r>
              <a:rPr lang="ru-RU" dirty="0"/>
              <a:t>посмотреть или скачать)</a:t>
            </a:r>
            <a:r>
              <a:rPr lang="en-US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Урок может длиться неограниченное время</a:t>
            </a:r>
            <a:r>
              <a:rPr lang="en-US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Возможен доступ по ссылке без использования логина и пароля. Для входа потребуется ввести Фамилию и Имя. Ограничение</a:t>
            </a:r>
            <a:r>
              <a:rPr lang="en-US" dirty="0"/>
              <a:t>: </a:t>
            </a:r>
            <a:r>
              <a:rPr lang="ru-RU" dirty="0"/>
              <a:t>будет недоступен чат.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Возможность организовать полноценное занятие</a:t>
            </a:r>
          </a:p>
        </p:txBody>
      </p:sp>
    </p:spTree>
    <p:extLst>
      <p:ext uri="{BB962C8B-B14F-4D97-AF65-F5344CB8AC3E}">
        <p14:creationId xmlns:p14="http://schemas.microsoft.com/office/powerpoint/2010/main" val="2135711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setVTI">
  <a:themeElements>
    <a:clrScheme name="Стандартная">
      <a:dk1>
        <a:srgbClr val="000000"/>
      </a:dk1>
      <a:lt1>
        <a:srgbClr val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Dante">
      <a:majorFont>
        <a:latin typeface="Georgia Pro"/>
        <a:ea typeface=""/>
        <a:cs typeface=""/>
      </a:majorFont>
      <a:minorFont>
        <a:latin typeface="Georgi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setVTI" id="{17A3166B-76FF-4669-8F6D-D4251AE158D8}" vid="{4532814A-B5F8-4CFD-BC69-A007D492DA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724</Words>
  <Application>Microsoft Office PowerPoint</Application>
  <PresentationFormat>Экран (4:3)</PresentationFormat>
  <Paragraphs>62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Dante (Headings)2</vt:lpstr>
      <vt:lpstr>Georgia Pro</vt:lpstr>
      <vt:lpstr>Helvetica Neue Medium</vt:lpstr>
      <vt:lpstr>Segoe UI</vt:lpstr>
      <vt:lpstr>Wingdings 2</vt:lpstr>
      <vt:lpstr>OffsetVTI</vt:lpstr>
      <vt:lpstr>Использование сервисов Microsoft 365 для организации ЦОС в условиях образовательной организации</vt:lpstr>
      <vt:lpstr>Что такое Microsoft 365 (бывш. Office 365)</vt:lpstr>
      <vt:lpstr>Что включает в себя?</vt:lpstr>
      <vt:lpstr>Office 365 A1 Plus</vt:lpstr>
      <vt:lpstr>Office 365. Личный кабинет.</vt:lpstr>
      <vt:lpstr>Outlook – корпоративные электронная почта и календарь</vt:lpstr>
      <vt:lpstr>Единая адресная книга</vt:lpstr>
      <vt:lpstr>Microsoft Teams</vt:lpstr>
      <vt:lpstr>Преимущества Microsoft Teams</vt:lpstr>
      <vt:lpstr>Microsoft Teams</vt:lpstr>
      <vt:lpstr>Команды в Teams</vt:lpstr>
      <vt:lpstr>Практические работы в Teams</vt:lpstr>
      <vt:lpstr>Практические работы в Teams</vt:lpstr>
      <vt:lpstr>Практические работы в Teams</vt:lpstr>
      <vt:lpstr>Очень простое создание урока</vt:lpstr>
      <vt:lpstr>OneDrive</vt:lpstr>
      <vt:lpstr>OneDrive</vt:lpstr>
      <vt:lpstr>OneDrive. Почему?</vt:lpstr>
      <vt:lpstr>OneDrive. Открытие в браузере.</vt:lpstr>
      <vt:lpstr>OneDrive. Интеграция с PowerPoint</vt:lpstr>
      <vt:lpstr>OneDrive. Интеграция с Windows</vt:lpstr>
      <vt:lpstr>Презентация PowerPoint</vt:lpstr>
      <vt:lpstr>Как зарегистрироваться?</vt:lpstr>
      <vt:lpstr>Использование сервисов Microsoft 365 для организации ЦОС в условиях образовательной организации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сервисов Microsoft 365 для организации ЦОС в условиях образовательной организации</dc:title>
  <dc:creator>Максим Сергеевич Зубов</dc:creator>
  <cp:lastModifiedBy>Максим Сергеевич Зубов</cp:lastModifiedBy>
  <cp:revision>13</cp:revision>
  <dcterms:created xsi:type="dcterms:W3CDTF">2021-02-24T06:46:30Z</dcterms:created>
  <dcterms:modified xsi:type="dcterms:W3CDTF">2021-02-25T08:52:02Z</dcterms:modified>
</cp:coreProperties>
</file>