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60" r:id="rId5"/>
    <p:sldId id="261" r:id="rId6"/>
    <p:sldId id="284" r:id="rId7"/>
    <p:sldId id="262" r:id="rId8"/>
    <p:sldId id="263" r:id="rId9"/>
    <p:sldId id="264" r:id="rId10"/>
    <p:sldId id="265" r:id="rId11"/>
    <p:sldId id="266" r:id="rId12"/>
    <p:sldId id="276" r:id="rId13"/>
    <p:sldId id="277" r:id="rId14"/>
    <p:sldId id="290" r:id="rId15"/>
    <p:sldId id="291" r:id="rId16"/>
    <p:sldId id="283" r:id="rId17"/>
    <p:sldId id="285" r:id="rId18"/>
    <p:sldId id="287" r:id="rId19"/>
    <p:sldId id="269" r:id="rId20"/>
    <p:sldId id="267" r:id="rId21"/>
    <p:sldId id="281" r:id="rId22"/>
    <p:sldId id="282" r:id="rId23"/>
    <p:sldId id="271" r:id="rId24"/>
    <p:sldId id="272" r:id="rId25"/>
    <p:sldId id="270" r:id="rId26"/>
    <p:sldId id="273" r:id="rId27"/>
    <p:sldId id="274" r:id="rId28"/>
    <p:sldId id="275" r:id="rId29"/>
    <p:sldId id="278" r:id="rId30"/>
    <p:sldId id="279" r:id="rId31"/>
    <p:sldId id="280" r:id="rId32"/>
    <p:sldId id="288" r:id="rId33"/>
    <p:sldId id="289" r:id="rId34"/>
    <p:sldId id="268" r:id="rId35"/>
    <p:sldId id="286" r:id="rId36"/>
    <p:sldId id="292" r:id="rId37"/>
    <p:sldId id="295" r:id="rId38"/>
    <p:sldId id="296" r:id="rId39"/>
    <p:sldId id="293" r:id="rId40"/>
    <p:sldId id="297" r:id="rId41"/>
    <p:sldId id="298" r:id="rId42"/>
    <p:sldId id="294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55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40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726C7-0BDC-4499-9552-3E73DF9EC21B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FC092A-A723-41AA-8402-827F0677D1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005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C092A-A723-41AA-8402-827F0677D14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5672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C092A-A723-41AA-8402-827F0677D14B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369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C092A-A723-41AA-8402-827F0677D14B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000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C092A-A723-41AA-8402-827F0677D14B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204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C092A-A723-41AA-8402-827F0677D14B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263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C092A-A723-41AA-8402-827F0677D14B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749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C092A-A723-41AA-8402-827F0677D14B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211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C092A-A723-41AA-8402-827F0677D14B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050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C092A-A723-41AA-8402-827F0677D14B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50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C092A-A723-41AA-8402-827F0677D14B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511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C092A-A723-41AA-8402-827F0677D14B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964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C092A-A723-41AA-8402-827F0677D14B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702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FC4A8-83C3-4570-AD3D-9E03C837C5B6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2841-C9FC-4B89-904B-5FBB12866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930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FC4A8-83C3-4570-AD3D-9E03C837C5B6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2841-C9FC-4B89-904B-5FBB12866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810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FC4A8-83C3-4570-AD3D-9E03C837C5B6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2841-C9FC-4B89-904B-5FBB12866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339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FC4A8-83C3-4570-AD3D-9E03C837C5B6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2841-C9FC-4B89-904B-5FBB12866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588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FC4A8-83C3-4570-AD3D-9E03C837C5B6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2841-C9FC-4B89-904B-5FBB12866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791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FC4A8-83C3-4570-AD3D-9E03C837C5B6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2841-C9FC-4B89-904B-5FBB12866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460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FC4A8-83C3-4570-AD3D-9E03C837C5B6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2841-C9FC-4B89-904B-5FBB12866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829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FC4A8-83C3-4570-AD3D-9E03C837C5B6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2841-C9FC-4B89-904B-5FBB12866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911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FC4A8-83C3-4570-AD3D-9E03C837C5B6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2841-C9FC-4B89-904B-5FBB12866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200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FC4A8-83C3-4570-AD3D-9E03C837C5B6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2841-C9FC-4B89-904B-5FBB12866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858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FC4A8-83C3-4570-AD3D-9E03C837C5B6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2841-C9FC-4B89-904B-5FBB12866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034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FC4A8-83C3-4570-AD3D-9E03C837C5B6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72841-C9FC-4B89-904B-5FBB12866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571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https://resh.edu.ru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3.png"/><Relationship Id="rId7" Type="http://schemas.openxmlformats.org/officeDocument/2006/relationships/image" Target="../media/image2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hyperlink" Target="https://resh.edu.ru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hyperlink" Target="https://resh.edu.ru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hyperlink" Target="https://resh.edu.ru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hyperlink" Target="https://resh.edu.ru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hyperlink" Target="https://resh.edu.ru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du.skysmart.ru/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hyperlink" Target="https://edu.skysmart.ru/" TargetMode="Externa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hyperlink" Target="https://edu.skysmart.ru/" TargetMode="Externa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du.skysmart.ru/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du.skysmart.ru/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du.skysmart.ru/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hyperlink" Target="https://edu.skysmart.ru/" TargetMode="Externa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2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du.skysmart.ru/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hyperlink" Target="https://edu.skysmart.ru/" TargetMode="Externa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hyperlink" Target="https://edu.skysmart.ru/" TargetMode="Externa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hyperlink" Target="https://edu.skysmart.ru/" TargetMode="Externa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hyperlink" Target="https://edu.skysmart.ru/" TargetMode="Externa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hyperlink" Target="https://edu.skysmart.ru/" TargetMode="Externa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hyperlink" Target="https://edu.skysmart.ru/" TargetMode="Externa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5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hyperlink" Target="https://edu.skysmart.ru/" TargetMode="Externa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hyperlink" Target="https://edu.skysmart.ru/" TargetMode="Externa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hyperlink" Target="https://edu.skysmart.ru/" TargetMode="Externa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hyperlink" Target="https://edu.skysmart.ru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1e2kGAgomPs" TargetMode="External"/><Relationship Id="rId3" Type="http://schemas.openxmlformats.org/officeDocument/2006/relationships/image" Target="../media/image2.jpg"/><Relationship Id="rId7" Type="http://schemas.openxmlformats.org/officeDocument/2006/relationships/hyperlink" Target="https://uchitel.club/events/obzor-vozmozhnostey-interaktivnoy-rabochey-tetradi-skysmart-1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du.skysmart.ru/" TargetMode="External"/><Relationship Id="rId11" Type="http://schemas.openxmlformats.org/officeDocument/2006/relationships/hyperlink" Target="https://www.youtube.com/watch?v=1Wn0x8SFfcw&amp;feature=emb_logo" TargetMode="External"/><Relationship Id="rId5" Type="http://schemas.openxmlformats.org/officeDocument/2006/relationships/image" Target="../media/image32.png"/><Relationship Id="rId10" Type="http://schemas.openxmlformats.org/officeDocument/2006/relationships/hyperlink" Target="https://skysmart.ru/distant/guide" TargetMode="External"/><Relationship Id="rId4" Type="http://schemas.openxmlformats.org/officeDocument/2006/relationships/image" Target="../media/image31.png"/><Relationship Id="rId9" Type="http://schemas.openxmlformats.org/officeDocument/2006/relationships/hyperlink" Target="https://www.youtube.com/watch?v=I5ShCfVrCN8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pp.onlinetestpad.com/" TargetMode="External"/><Relationship Id="rId5" Type="http://schemas.openxmlformats.org/officeDocument/2006/relationships/image" Target="../media/image56.png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hyperlink" Target="https://app.onlinetestpad.com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.jpg"/><Relationship Id="rId7" Type="http://schemas.openxmlformats.org/officeDocument/2006/relationships/hyperlink" Target="https://app.onlinetestpad.com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hyperlink" Target="https://onlinetestpad.com/ewc4a3jgb7gnw" TargetMode="External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hyperlink" Target="https://onlinetestpad.com/ewc4a3jgb7gnw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hyperlink" Target="https://app.onlinetestpad.com/" TargetMode="External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.jp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onlinetestpad.com/ewc4a3jgb7gnw" TargetMode="External"/><Relationship Id="rId5" Type="http://schemas.openxmlformats.org/officeDocument/2006/relationships/hyperlink" Target="https://app.onlinetestpad.com/" TargetMode="External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resh.edu.ru/" TargetMode="Externa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hyperlink" Target="https://resh.edu.ru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s://resh.edu.ru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hyperlink" Target="https://resh.edu.r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06123" y="1827282"/>
            <a:ext cx="9181193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/>
              <a:t>Цифровые образовательные</a:t>
            </a:r>
          </a:p>
          <a:p>
            <a:pPr algn="ctr"/>
            <a:r>
              <a:rPr lang="ru-RU" sz="5400" dirty="0" smtClean="0"/>
              <a:t>возможности </a:t>
            </a:r>
          </a:p>
          <a:p>
            <a:pPr algn="ctr"/>
            <a:r>
              <a:rPr lang="ru-RU" sz="5400" dirty="0" smtClean="0"/>
              <a:t> на уроках информатики </a:t>
            </a:r>
            <a:endParaRPr lang="ru-RU" sz="5400" dirty="0"/>
          </a:p>
          <a:p>
            <a:pPr algn="ctr"/>
            <a:r>
              <a:rPr lang="ru-RU" sz="5400" dirty="0" smtClean="0"/>
              <a:t>(из опыта работы учителя)</a:t>
            </a:r>
            <a:endParaRPr lang="ru-RU" sz="5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082802" y="217557"/>
            <a:ext cx="8627833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400" dirty="0"/>
              <a:t>Муниципальное </a:t>
            </a:r>
            <a:r>
              <a:rPr lang="ru-RU" sz="2400" dirty="0" smtClean="0"/>
              <a:t>бюджетное общеобразовательное </a:t>
            </a:r>
            <a:r>
              <a:rPr lang="ru-RU" sz="2400" dirty="0"/>
              <a:t>учреждение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2400" dirty="0"/>
              <a:t>«Средняя общеобразовательная школа № </a:t>
            </a:r>
            <a:r>
              <a:rPr lang="ru-RU" sz="2400" dirty="0" smtClean="0"/>
              <a:t>81 </a:t>
            </a:r>
            <a:r>
              <a:rPr lang="ru-RU" sz="2400" dirty="0"/>
              <a:t>г. </a:t>
            </a:r>
            <a:r>
              <a:rPr lang="ru-RU" sz="2400" dirty="0" smtClean="0"/>
              <a:t>Челябинска имени Героя Советского Союза Мусы </a:t>
            </a:r>
            <a:r>
              <a:rPr lang="ru-RU" sz="2400" dirty="0" err="1" smtClean="0"/>
              <a:t>Джалиля</a:t>
            </a:r>
            <a:r>
              <a:rPr lang="ru-RU" sz="2400" dirty="0" smtClean="0"/>
              <a:t>»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123487" y="5697600"/>
            <a:ext cx="38199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400" dirty="0" smtClean="0"/>
              <a:t>Медина Елена Геннадьевна</a:t>
            </a:r>
          </a:p>
          <a:p>
            <a:pPr algn="r"/>
            <a:r>
              <a:rPr lang="ru-RU" sz="2400" dirty="0" smtClean="0"/>
              <a:t>учитель информатики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0540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Российская электронная школа » Муниципальное общеобразовательное учреждение  «Средняя общеобразовательная школа №12» г. Воркут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5" y="172244"/>
            <a:ext cx="2704150" cy="887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51434" y="172244"/>
            <a:ext cx="418698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hlinkClick r:id="rId4"/>
              </a:rPr>
              <a:t>https://resh.edu.ru</a:t>
            </a:r>
            <a:endParaRPr lang="ru-RU" sz="4000" dirty="0" smtClean="0"/>
          </a:p>
          <a:p>
            <a:endParaRPr lang="ru-RU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305261" y="3415084"/>
            <a:ext cx="2715872" cy="707886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tx1"/>
                </a:solidFill>
              </a:rPr>
              <a:t>Видео-урок</a:t>
            </a:r>
            <a:endParaRPr lang="ru-RU" sz="4000" dirty="0">
              <a:solidFill>
                <a:schemeClr val="tx1"/>
              </a:solidFill>
            </a:endParaRPr>
          </a:p>
        </p:txBody>
      </p:sp>
      <p:cxnSp>
        <p:nvCxnSpPr>
          <p:cNvPr id="9" name="Соединительная линия уступом 8"/>
          <p:cNvCxnSpPr>
            <a:endCxn id="5" idx="1"/>
          </p:cNvCxnSpPr>
          <p:nvPr/>
        </p:nvCxnSpPr>
        <p:spPr>
          <a:xfrm rot="16200000" flipH="1">
            <a:off x="2404416" y="2868182"/>
            <a:ext cx="1276584" cy="525106"/>
          </a:xfrm>
          <a:prstGeom prst="bentConnector2">
            <a:avLst/>
          </a:prstGeom>
          <a:ln w="762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t="62694" r="1639" b="17663"/>
          <a:stretch/>
        </p:blipFill>
        <p:spPr>
          <a:xfrm>
            <a:off x="76005" y="1218980"/>
            <a:ext cx="12068237" cy="1354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15531" t="24355" r="23993" b="14335"/>
          <a:stretch/>
        </p:blipFill>
        <p:spPr>
          <a:xfrm>
            <a:off x="6085416" y="3255427"/>
            <a:ext cx="6041705" cy="3443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25006" y="1330971"/>
            <a:ext cx="940157" cy="348487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4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Российская электронная школа » Муниципальное общеобразовательное учреждение  «Средняя общеобразовательная школа №12» г. Воркут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5" y="172244"/>
            <a:ext cx="2704150" cy="887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51434" y="172244"/>
            <a:ext cx="418698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hlinkClick r:id="rId4"/>
              </a:rPr>
              <a:t>https://resh.edu.ru</a:t>
            </a:r>
            <a:endParaRPr lang="ru-RU" sz="4000" dirty="0" smtClean="0"/>
          </a:p>
          <a:p>
            <a:endParaRPr lang="ru-RU" sz="4000" dirty="0"/>
          </a:p>
        </p:txBody>
      </p:sp>
      <p:cxnSp>
        <p:nvCxnSpPr>
          <p:cNvPr id="9" name="Соединительная линия уступом 8"/>
          <p:cNvCxnSpPr>
            <a:stCxn id="3" idx="2"/>
            <a:endCxn id="10" idx="0"/>
          </p:cNvCxnSpPr>
          <p:nvPr/>
        </p:nvCxnSpPr>
        <p:spPr>
          <a:xfrm rot="16200000" flipH="1">
            <a:off x="7873861" y="725347"/>
            <a:ext cx="316624" cy="3969327"/>
          </a:xfrm>
          <a:prstGeom prst="bentConnector3">
            <a:avLst>
              <a:gd name="adj1" fmla="val 50000"/>
            </a:avLst>
          </a:prstGeom>
          <a:ln w="762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14222" t="9185" r="15074" b="77178"/>
          <a:stretch/>
        </p:blipFill>
        <p:spPr>
          <a:xfrm>
            <a:off x="1" y="1240189"/>
            <a:ext cx="12095018" cy="1311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20823" t="11648" r="15713" b="5208"/>
          <a:stretch/>
        </p:blipFill>
        <p:spPr>
          <a:xfrm>
            <a:off x="76005" y="2843304"/>
            <a:ext cx="4195609" cy="3806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837" y="2868323"/>
            <a:ext cx="3810000" cy="3781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7" name="Соединительная линия уступом 16"/>
          <p:cNvCxnSpPr>
            <a:endCxn id="8" idx="0"/>
          </p:cNvCxnSpPr>
          <p:nvPr/>
        </p:nvCxnSpPr>
        <p:spPr>
          <a:xfrm rot="10800000" flipV="1">
            <a:off x="2173811" y="2696498"/>
            <a:ext cx="3873699" cy="146806"/>
          </a:xfrm>
          <a:prstGeom prst="bentConnector2">
            <a:avLst/>
          </a:prstGeom>
          <a:ln w="762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161" y="2988104"/>
            <a:ext cx="3567128" cy="3661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1" name="Прямая со стрелкой 20"/>
          <p:cNvCxnSpPr/>
          <p:nvPr/>
        </p:nvCxnSpPr>
        <p:spPr>
          <a:xfrm>
            <a:off x="6047509" y="2671480"/>
            <a:ext cx="0" cy="316624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кругленный прямоугольник 22"/>
          <p:cNvSpPr/>
          <p:nvPr/>
        </p:nvSpPr>
        <p:spPr>
          <a:xfrm>
            <a:off x="0" y="1351148"/>
            <a:ext cx="940157" cy="348487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38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Российская электронная школа » Муниципальное общеобразовательное учреждение  «Средняя общеобразовательная школа №12» г. Воркут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5" y="172244"/>
            <a:ext cx="2704150" cy="887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51434" y="172244"/>
            <a:ext cx="418698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hlinkClick r:id="rId4"/>
              </a:rPr>
              <a:t>https://resh.edu.ru</a:t>
            </a:r>
            <a:endParaRPr lang="ru-RU" sz="4000" dirty="0" smtClean="0"/>
          </a:p>
          <a:p>
            <a:endParaRPr lang="ru-RU" sz="4000" dirty="0"/>
          </a:p>
        </p:txBody>
      </p:sp>
      <p:cxnSp>
        <p:nvCxnSpPr>
          <p:cNvPr id="9" name="Соединительная линия уступом 8"/>
          <p:cNvCxnSpPr>
            <a:endCxn id="7" idx="3"/>
          </p:cNvCxnSpPr>
          <p:nvPr/>
        </p:nvCxnSpPr>
        <p:spPr>
          <a:xfrm rot="10800000" flipV="1">
            <a:off x="6416602" y="3052294"/>
            <a:ext cx="1978743" cy="1919988"/>
          </a:xfrm>
          <a:prstGeom prst="bentConnector3">
            <a:avLst>
              <a:gd name="adj1" fmla="val 1185"/>
            </a:avLst>
          </a:prstGeom>
          <a:ln w="762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1168" t="11928" r="1828" b="60959"/>
          <a:stretch/>
        </p:blipFill>
        <p:spPr>
          <a:xfrm>
            <a:off x="76005" y="1210615"/>
            <a:ext cx="12115995" cy="1841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20371" t="28302" r="17468" b="7966"/>
          <a:stretch/>
        </p:blipFill>
        <p:spPr>
          <a:xfrm>
            <a:off x="279145" y="3203365"/>
            <a:ext cx="6137456" cy="3537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67388" t="10695" r="23110" b="80678"/>
          <a:stretch/>
        </p:blipFill>
        <p:spPr>
          <a:xfrm>
            <a:off x="8616773" y="4119835"/>
            <a:ext cx="3340204" cy="17048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8838645" y="3750678"/>
            <a:ext cx="2112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Регистрация</a:t>
            </a:r>
            <a:endParaRPr lang="ru-RU" sz="28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0" y="1321439"/>
            <a:ext cx="940157" cy="348487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93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Российская электронная школа » Муниципальное общеобразовательное учреждение  «Средняя общеобразовательная школа №12» г. Воркут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5" y="172244"/>
            <a:ext cx="2704150" cy="887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51434" y="172244"/>
            <a:ext cx="418698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hlinkClick r:id="rId4"/>
              </a:rPr>
              <a:t>https://resh.edu.ru</a:t>
            </a:r>
            <a:endParaRPr lang="ru-RU" sz="4000" dirty="0" smtClean="0"/>
          </a:p>
          <a:p>
            <a:endParaRPr lang="ru-RU" sz="4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486" t="11459" r="32537" b="16761"/>
          <a:stretch/>
        </p:blipFill>
        <p:spPr>
          <a:xfrm>
            <a:off x="1620981" y="1219200"/>
            <a:ext cx="8714510" cy="5250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Скругленный прямоугольник 2"/>
          <p:cNvSpPr/>
          <p:nvPr/>
        </p:nvSpPr>
        <p:spPr>
          <a:xfrm>
            <a:off x="5756856" y="4816699"/>
            <a:ext cx="4578635" cy="901521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61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Российская электронная школа » Муниципальное общеобразовательное учреждение  «Средняя общеобразовательная школа №12» г. Воркут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5" y="172244"/>
            <a:ext cx="2704150" cy="887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51434" y="172244"/>
            <a:ext cx="418698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hlinkClick r:id="rId4"/>
              </a:rPr>
              <a:t>https://resh.edu.ru</a:t>
            </a:r>
            <a:endParaRPr lang="ru-RU" sz="4000" dirty="0" smtClean="0"/>
          </a:p>
          <a:p>
            <a:endParaRPr lang="ru-RU" sz="4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16214" t="20378" r="17171" b="4797"/>
          <a:stretch/>
        </p:blipFill>
        <p:spPr>
          <a:xfrm>
            <a:off x="1852876" y="1198712"/>
            <a:ext cx="8667482" cy="5473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369712" y="1286365"/>
            <a:ext cx="940157" cy="348487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94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Российская электронная школа » Муниципальное общеобразовательное учреждение  «Средняя общеобразовательная школа №12» г. Воркут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5" y="172244"/>
            <a:ext cx="2704150" cy="887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51434" y="172244"/>
            <a:ext cx="418698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hlinkClick r:id="rId4"/>
              </a:rPr>
              <a:t>https://resh.edu.ru</a:t>
            </a:r>
            <a:endParaRPr lang="ru-RU" sz="4000" dirty="0" smtClean="0"/>
          </a:p>
          <a:p>
            <a:endParaRPr lang="ru-RU" sz="4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7503" t="9793" r="9352" b="22777"/>
          <a:stretch/>
        </p:blipFill>
        <p:spPr>
          <a:xfrm>
            <a:off x="682580" y="1387654"/>
            <a:ext cx="10818254" cy="4932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898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47"/>
          <a:stretch/>
        </p:blipFill>
        <p:spPr>
          <a:xfrm>
            <a:off x="2784762" y="2273746"/>
            <a:ext cx="6844821" cy="2492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17" y="955829"/>
            <a:ext cx="7511755" cy="1687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454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2306"/>
            <a:ext cx="12192000" cy="49348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47"/>
          <a:stretch/>
        </p:blipFill>
        <p:spPr>
          <a:xfrm>
            <a:off x="185794" y="431091"/>
            <a:ext cx="3186547" cy="1160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91" y="-97117"/>
            <a:ext cx="3497032" cy="785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682826" y="224367"/>
            <a:ext cx="51478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hlinkClick r:id="rId6"/>
              </a:rPr>
              <a:t>https://</a:t>
            </a:r>
            <a:r>
              <a:rPr lang="en-US" sz="4000" dirty="0" smtClean="0">
                <a:hlinkClick r:id="rId6"/>
              </a:rPr>
              <a:t>edu.skysmart.ru</a:t>
            </a:r>
            <a:endParaRPr lang="ru-RU" sz="4000" dirty="0" smtClean="0"/>
          </a:p>
          <a:p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73456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47"/>
          <a:stretch/>
        </p:blipFill>
        <p:spPr>
          <a:xfrm>
            <a:off x="185794" y="431091"/>
            <a:ext cx="3186547" cy="1160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91" y="-97117"/>
            <a:ext cx="3497032" cy="785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682826" y="224367"/>
            <a:ext cx="51478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hlinkClick r:id="rId5"/>
              </a:rPr>
              <a:t>https://</a:t>
            </a:r>
            <a:r>
              <a:rPr lang="en-US" sz="4000" dirty="0" smtClean="0">
                <a:hlinkClick r:id="rId5"/>
              </a:rPr>
              <a:t>edu.skysmart.ru</a:t>
            </a:r>
            <a:endParaRPr lang="ru-RU" sz="4000" dirty="0" smtClean="0"/>
          </a:p>
          <a:p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5915" t="38315" r="48572" b="45360"/>
          <a:stretch/>
        </p:blipFill>
        <p:spPr>
          <a:xfrm>
            <a:off x="2707923" y="4838266"/>
            <a:ext cx="9115369" cy="1838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/>
          <a:srcRect l="5809" t="37974" r="44677" b="36458"/>
          <a:stretch/>
        </p:blipFill>
        <p:spPr>
          <a:xfrm>
            <a:off x="574194" y="1815982"/>
            <a:ext cx="9692023" cy="2813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630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47"/>
          <a:stretch/>
        </p:blipFill>
        <p:spPr>
          <a:xfrm>
            <a:off x="152400" y="458800"/>
            <a:ext cx="2701636" cy="983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-13990"/>
            <a:ext cx="2964873" cy="66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037155" y="288916"/>
            <a:ext cx="51478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hlinkClick r:id="rId5"/>
              </a:rPr>
              <a:t>https://</a:t>
            </a:r>
            <a:r>
              <a:rPr lang="en-US" sz="4000" dirty="0" smtClean="0">
                <a:hlinkClick r:id="rId5"/>
              </a:rPr>
              <a:t>edu.skysmart.ru</a:t>
            </a:r>
            <a:endParaRPr lang="ru-RU" sz="4000" dirty="0" smtClean="0"/>
          </a:p>
          <a:p>
            <a:endParaRPr lang="ru-RU" sz="4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l="805" t="10322" r="1870" b="6534"/>
          <a:stretch/>
        </p:blipFill>
        <p:spPr>
          <a:xfrm>
            <a:off x="1156991" y="1612355"/>
            <a:ext cx="10690695" cy="5134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42315" y="2979430"/>
            <a:ext cx="2258567" cy="1200329"/>
          </a:xfrm>
          <a:prstGeom prst="rect">
            <a:avLst/>
          </a:prstGeom>
          <a:solidFill>
            <a:srgbClr val="00FFFF"/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Стартовая </a:t>
            </a:r>
          </a:p>
          <a:p>
            <a:pPr algn="ctr"/>
            <a:r>
              <a:rPr lang="ru-RU" sz="36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страница</a:t>
            </a:r>
            <a:endParaRPr lang="ru-RU" sz="3600" b="0" cap="none" spc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844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86629" y="340248"/>
            <a:ext cx="85053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“Настоящий урок начинается не со звонка, а задолго до него”.</a:t>
            </a:r>
          </a:p>
          <a:p>
            <a:pPr algn="r"/>
            <a:r>
              <a:rPr lang="ru-RU" sz="2400" dirty="0" smtClean="0"/>
              <a:t>С.И. Гессен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26850" y="798625"/>
            <a:ext cx="1179577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Что привело к активному использованию ЦОР на уроках?</a:t>
            </a:r>
            <a:r>
              <a:rPr lang="ru-RU" sz="6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endParaRPr lang="ru-RU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38" y="3272630"/>
            <a:ext cx="3512457" cy="24765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860" y="2863536"/>
            <a:ext cx="3294743" cy="3294743"/>
          </a:xfrm>
          <a:prstGeom prst="rect">
            <a:avLst/>
          </a:prstGeom>
        </p:spPr>
      </p:pic>
      <p:pic>
        <p:nvPicPr>
          <p:cNvPr id="1026" name="Picture 2" descr="ИКТ-компетентность педагога: Смешанное обуч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03" y="3077479"/>
            <a:ext cx="3822474" cy="286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право 5"/>
          <p:cNvSpPr/>
          <p:nvPr/>
        </p:nvSpPr>
        <p:spPr>
          <a:xfrm>
            <a:off x="3802739" y="4199400"/>
            <a:ext cx="870861" cy="6808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7459380" y="4170492"/>
            <a:ext cx="870861" cy="6808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545001" y="2284035"/>
            <a:ext cx="37437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2019-2020 учебный год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198103" y="2364998"/>
            <a:ext cx="37437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2020-2021 учебный год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627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47"/>
          <a:stretch/>
        </p:blipFill>
        <p:spPr>
          <a:xfrm>
            <a:off x="152400" y="458800"/>
            <a:ext cx="2701636" cy="983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-13990"/>
            <a:ext cx="2964873" cy="66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037155" y="288916"/>
            <a:ext cx="51478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hlinkClick r:id="rId6"/>
              </a:rPr>
              <a:t>https://</a:t>
            </a:r>
            <a:r>
              <a:rPr lang="en-US" sz="4000" dirty="0" smtClean="0">
                <a:hlinkClick r:id="rId6"/>
              </a:rPr>
              <a:t>edu.skysmart.ru</a:t>
            </a:r>
            <a:endParaRPr lang="ru-RU" sz="4000" dirty="0" smtClean="0"/>
          </a:p>
          <a:p>
            <a:endParaRPr lang="ru-RU" sz="4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63908" y="1700958"/>
            <a:ext cx="2880084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Регистрация</a:t>
            </a:r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1224" y="2667330"/>
            <a:ext cx="52656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/>
              <a:t> есть возможность создания заданий без регистрации</a:t>
            </a:r>
          </a:p>
          <a:p>
            <a:endParaRPr lang="ru-RU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/>
              <a:t> </a:t>
            </a:r>
            <a:r>
              <a:rPr lang="ru-RU" sz="2800" dirty="0" smtClean="0"/>
              <a:t>создание заданий с регистрацией для дальнейшего их сохранения </a:t>
            </a:r>
            <a:endParaRPr lang="ru-RU" sz="28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l="25083" t="19034" r="29343" b="5588"/>
          <a:stretch/>
        </p:blipFill>
        <p:spPr>
          <a:xfrm>
            <a:off x="5769773" y="1138267"/>
            <a:ext cx="5929746" cy="5514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021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47"/>
          <a:stretch/>
        </p:blipFill>
        <p:spPr>
          <a:xfrm>
            <a:off x="152400" y="458800"/>
            <a:ext cx="2701636" cy="983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-13990"/>
            <a:ext cx="2964873" cy="66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037155" y="288916"/>
            <a:ext cx="51478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hlinkClick r:id="rId6"/>
              </a:rPr>
              <a:t>https://</a:t>
            </a:r>
            <a:r>
              <a:rPr lang="en-US" sz="4000" dirty="0" smtClean="0">
                <a:hlinkClick r:id="rId6"/>
              </a:rPr>
              <a:t>edu.skysmart.ru</a:t>
            </a:r>
            <a:endParaRPr lang="ru-RU" sz="4000" dirty="0" smtClean="0"/>
          </a:p>
          <a:p>
            <a:endParaRPr lang="ru-RU" sz="4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09380" y="2217516"/>
            <a:ext cx="3739165" cy="31700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Указание</a:t>
            </a:r>
          </a:p>
          <a:p>
            <a:pPr algn="ctr"/>
            <a:r>
              <a:rPr lang="ru-RU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параметров</a:t>
            </a:r>
          </a:p>
          <a:p>
            <a:pPr algn="ctr"/>
            <a:r>
              <a:rPr lang="ru-RU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 переходом на </a:t>
            </a:r>
          </a:p>
          <a:p>
            <a:pPr algn="ctr"/>
            <a:r>
              <a:rPr lang="ru-RU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выбор </a:t>
            </a:r>
          </a:p>
          <a:p>
            <a:pPr algn="ctr"/>
            <a:r>
              <a:rPr lang="ru-RU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упражнений</a:t>
            </a:r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/>
          <a:srcRect l="20505" t="8050" r="20611" b="5776"/>
          <a:stretch/>
        </p:blipFill>
        <p:spPr>
          <a:xfrm>
            <a:off x="3948545" y="1063959"/>
            <a:ext cx="7416913" cy="5669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678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47"/>
          <a:stretch/>
        </p:blipFill>
        <p:spPr>
          <a:xfrm>
            <a:off x="152400" y="458800"/>
            <a:ext cx="2701636" cy="983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-13990"/>
            <a:ext cx="2964873" cy="66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037155" y="288916"/>
            <a:ext cx="51478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hlinkClick r:id="rId6"/>
              </a:rPr>
              <a:t>https://</a:t>
            </a:r>
            <a:r>
              <a:rPr lang="en-US" sz="4000" dirty="0" smtClean="0">
                <a:hlinkClick r:id="rId6"/>
              </a:rPr>
              <a:t>edu.skysmart.ru</a:t>
            </a:r>
            <a:endParaRPr lang="ru-RU" sz="4000" dirty="0" smtClean="0"/>
          </a:p>
          <a:p>
            <a:endParaRPr lang="ru-RU" sz="4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73791" y="2217516"/>
            <a:ext cx="3610347" cy="1323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УМК от авторов</a:t>
            </a:r>
          </a:p>
          <a:p>
            <a:pPr algn="ctr"/>
            <a:r>
              <a:rPr lang="ru-RU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учебников</a:t>
            </a:r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l="16778" t="10322" r="18908" b="5208"/>
          <a:stretch/>
        </p:blipFill>
        <p:spPr>
          <a:xfrm>
            <a:off x="4067257" y="1061909"/>
            <a:ext cx="7423027" cy="5481242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9864436" y="2549236"/>
            <a:ext cx="1625848" cy="540328"/>
          </a:xfrm>
          <a:prstGeom prst="round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82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47"/>
          <a:stretch/>
        </p:blipFill>
        <p:spPr>
          <a:xfrm>
            <a:off x="152400" y="458800"/>
            <a:ext cx="2701636" cy="983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-13990"/>
            <a:ext cx="2964873" cy="66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037155" y="288916"/>
            <a:ext cx="51478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hlinkClick r:id="rId5"/>
              </a:rPr>
              <a:t>https://</a:t>
            </a:r>
            <a:r>
              <a:rPr lang="en-US" sz="4000" dirty="0" smtClean="0">
                <a:hlinkClick r:id="rId5"/>
              </a:rPr>
              <a:t>edu.skysmart.ru</a:t>
            </a:r>
            <a:endParaRPr lang="ru-RU" sz="4000" dirty="0" smtClean="0"/>
          </a:p>
          <a:p>
            <a:endParaRPr lang="ru-RU" sz="40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4558146" y="1169008"/>
            <a:ext cx="6960899" cy="5411901"/>
            <a:chOff x="3222192" y="1196717"/>
            <a:chExt cx="5597243" cy="4137283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6"/>
            <a:srcRect l="24824" t="7859" r="25556" b="35939"/>
            <a:stretch/>
          </p:blipFill>
          <p:spPr>
            <a:xfrm>
              <a:off x="3222192" y="1196717"/>
              <a:ext cx="5583388" cy="35553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6"/>
            <a:srcRect l="24824" t="84647" r="25556" b="6155"/>
            <a:stretch/>
          </p:blipFill>
          <p:spPr>
            <a:xfrm>
              <a:off x="3236047" y="4752108"/>
              <a:ext cx="5583388" cy="5818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3" name="Прямоугольник 12"/>
          <p:cNvSpPr/>
          <p:nvPr/>
        </p:nvSpPr>
        <p:spPr>
          <a:xfrm>
            <a:off x="152400" y="2130731"/>
            <a:ext cx="355001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Авторские УМК</a:t>
            </a:r>
          </a:p>
          <a:p>
            <a:pPr algn="ctr"/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Skysmart</a:t>
            </a:r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660" y="3347945"/>
            <a:ext cx="1282970" cy="141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44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47"/>
          <a:stretch/>
        </p:blipFill>
        <p:spPr>
          <a:xfrm>
            <a:off x="152400" y="458800"/>
            <a:ext cx="2701636" cy="983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-13990"/>
            <a:ext cx="2964873" cy="66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037155" y="288916"/>
            <a:ext cx="51478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hlinkClick r:id="rId6"/>
              </a:rPr>
              <a:t>https://</a:t>
            </a:r>
            <a:r>
              <a:rPr lang="en-US" sz="4000" dirty="0" smtClean="0">
                <a:hlinkClick r:id="rId6"/>
              </a:rPr>
              <a:t>edu.skysmart.ru</a:t>
            </a:r>
            <a:endParaRPr lang="ru-RU" sz="4000" dirty="0" smtClean="0"/>
          </a:p>
          <a:p>
            <a:endParaRPr lang="ru-RU" sz="4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52400" y="2130731"/>
            <a:ext cx="355001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Авторские УМК</a:t>
            </a:r>
          </a:p>
          <a:p>
            <a:pPr algn="ctr"/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Skysmart</a:t>
            </a:r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/>
          <a:srcRect l="45316" t="34564" r="16244" b="6155"/>
          <a:stretch/>
        </p:blipFill>
        <p:spPr>
          <a:xfrm>
            <a:off x="5200895" y="1039841"/>
            <a:ext cx="6334526" cy="5492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801" y="3347945"/>
            <a:ext cx="1232829" cy="136260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9379527" y="1039841"/>
            <a:ext cx="1704109" cy="572514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200895" y="5846618"/>
            <a:ext cx="3943105" cy="588502"/>
          </a:xfrm>
          <a:prstGeom prst="round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60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47"/>
          <a:stretch/>
        </p:blipFill>
        <p:spPr>
          <a:xfrm>
            <a:off x="152400" y="458800"/>
            <a:ext cx="2701636" cy="983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-13990"/>
            <a:ext cx="2964873" cy="66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037155" y="288916"/>
            <a:ext cx="51478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hlinkClick r:id="rId5"/>
              </a:rPr>
              <a:t>https://</a:t>
            </a:r>
            <a:r>
              <a:rPr lang="en-US" sz="4000" dirty="0" smtClean="0">
                <a:hlinkClick r:id="rId5"/>
              </a:rPr>
              <a:t>edu.skysmart.ru</a:t>
            </a:r>
            <a:endParaRPr lang="ru-RU" sz="4000" dirty="0" smtClean="0"/>
          </a:p>
          <a:p>
            <a:endParaRPr lang="ru-RU" sz="4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l="23060" t="21096" r="24551" b="20003"/>
          <a:stretch/>
        </p:blipFill>
        <p:spPr>
          <a:xfrm>
            <a:off x="3998052" y="1442473"/>
            <a:ext cx="7800205" cy="4930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52400" y="2130731"/>
            <a:ext cx="355001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Авторские УМК</a:t>
            </a:r>
          </a:p>
          <a:p>
            <a:pPr algn="ctr"/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Skysmart</a:t>
            </a:r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010" y="3454170"/>
            <a:ext cx="1176790" cy="1300663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7855528" y="1612355"/>
            <a:ext cx="329512" cy="285718"/>
          </a:xfrm>
          <a:prstGeom prst="round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74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47"/>
          <a:stretch/>
        </p:blipFill>
        <p:spPr>
          <a:xfrm>
            <a:off x="152400" y="458800"/>
            <a:ext cx="2701636" cy="983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-13990"/>
            <a:ext cx="2964873" cy="66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037155" y="288916"/>
            <a:ext cx="51478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hlinkClick r:id="rId5"/>
              </a:rPr>
              <a:t>https://</a:t>
            </a:r>
            <a:r>
              <a:rPr lang="en-US" sz="4000" dirty="0" smtClean="0">
                <a:hlinkClick r:id="rId5"/>
              </a:rPr>
              <a:t>edu.skysmart.ru</a:t>
            </a:r>
            <a:endParaRPr lang="ru-RU" sz="4000" dirty="0" smtClean="0"/>
          </a:p>
          <a:p>
            <a:endParaRPr lang="ru-RU" sz="4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52400" y="2130731"/>
            <a:ext cx="355001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Авторские УМК</a:t>
            </a:r>
          </a:p>
          <a:p>
            <a:pPr algn="ctr"/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Skysmart</a:t>
            </a:r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010" y="3454170"/>
            <a:ext cx="1176790" cy="13006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/>
          <a:srcRect l="22421" t="16571" r="24124" b="16382"/>
          <a:stretch/>
        </p:blipFill>
        <p:spPr>
          <a:xfrm>
            <a:off x="3702410" y="1136072"/>
            <a:ext cx="7879990" cy="555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6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47"/>
          <a:stretch/>
        </p:blipFill>
        <p:spPr>
          <a:xfrm>
            <a:off x="152400" y="458800"/>
            <a:ext cx="2701636" cy="983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-13990"/>
            <a:ext cx="2964873" cy="66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037155" y="288916"/>
            <a:ext cx="51478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hlinkClick r:id="rId5"/>
              </a:rPr>
              <a:t>https://</a:t>
            </a:r>
            <a:r>
              <a:rPr lang="en-US" sz="4000" dirty="0" smtClean="0">
                <a:hlinkClick r:id="rId5"/>
              </a:rPr>
              <a:t>edu.skysmart.ru</a:t>
            </a:r>
            <a:endParaRPr lang="ru-RU" sz="4000" dirty="0" smtClean="0"/>
          </a:p>
          <a:p>
            <a:endParaRPr lang="ru-RU" sz="4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2085145"/>
            <a:ext cx="355001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Авторские УМК</a:t>
            </a:r>
          </a:p>
          <a:p>
            <a:pPr algn="ctr"/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Skysmart</a:t>
            </a:r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010" y="3454170"/>
            <a:ext cx="1176790" cy="13006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l="1871" t="16383" r="34772" b="13921"/>
          <a:stretch/>
        </p:blipFill>
        <p:spPr>
          <a:xfrm>
            <a:off x="3550011" y="1442473"/>
            <a:ext cx="8330467" cy="5152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Скругленный прямоугольник 2"/>
          <p:cNvSpPr/>
          <p:nvPr/>
        </p:nvSpPr>
        <p:spPr>
          <a:xfrm>
            <a:off x="7772400" y="6054436"/>
            <a:ext cx="4108078" cy="540326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01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47"/>
          <a:stretch/>
        </p:blipFill>
        <p:spPr>
          <a:xfrm>
            <a:off x="152400" y="458800"/>
            <a:ext cx="2701636" cy="983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-13990"/>
            <a:ext cx="2964873" cy="66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83436" y="2459613"/>
            <a:ext cx="236321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Так видят </a:t>
            </a:r>
          </a:p>
          <a:p>
            <a:pPr algn="ctr"/>
            <a:r>
              <a:rPr lang="ru-RU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задания</a:t>
            </a:r>
            <a:endParaRPr lang="ru-RU" sz="4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учащиеся</a:t>
            </a:r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37155" y="288916"/>
            <a:ext cx="51478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hlinkClick r:id="rId5"/>
              </a:rPr>
              <a:t>https://</a:t>
            </a:r>
            <a:r>
              <a:rPr lang="en-US" sz="4000" dirty="0" smtClean="0">
                <a:hlinkClick r:id="rId5"/>
              </a:rPr>
              <a:t>edu.skysmart.ru</a:t>
            </a:r>
            <a:endParaRPr lang="ru-RU" sz="4000" dirty="0" smtClean="0"/>
          </a:p>
          <a:p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17378" t="16004" r="19333" b="11648"/>
          <a:stretch/>
        </p:blipFill>
        <p:spPr>
          <a:xfrm>
            <a:off x="3513197" y="1205345"/>
            <a:ext cx="8234587" cy="5292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586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47"/>
          <a:stretch/>
        </p:blipFill>
        <p:spPr>
          <a:xfrm>
            <a:off x="152400" y="458800"/>
            <a:ext cx="2701636" cy="983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-13990"/>
            <a:ext cx="2964873" cy="66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-110837" y="2586349"/>
            <a:ext cx="291951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После </a:t>
            </a:r>
          </a:p>
          <a:p>
            <a:pPr algn="ctr"/>
            <a:r>
              <a:rPr lang="ru-RU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выполнения</a:t>
            </a:r>
          </a:p>
          <a:p>
            <a:pPr algn="ctr"/>
            <a:r>
              <a:rPr lang="ru-RU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заданий</a:t>
            </a:r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37155" y="288916"/>
            <a:ext cx="51478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hlinkClick r:id="rId5"/>
              </a:rPr>
              <a:t>https://</a:t>
            </a:r>
            <a:r>
              <a:rPr lang="en-US" sz="4000" dirty="0" smtClean="0">
                <a:hlinkClick r:id="rId5"/>
              </a:rPr>
              <a:t>edu.skysmart.ru</a:t>
            </a:r>
            <a:endParaRPr lang="ru-RU" sz="4000" dirty="0" smtClean="0"/>
          </a:p>
          <a:p>
            <a:endParaRPr lang="ru-RU" sz="4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l="23805" t="22822" r="23273" b="11459"/>
          <a:stretch/>
        </p:blipFill>
        <p:spPr>
          <a:xfrm>
            <a:off x="4877645" y="1001740"/>
            <a:ext cx="3658185" cy="2554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/>
          <a:srcRect l="23593" t="9564" r="24550" b="53314"/>
          <a:stretch/>
        </p:blipFill>
        <p:spPr>
          <a:xfrm>
            <a:off x="4918962" y="3722257"/>
            <a:ext cx="7107381" cy="2860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2884146" y="1661456"/>
            <a:ext cx="185980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Видят </a:t>
            </a:r>
          </a:p>
          <a:p>
            <a:pPr algn="ctr"/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учащиеся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884146" y="4490771"/>
            <a:ext cx="153843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Видит </a:t>
            </a:r>
          </a:p>
          <a:p>
            <a:pPr algn="ctr"/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учитель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V="1">
            <a:off x="2750452" y="2725032"/>
            <a:ext cx="902911" cy="932409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endCxn id="16" idx="0"/>
          </p:cNvCxnSpPr>
          <p:nvPr/>
        </p:nvCxnSpPr>
        <p:spPr>
          <a:xfrm>
            <a:off x="2750452" y="3657441"/>
            <a:ext cx="902911" cy="83333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92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5717570"/>
            <a:ext cx="118461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/>
              <a:t>При этом обучающийся сам принимает решение о пути, времени, месте и темпе обучения.</a:t>
            </a:r>
            <a:endParaRPr lang="ru-RU" sz="32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947" y="1178979"/>
            <a:ext cx="6907636" cy="453859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71703" y="213502"/>
            <a:ext cx="118461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/>
              <a:t>Смешанное обучение </a:t>
            </a:r>
            <a:r>
              <a:rPr lang="ru-RU" sz="3200" dirty="0"/>
              <a:t>— это сочетание традиционных форм аудиторного обучения с элементами электронного обучения.</a:t>
            </a:r>
          </a:p>
        </p:txBody>
      </p:sp>
    </p:spTree>
    <p:extLst>
      <p:ext uri="{BB962C8B-B14F-4D97-AF65-F5344CB8AC3E}">
        <p14:creationId xmlns:p14="http://schemas.microsoft.com/office/powerpoint/2010/main" val="158965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47"/>
          <a:stretch/>
        </p:blipFill>
        <p:spPr>
          <a:xfrm>
            <a:off x="152400" y="458800"/>
            <a:ext cx="2701636" cy="983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-13990"/>
            <a:ext cx="2964873" cy="66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037155" y="288916"/>
            <a:ext cx="51478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hlinkClick r:id="rId5"/>
              </a:rPr>
              <a:t>https://</a:t>
            </a:r>
            <a:r>
              <a:rPr lang="en-US" sz="4000" dirty="0" smtClean="0">
                <a:hlinkClick r:id="rId5"/>
              </a:rPr>
              <a:t>edu.skysmart.ru</a:t>
            </a:r>
            <a:endParaRPr lang="ru-RU" sz="4000" dirty="0" smtClean="0"/>
          </a:p>
          <a:p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25190" t="10701" r="25935" b="14677"/>
          <a:stretch/>
        </p:blipFill>
        <p:spPr>
          <a:xfrm>
            <a:off x="4397459" y="950635"/>
            <a:ext cx="7261154" cy="5648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506272" y="2489367"/>
            <a:ext cx="370806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Проверка</a:t>
            </a:r>
          </a:p>
          <a:p>
            <a:pPr algn="ctr"/>
            <a:r>
              <a:rPr lang="ru-RU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прикрепленных</a:t>
            </a:r>
          </a:p>
          <a:p>
            <a:pPr algn="ctr"/>
            <a:r>
              <a:rPr lang="ru-RU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заданий</a:t>
            </a:r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599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47"/>
          <a:stretch/>
        </p:blipFill>
        <p:spPr>
          <a:xfrm>
            <a:off x="152400" y="458800"/>
            <a:ext cx="2701636" cy="983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-13990"/>
            <a:ext cx="2964873" cy="66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73867" y="2380168"/>
            <a:ext cx="227658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После </a:t>
            </a:r>
          </a:p>
          <a:p>
            <a:pPr algn="ctr"/>
            <a:r>
              <a:rPr lang="ru-RU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проверки</a:t>
            </a:r>
          </a:p>
          <a:p>
            <a:pPr algn="ctr"/>
            <a:r>
              <a:rPr lang="ru-RU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заданий</a:t>
            </a:r>
          </a:p>
          <a:p>
            <a:pPr algn="ctr"/>
            <a:r>
              <a:rPr lang="ru-RU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учителем</a:t>
            </a:r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37155" y="288916"/>
            <a:ext cx="51478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hlinkClick r:id="rId5"/>
              </a:rPr>
              <a:t>https://</a:t>
            </a:r>
            <a:r>
              <a:rPr lang="en-US" sz="4000" dirty="0" smtClean="0">
                <a:hlinkClick r:id="rId5"/>
              </a:rPr>
              <a:t>edu.skysmart.ru</a:t>
            </a:r>
            <a:endParaRPr lang="ru-RU" sz="4000" dirty="0" smtClean="0"/>
          </a:p>
          <a:p>
            <a:endParaRPr lang="ru-RU" sz="4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884146" y="1661456"/>
            <a:ext cx="185980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Видят </a:t>
            </a:r>
          </a:p>
          <a:p>
            <a:pPr algn="ctr"/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учащиеся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84146" y="4490771"/>
            <a:ext cx="153843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Видит </a:t>
            </a:r>
          </a:p>
          <a:p>
            <a:pPr algn="ctr"/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учитель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2" name="Прямая со стрелкой 11"/>
          <p:cNvCxnSpPr>
            <a:stCxn id="7" idx="3"/>
          </p:cNvCxnSpPr>
          <p:nvPr/>
        </p:nvCxnSpPr>
        <p:spPr>
          <a:xfrm flipV="1">
            <a:off x="2750452" y="2725032"/>
            <a:ext cx="902911" cy="932409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7" idx="3"/>
            <a:endCxn id="10" idx="0"/>
          </p:cNvCxnSpPr>
          <p:nvPr/>
        </p:nvCxnSpPr>
        <p:spPr>
          <a:xfrm>
            <a:off x="2750452" y="3657441"/>
            <a:ext cx="902911" cy="83333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23805" t="9944" r="23806" b="52178"/>
          <a:stretch/>
        </p:blipFill>
        <p:spPr>
          <a:xfrm>
            <a:off x="4793252" y="4026344"/>
            <a:ext cx="6899983" cy="2665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7" name="Группа 16"/>
          <p:cNvGrpSpPr/>
          <p:nvPr/>
        </p:nvGrpSpPr>
        <p:grpSpPr>
          <a:xfrm>
            <a:off x="4793252" y="963804"/>
            <a:ext cx="5398833" cy="2887074"/>
            <a:chOff x="957450" y="911485"/>
            <a:chExt cx="6539347" cy="398158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7"/>
            <a:srcRect l="23912" t="8616" r="25829" b="36954"/>
            <a:stretch/>
          </p:blipFill>
          <p:spPr>
            <a:xfrm>
              <a:off x="957450" y="911485"/>
              <a:ext cx="6539347" cy="39815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7"/>
            <a:srcRect l="88013" t="8617" r="1232" b="84870"/>
            <a:stretch/>
          </p:blipFill>
          <p:spPr>
            <a:xfrm>
              <a:off x="5611097" y="966090"/>
              <a:ext cx="1399309" cy="4763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0" name="Скругленный прямоугольник 19"/>
          <p:cNvSpPr/>
          <p:nvPr/>
        </p:nvSpPr>
        <p:spPr>
          <a:xfrm>
            <a:off x="10917382" y="4934713"/>
            <a:ext cx="568036" cy="357723"/>
          </a:xfrm>
          <a:prstGeom prst="round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82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47"/>
          <a:stretch/>
        </p:blipFill>
        <p:spPr>
          <a:xfrm>
            <a:off x="152400" y="458800"/>
            <a:ext cx="2701636" cy="983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-13990"/>
            <a:ext cx="2964873" cy="66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13016" y="2948205"/>
            <a:ext cx="290425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Как увидеть </a:t>
            </a:r>
          </a:p>
          <a:p>
            <a:pPr algn="ctr"/>
            <a:r>
              <a:rPr lang="ru-RU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статистику</a:t>
            </a:r>
          </a:p>
          <a:p>
            <a:pPr algn="ctr"/>
            <a:r>
              <a:rPr lang="ru-RU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 классу</a:t>
            </a:r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37155" y="288916"/>
            <a:ext cx="51478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hlinkClick r:id="rId5"/>
              </a:rPr>
              <a:t>https://</a:t>
            </a:r>
            <a:r>
              <a:rPr lang="en-US" sz="4000" dirty="0" smtClean="0">
                <a:hlinkClick r:id="rId5"/>
              </a:rPr>
              <a:t>edu.skysmart.ru</a:t>
            </a:r>
            <a:endParaRPr lang="ru-RU" sz="4000" dirty="0" smtClean="0"/>
          </a:p>
          <a:p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23380" t="8996" r="24870" b="23769"/>
          <a:stretch/>
        </p:blipFill>
        <p:spPr>
          <a:xfrm>
            <a:off x="3300392" y="950635"/>
            <a:ext cx="7772400" cy="5677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9850582" y="5666509"/>
            <a:ext cx="1080654" cy="540327"/>
          </a:xfrm>
          <a:prstGeom prst="round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300393" y="1121105"/>
            <a:ext cx="772844" cy="478996"/>
          </a:xfrm>
          <a:prstGeom prst="round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97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47"/>
          <a:stretch/>
        </p:blipFill>
        <p:spPr>
          <a:xfrm>
            <a:off x="152400" y="458800"/>
            <a:ext cx="2701636" cy="983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-13990"/>
            <a:ext cx="2964873" cy="66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77051" y="2380168"/>
            <a:ext cx="288585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Качество </a:t>
            </a:r>
          </a:p>
          <a:p>
            <a:pPr algn="ctr"/>
            <a:r>
              <a:rPr lang="ru-RU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выполнения</a:t>
            </a:r>
          </a:p>
          <a:p>
            <a:pPr algn="ctr"/>
            <a:r>
              <a:rPr lang="ru-RU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заданий</a:t>
            </a:r>
          </a:p>
          <a:p>
            <a:pPr algn="ctr"/>
            <a:r>
              <a:rPr lang="ru-RU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учащимся</a:t>
            </a:r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37155" y="288916"/>
            <a:ext cx="51478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hlinkClick r:id="rId5"/>
              </a:rPr>
              <a:t>https://</a:t>
            </a:r>
            <a:r>
              <a:rPr lang="en-US" sz="4000" dirty="0" smtClean="0">
                <a:hlinkClick r:id="rId5"/>
              </a:rPr>
              <a:t>edu.skysmart.ru</a:t>
            </a:r>
            <a:endParaRPr lang="ru-RU" sz="4000" dirty="0" smtClean="0"/>
          </a:p>
          <a:p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24338" t="8617" r="26042" b="5966"/>
          <a:stretch/>
        </p:blipFill>
        <p:spPr>
          <a:xfrm>
            <a:off x="4128654" y="1059249"/>
            <a:ext cx="5791199" cy="5604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441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8"/>
          <a:stretch/>
        </p:blipFill>
        <p:spPr>
          <a:xfrm>
            <a:off x="789710" y="1612355"/>
            <a:ext cx="7801976" cy="3708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18466" r="38014" b="29261"/>
          <a:stretch/>
        </p:blipFill>
        <p:spPr>
          <a:xfrm>
            <a:off x="4723351" y="3715534"/>
            <a:ext cx="6230647" cy="2954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47"/>
          <a:stretch/>
        </p:blipFill>
        <p:spPr>
          <a:xfrm>
            <a:off x="152400" y="458800"/>
            <a:ext cx="2701636" cy="983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-13990"/>
            <a:ext cx="2964873" cy="66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8861922" y="1226559"/>
            <a:ext cx="333007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Сервис </a:t>
            </a:r>
          </a:p>
          <a:p>
            <a:pPr algn="ctr"/>
            <a:r>
              <a:rPr lang="ru-RU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интегрирован </a:t>
            </a:r>
          </a:p>
          <a:p>
            <a:pPr algn="ctr"/>
            <a:r>
              <a:rPr lang="ru-RU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СГО</a:t>
            </a:r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37155" y="288916"/>
            <a:ext cx="51478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hlinkClick r:id="rId7"/>
              </a:rPr>
              <a:t>https://</a:t>
            </a:r>
            <a:r>
              <a:rPr lang="en-US" sz="4000" dirty="0" smtClean="0">
                <a:hlinkClick r:id="rId7"/>
              </a:rPr>
              <a:t>edu.skysmart.ru</a:t>
            </a:r>
            <a:endParaRPr lang="ru-RU" sz="4000" dirty="0" smtClean="0"/>
          </a:p>
          <a:p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01743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47"/>
          <a:stretch/>
        </p:blipFill>
        <p:spPr>
          <a:xfrm>
            <a:off x="152400" y="458801"/>
            <a:ext cx="2701636" cy="908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-13990"/>
            <a:ext cx="2964873" cy="66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74236" y="1450314"/>
            <a:ext cx="2754537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Ссылки </a:t>
            </a:r>
          </a:p>
          <a:p>
            <a:pPr algn="ctr"/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видео-обзор</a:t>
            </a:r>
          </a:p>
          <a:p>
            <a:pPr algn="ctr"/>
            <a:r>
              <a:rPr lang="ru-RU" sz="2800" dirty="0"/>
              <a:t>возможностей </a:t>
            </a:r>
            <a:endParaRPr lang="ru-RU" sz="2800" dirty="0" smtClean="0"/>
          </a:p>
          <a:p>
            <a:pPr algn="ctr"/>
            <a:r>
              <a:rPr lang="ru-RU" sz="2800" dirty="0" smtClean="0"/>
              <a:t>интерактивной </a:t>
            </a:r>
          </a:p>
          <a:p>
            <a:pPr algn="ctr"/>
            <a:r>
              <a:rPr lang="ru-RU" sz="2800" dirty="0" smtClean="0"/>
              <a:t>рабочей тетради</a:t>
            </a:r>
          </a:p>
          <a:p>
            <a:pPr algn="ctr"/>
            <a:r>
              <a:rPr lang="ru-RU" sz="2800" dirty="0" smtClean="0"/>
              <a:t> </a:t>
            </a:r>
            <a:r>
              <a:rPr lang="ru-RU" sz="2800" dirty="0" err="1" smtClean="0"/>
              <a:t>Skysmart</a:t>
            </a: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37155" y="288916"/>
            <a:ext cx="51478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hlinkClick r:id="rId6"/>
              </a:rPr>
              <a:t>https://</a:t>
            </a:r>
            <a:r>
              <a:rPr lang="en-US" sz="4000" dirty="0" smtClean="0">
                <a:hlinkClick r:id="rId6"/>
              </a:rPr>
              <a:t>edu.skysmart.ru</a:t>
            </a:r>
            <a:endParaRPr lang="ru-RU" sz="4000" dirty="0" smtClean="0"/>
          </a:p>
          <a:p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22577" y="2472678"/>
            <a:ext cx="782480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7"/>
              </a:rPr>
              <a:t>https://</a:t>
            </a:r>
            <a:r>
              <a:rPr lang="en-US" sz="2400" dirty="0" smtClean="0">
                <a:hlinkClick r:id="rId7"/>
              </a:rPr>
              <a:t>uchitel.club/events/obzor-vozmozhnostey-interaktivnoy-rabochey-tetradi-skysmart-1</a:t>
            </a:r>
            <a:endParaRPr lang="ru-RU" sz="2400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322577" y="2000865"/>
            <a:ext cx="6608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8"/>
              </a:rPr>
              <a:t>https://</a:t>
            </a:r>
            <a:r>
              <a:rPr lang="en-US" sz="2400" dirty="0" smtClean="0">
                <a:hlinkClick r:id="rId8"/>
              </a:rPr>
              <a:t>www.youtube.com/watch?v=1e2kGAgomPs</a:t>
            </a:r>
            <a:endParaRPr lang="ru-RU" sz="2400" dirty="0" smtClean="0"/>
          </a:p>
        </p:txBody>
      </p:sp>
      <p:sp>
        <p:nvSpPr>
          <p:cNvPr id="10" name="Прямоугольник 9"/>
          <p:cNvSpPr/>
          <p:nvPr/>
        </p:nvSpPr>
        <p:spPr>
          <a:xfrm>
            <a:off x="3328773" y="1472043"/>
            <a:ext cx="63943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9"/>
              </a:rPr>
              <a:t>https://</a:t>
            </a:r>
            <a:r>
              <a:rPr lang="en-US" sz="2400" dirty="0" smtClean="0">
                <a:hlinkClick r:id="rId9"/>
              </a:rPr>
              <a:t>www.youtube.com/watch?v=I5ShCfVrCN8</a:t>
            </a:r>
            <a:endParaRPr lang="ru-RU" sz="2400" dirty="0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4048229" y="4952155"/>
            <a:ext cx="580287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hlinkClick r:id="rId10"/>
              </a:rPr>
              <a:t>https://</a:t>
            </a:r>
            <a:r>
              <a:rPr lang="en-US" sz="3200" dirty="0" smtClean="0">
                <a:hlinkClick r:id="rId10"/>
              </a:rPr>
              <a:t>skysmart.ru/distant/guide</a:t>
            </a:r>
            <a:endParaRPr lang="ru-RU" sz="3200" dirty="0" smtClean="0"/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49382" y="4181041"/>
            <a:ext cx="3529812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Пошаговая</a:t>
            </a:r>
          </a:p>
          <a:p>
            <a:pPr algn="ctr"/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инструкция</a:t>
            </a:r>
            <a:endParaRPr lang="ru-RU" sz="2800" dirty="0" smtClean="0"/>
          </a:p>
          <a:p>
            <a:pPr algn="ctr"/>
            <a:r>
              <a:rPr lang="ru-RU" sz="2800" dirty="0"/>
              <a:t>к</a:t>
            </a:r>
            <a:r>
              <a:rPr lang="ru-RU" sz="2800" dirty="0" smtClean="0"/>
              <a:t>ак начать работать с </a:t>
            </a:r>
          </a:p>
          <a:p>
            <a:pPr algn="ctr"/>
            <a:r>
              <a:rPr lang="ru-RU" sz="2800" dirty="0"/>
              <a:t>и</a:t>
            </a:r>
            <a:r>
              <a:rPr lang="ru-RU" sz="2800" dirty="0" smtClean="0"/>
              <a:t>нтерактивной </a:t>
            </a:r>
          </a:p>
          <a:p>
            <a:pPr algn="ctr"/>
            <a:r>
              <a:rPr lang="ru-RU" sz="2800" dirty="0" smtClean="0"/>
              <a:t>рабочей тетради</a:t>
            </a:r>
          </a:p>
          <a:p>
            <a:pPr algn="ctr"/>
            <a:r>
              <a:rPr lang="ru-RU" sz="2800" dirty="0" smtClean="0"/>
              <a:t> </a:t>
            </a:r>
            <a:r>
              <a:rPr lang="ru-RU" sz="2800" dirty="0" err="1" smtClean="0"/>
              <a:t>Skysmart</a:t>
            </a:r>
            <a:endParaRPr lang="ru-RU" sz="28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49382" y="1472043"/>
            <a:ext cx="11319163" cy="2655928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18655" y="4211066"/>
            <a:ext cx="11249890" cy="2599427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322577" y="3296973"/>
            <a:ext cx="81055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11"/>
              </a:rPr>
              <a:t>https://</a:t>
            </a:r>
            <a:r>
              <a:rPr lang="en-US" sz="2400" dirty="0" smtClean="0">
                <a:hlinkClick r:id="rId11"/>
              </a:rPr>
              <a:t>www.youtube.com/watch?v=1Wn0x8SFfcw&amp;feature=emb_logo</a:t>
            </a: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234765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-119" t="9287" r="73195" b="80150"/>
          <a:stretch/>
        </p:blipFill>
        <p:spPr>
          <a:xfrm>
            <a:off x="1944710" y="2343953"/>
            <a:ext cx="8173804" cy="18030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48460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-20" t="9463" r="442" b="5678"/>
          <a:stretch/>
        </p:blipFill>
        <p:spPr>
          <a:xfrm>
            <a:off x="314278" y="1223492"/>
            <a:ext cx="11289587" cy="5409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Группа 5"/>
          <p:cNvGrpSpPr/>
          <p:nvPr/>
        </p:nvGrpSpPr>
        <p:grpSpPr>
          <a:xfrm>
            <a:off x="193184" y="244698"/>
            <a:ext cx="6886250" cy="830997"/>
            <a:chOff x="193184" y="244698"/>
            <a:chExt cx="6886250" cy="830997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5"/>
            <a:srcRect l="-119" t="9287" r="73195" b="80150"/>
            <a:stretch/>
          </p:blipFill>
          <p:spPr>
            <a:xfrm>
              <a:off x="193184" y="244698"/>
              <a:ext cx="2730321" cy="60227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Прямоугольник 4"/>
            <p:cNvSpPr/>
            <p:nvPr/>
          </p:nvSpPr>
          <p:spPr>
            <a:xfrm>
              <a:off x="3058461" y="244698"/>
              <a:ext cx="402097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hlinkClick r:id="rId6"/>
                </a:rPr>
                <a:t>https://</a:t>
              </a:r>
              <a:r>
                <a:rPr lang="en-US" sz="2400" dirty="0" smtClean="0">
                  <a:hlinkClick r:id="rId6"/>
                </a:rPr>
                <a:t>app.onlinetestpad.com</a:t>
              </a:r>
              <a:endParaRPr lang="ru-RU" sz="2400" dirty="0" smtClean="0"/>
            </a:p>
            <a:p>
              <a:endParaRPr lang="ru-RU" sz="24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2296076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126641" y="1947385"/>
            <a:ext cx="11938716" cy="4537735"/>
            <a:chOff x="126641" y="1947385"/>
            <a:chExt cx="11938716" cy="4537735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4"/>
            <a:srcRect l="277" t="9110" r="7272" b="28389"/>
            <a:stretch/>
          </p:blipFill>
          <p:spPr>
            <a:xfrm>
              <a:off x="126641" y="1947385"/>
              <a:ext cx="11938716" cy="4537735"/>
            </a:xfrm>
            <a:prstGeom prst="rect">
              <a:avLst/>
            </a:prstGeom>
          </p:spPr>
        </p:pic>
        <p:sp>
          <p:nvSpPr>
            <p:cNvPr id="4" name="Скругленный прямоугольник 3"/>
            <p:cNvSpPr/>
            <p:nvPr/>
          </p:nvSpPr>
          <p:spPr>
            <a:xfrm>
              <a:off x="8833151" y="3946088"/>
              <a:ext cx="3015412" cy="540327"/>
            </a:xfrm>
            <a:prstGeom prst="roundRect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43434" t="26893" r="38551" b="34199"/>
          <a:stretch/>
        </p:blipFill>
        <p:spPr>
          <a:xfrm>
            <a:off x="9040969" y="443190"/>
            <a:ext cx="1571277" cy="1907979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193184" y="244698"/>
            <a:ext cx="6886250" cy="830997"/>
            <a:chOff x="193184" y="244698"/>
            <a:chExt cx="6886250" cy="830997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6"/>
            <a:srcRect l="-119" t="9287" r="73195" b="80150"/>
            <a:stretch/>
          </p:blipFill>
          <p:spPr>
            <a:xfrm>
              <a:off x="193184" y="244698"/>
              <a:ext cx="2730321" cy="60227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9" name="Прямоугольник 8"/>
            <p:cNvSpPr/>
            <p:nvPr/>
          </p:nvSpPr>
          <p:spPr>
            <a:xfrm>
              <a:off x="3058461" y="244698"/>
              <a:ext cx="402097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hlinkClick r:id="rId7"/>
                </a:rPr>
                <a:t>https://</a:t>
              </a:r>
              <a:r>
                <a:rPr lang="en-US" sz="2400" dirty="0" smtClean="0">
                  <a:hlinkClick r:id="rId7"/>
                </a:rPr>
                <a:t>app.onlinetestpad.com</a:t>
              </a:r>
              <a:endParaRPr lang="ru-RU" sz="2400" dirty="0" smtClean="0"/>
            </a:p>
            <a:p>
              <a:endParaRPr lang="ru-RU" sz="2400" dirty="0" smtClean="0"/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120817" y="1074014"/>
            <a:ext cx="52929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Текущий контроль знаний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3716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23637" t="14921" r="25485" b="4270"/>
          <a:stretch/>
        </p:blipFill>
        <p:spPr>
          <a:xfrm>
            <a:off x="6544362" y="1726276"/>
            <a:ext cx="5252687" cy="4690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067887" y="5940606"/>
            <a:ext cx="4467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1963A1"/>
                </a:solidFill>
                <a:latin typeface="PT Sans Caption"/>
                <a:hlinkClick r:id="rId5"/>
              </a:rPr>
              <a:t>https://onlinetestpad.com/ewc4a3jgb7gnw</a:t>
            </a:r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193184" y="244698"/>
            <a:ext cx="6886250" cy="830997"/>
            <a:chOff x="193184" y="244698"/>
            <a:chExt cx="6886250" cy="830997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6"/>
            <a:srcRect l="-119" t="9287" r="73195" b="80150"/>
            <a:stretch/>
          </p:blipFill>
          <p:spPr>
            <a:xfrm>
              <a:off x="193184" y="244698"/>
              <a:ext cx="2730321" cy="60227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6" name="Прямоугольник 5"/>
            <p:cNvSpPr/>
            <p:nvPr/>
          </p:nvSpPr>
          <p:spPr>
            <a:xfrm>
              <a:off x="3058461" y="244698"/>
              <a:ext cx="402097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hlinkClick r:id="rId7"/>
                </a:rPr>
                <a:t>https://</a:t>
              </a:r>
              <a:r>
                <a:rPr lang="en-US" sz="2400" dirty="0" smtClean="0">
                  <a:hlinkClick r:id="rId7"/>
                </a:rPr>
                <a:t>app.onlinetestpad.com</a:t>
              </a:r>
              <a:endParaRPr lang="ru-RU" sz="2400" dirty="0" smtClean="0"/>
            </a:p>
            <a:p>
              <a:endParaRPr lang="ru-RU" sz="2400" dirty="0" smtClean="0"/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0" y="945656"/>
            <a:ext cx="522771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Проектная деятельность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/>
          <a:srcRect l="19876" t="8936" r="4600" b="15537"/>
          <a:stretch/>
        </p:blipFill>
        <p:spPr>
          <a:xfrm>
            <a:off x="229007" y="1726276"/>
            <a:ext cx="5658907" cy="3181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3195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ITOBE. Blended learn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860" y="4249230"/>
            <a:ext cx="9797143" cy="242008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997403" y="0"/>
            <a:ext cx="6212115" cy="3714651"/>
            <a:chOff x="184603" y="0"/>
            <a:chExt cx="6212115" cy="3714651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4603" y="0"/>
              <a:ext cx="6212115" cy="37146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2286" y="994788"/>
              <a:ext cx="1534432" cy="3446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4857" y="426190"/>
            <a:ext cx="3234871" cy="3234871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0" y="2043626"/>
            <a:ext cx="2249714" cy="2249714"/>
            <a:chOff x="0" y="2043626"/>
            <a:chExt cx="2249714" cy="2249714"/>
          </a:xfrm>
        </p:grpSpPr>
        <p:pic>
          <p:nvPicPr>
            <p:cNvPr id="4098" name="Picture 2" descr="Pul Red Daire - Pixabay'de ücretsiz resim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43626"/>
              <a:ext cx="2249714" cy="2249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/>
            <p:cNvSpPr/>
            <p:nvPr/>
          </p:nvSpPr>
          <p:spPr>
            <a:xfrm rot="20976056">
              <a:off x="161253" y="3036671"/>
              <a:ext cx="1927208" cy="26362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200" dirty="0" smtClean="0"/>
                <a:t>разнообразие</a:t>
              </a:r>
              <a:endParaRPr lang="ru-RU" sz="2200" dirty="0"/>
            </a:p>
          </p:txBody>
        </p:sp>
      </p:grpSp>
      <p:pic>
        <p:nvPicPr>
          <p:cNvPr id="4100" name="Picture 4" descr="ООО «Дальневосточная торфяная компания» — Фонд Развития Промышленности  Хабаровского края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28801">
            <a:off x="9691006" y="91013"/>
            <a:ext cx="2568121" cy="180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37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93184" y="244698"/>
            <a:ext cx="6886250" cy="830997"/>
            <a:chOff x="193184" y="244698"/>
            <a:chExt cx="6886250" cy="830997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/>
            <a:srcRect l="-119" t="9287" r="73195" b="80150"/>
            <a:stretch/>
          </p:blipFill>
          <p:spPr>
            <a:xfrm>
              <a:off x="193184" y="244698"/>
              <a:ext cx="2730321" cy="60227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6" name="Прямоугольник 5"/>
            <p:cNvSpPr/>
            <p:nvPr/>
          </p:nvSpPr>
          <p:spPr>
            <a:xfrm>
              <a:off x="3058461" y="244698"/>
              <a:ext cx="402097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hlinkClick r:id="rId5"/>
                </a:rPr>
                <a:t>https://</a:t>
              </a:r>
              <a:r>
                <a:rPr lang="en-US" sz="2400" dirty="0" smtClean="0">
                  <a:hlinkClick r:id="rId5"/>
                </a:rPr>
                <a:t>app.onlinetestpad.com</a:t>
              </a:r>
              <a:endParaRPr lang="ru-RU" sz="2400" dirty="0" smtClean="0"/>
            </a:p>
            <a:p>
              <a:endParaRPr lang="ru-RU" sz="2400" dirty="0" smtClean="0"/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0" y="800834"/>
            <a:ext cx="522771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Проектная деятельность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93184" y="1447165"/>
            <a:ext cx="6233375" cy="5352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Анкетирование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ru-RU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 вас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есть мобильный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телефон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Нет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Сколько времени вы используете телефон в день?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менее часа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1-3 часа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более трёх часов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т.д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32546" t="9287" r="33601" b="6383"/>
          <a:stretch/>
        </p:blipFill>
        <p:spPr>
          <a:xfrm>
            <a:off x="7145703" y="1447165"/>
            <a:ext cx="3810870" cy="533744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817193" y="1024179"/>
            <a:ext cx="4467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1963A1"/>
                </a:solidFill>
                <a:latin typeface="PT Sans Caption"/>
                <a:hlinkClick r:id="rId7"/>
              </a:rPr>
              <a:t>https://onlinetestpad.com/ewc4a3jgb7gnw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8688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93184" y="244698"/>
            <a:ext cx="6886250" cy="830997"/>
            <a:chOff x="193184" y="244698"/>
            <a:chExt cx="6886250" cy="830997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/>
            <a:srcRect l="-119" t="9287" r="73195" b="80150"/>
            <a:stretch/>
          </p:blipFill>
          <p:spPr>
            <a:xfrm>
              <a:off x="193184" y="244698"/>
              <a:ext cx="2730321" cy="60227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6" name="Прямоугольник 5"/>
            <p:cNvSpPr/>
            <p:nvPr/>
          </p:nvSpPr>
          <p:spPr>
            <a:xfrm>
              <a:off x="3058461" y="244698"/>
              <a:ext cx="402097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hlinkClick r:id="rId5"/>
                </a:rPr>
                <a:t>https://</a:t>
              </a:r>
              <a:r>
                <a:rPr lang="en-US" sz="2400" dirty="0" smtClean="0">
                  <a:hlinkClick r:id="rId5"/>
                </a:rPr>
                <a:t>app.onlinetestpad.com</a:t>
              </a:r>
              <a:endParaRPr lang="ru-RU" sz="2400" dirty="0" smtClean="0"/>
            </a:p>
            <a:p>
              <a:endParaRPr lang="ru-RU" sz="2400" dirty="0" smtClean="0"/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0" y="800834"/>
            <a:ext cx="522771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Проектная деятельность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428260" y="1392935"/>
            <a:ext cx="4467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1963A1"/>
                </a:solidFill>
                <a:latin typeface="PT Sans Caption"/>
                <a:hlinkClick r:id="rId6"/>
              </a:rPr>
              <a:t>https://onlinetestpad.com/ewc4a3jgb7gnw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/>
          <a:srcRect l="19579" t="9463" r="20932" b="7967"/>
          <a:stretch/>
        </p:blipFill>
        <p:spPr>
          <a:xfrm>
            <a:off x="183903" y="2003301"/>
            <a:ext cx="5479204" cy="4275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/>
          <a:srcRect l="20526" t="6998" r="937" b="13249"/>
          <a:stretch/>
        </p:blipFill>
        <p:spPr>
          <a:xfrm>
            <a:off x="5776976" y="2240924"/>
            <a:ext cx="6238347" cy="3561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1349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47790" y="2844713"/>
            <a:ext cx="918119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dirty="0" smtClean="0"/>
              <a:t>Спасибо за внимание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419784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Российская электронная школа » Муниципальное общеобразовательное учреждение  «Средняя общеобразовательная школа №12» г. Воркут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076" y="1478530"/>
            <a:ext cx="10061069" cy="3301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54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2978" t="8879" r="25516" b="10609"/>
          <a:stretch/>
        </p:blipFill>
        <p:spPr>
          <a:xfrm>
            <a:off x="4064000" y="-7983"/>
            <a:ext cx="8128000" cy="7143261"/>
          </a:xfrm>
          <a:prstGeom prst="rect">
            <a:avLst/>
          </a:prstGeom>
        </p:spPr>
      </p:pic>
      <p:pic>
        <p:nvPicPr>
          <p:cNvPr id="5122" name="Picture 2" descr="Российская электронная школа » Муниципальное общеобразовательное учреждение  «Средняя общеобразовательная школа №12» г. Воркут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58" y="1783330"/>
            <a:ext cx="4354286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3311" y="3563648"/>
            <a:ext cx="418698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hlinkClick r:id="rId5"/>
              </a:rPr>
              <a:t>https://resh.edu.ru</a:t>
            </a:r>
            <a:endParaRPr lang="ru-RU" sz="4000" dirty="0" smtClean="0"/>
          </a:p>
          <a:p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99379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Российская электронная школа » Муниципальное общеобразовательное учреждение  «Средняя общеобразовательная школа №12» г. Воркут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5" y="172244"/>
            <a:ext cx="2704150" cy="887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51434" y="172244"/>
            <a:ext cx="418698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hlinkClick r:id="rId4"/>
              </a:rPr>
              <a:t>https://resh.edu.ru</a:t>
            </a:r>
            <a:endParaRPr lang="ru-RU" sz="4000" dirty="0" smtClean="0"/>
          </a:p>
          <a:p>
            <a:endParaRPr lang="ru-RU" sz="40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-217714" y="1292483"/>
            <a:ext cx="12598994" cy="5362317"/>
            <a:chOff x="-217714" y="1292483"/>
            <a:chExt cx="12598994" cy="5362317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5"/>
            <a:srcRect l="9841" t="29117" r="12853" b="12361"/>
            <a:stretch/>
          </p:blipFill>
          <p:spPr>
            <a:xfrm>
              <a:off x="-217714" y="1292483"/>
              <a:ext cx="12598994" cy="5362317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>
              <a:off x="2104571" y="3294743"/>
              <a:ext cx="1349829" cy="333828"/>
            </a:xfrm>
            <a:prstGeom prst="rect">
              <a:avLst/>
            </a:prstGeom>
            <a:noFill/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93361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Российская электронная школа » Муниципальное общеобразовательное учреждение  «Средняя общеобразовательная школа №12» г. Воркут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5" y="172244"/>
            <a:ext cx="2704150" cy="887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51434" y="172244"/>
            <a:ext cx="418698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hlinkClick r:id="rId4"/>
              </a:rPr>
              <a:t>https://resh.edu.ru</a:t>
            </a:r>
            <a:endParaRPr lang="ru-RU" sz="4000" dirty="0" smtClean="0"/>
          </a:p>
          <a:p>
            <a:endParaRPr lang="ru-RU" sz="4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19100" t="9078" r="21553" b="10855"/>
          <a:stretch/>
        </p:blipFill>
        <p:spPr>
          <a:xfrm>
            <a:off x="4246097" y="833963"/>
            <a:ext cx="7721600" cy="58571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9848" t="14832" r="82239" b="10615"/>
          <a:stretch/>
        </p:blipFill>
        <p:spPr>
          <a:xfrm>
            <a:off x="913277" y="1237342"/>
            <a:ext cx="1029606" cy="5453743"/>
          </a:xfrm>
          <a:prstGeom prst="rect">
            <a:avLst/>
          </a:prstGeom>
        </p:spPr>
      </p:pic>
      <p:sp>
        <p:nvSpPr>
          <p:cNvPr id="8" name="Стрелка вправо 7"/>
          <p:cNvSpPr/>
          <p:nvPr/>
        </p:nvSpPr>
        <p:spPr>
          <a:xfrm>
            <a:off x="2214162" y="1495683"/>
            <a:ext cx="1663008" cy="838201"/>
          </a:xfrm>
          <a:prstGeom prst="rightArrow">
            <a:avLst/>
          </a:prstGeom>
          <a:noFill/>
          <a:ln w="952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81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Российская электронная школа » Муниципальное общеобразовательное учреждение  «Средняя общеобразовательная школа №12» г. Воркут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5" y="172244"/>
            <a:ext cx="2704150" cy="887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51434" y="172244"/>
            <a:ext cx="418698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hlinkClick r:id="rId4"/>
              </a:rPr>
              <a:t>https://resh.edu.ru</a:t>
            </a:r>
            <a:endParaRPr lang="ru-RU" sz="4000" dirty="0" smtClean="0"/>
          </a:p>
          <a:p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-88" t="62958" r="2032" b="17344"/>
          <a:stretch/>
        </p:blipFill>
        <p:spPr>
          <a:xfrm>
            <a:off x="76005" y="1239653"/>
            <a:ext cx="11992232" cy="1354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216046" y="3217841"/>
            <a:ext cx="8762976" cy="2554545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 smtClean="0">
                <a:solidFill>
                  <a:schemeClr val="tx1"/>
                </a:solidFill>
              </a:rPr>
              <a:t>Историческая справка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 smtClean="0">
                <a:solidFill>
                  <a:schemeClr val="tx1"/>
                </a:solidFill>
              </a:rPr>
              <a:t>Ребус – тема урока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 smtClean="0">
                <a:solidFill>
                  <a:schemeClr val="tx1"/>
                </a:solidFill>
              </a:rPr>
              <a:t>Разгадка кодового слова – суть темы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 smtClean="0">
                <a:solidFill>
                  <a:schemeClr val="tx1"/>
                </a:solidFill>
              </a:rPr>
              <a:t>Видеоматериал-предисловие</a:t>
            </a:r>
            <a:endParaRPr lang="ru-RU" sz="4000" dirty="0">
              <a:solidFill>
                <a:schemeClr val="tx1"/>
              </a:solidFill>
            </a:endParaRPr>
          </a:p>
        </p:txBody>
      </p:sp>
      <p:cxnSp>
        <p:nvCxnSpPr>
          <p:cNvPr id="9" name="Соединительная линия уступом 8"/>
          <p:cNvCxnSpPr/>
          <p:nvPr/>
        </p:nvCxnSpPr>
        <p:spPr>
          <a:xfrm rot="16200000" flipH="1">
            <a:off x="-118213" y="3181049"/>
            <a:ext cx="2027363" cy="600766"/>
          </a:xfrm>
          <a:prstGeom prst="bentConnector2">
            <a:avLst/>
          </a:prstGeom>
          <a:ln w="762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" name="Скругленный прямоугольник 6"/>
          <p:cNvSpPr/>
          <p:nvPr/>
        </p:nvSpPr>
        <p:spPr>
          <a:xfrm>
            <a:off x="125006" y="1330971"/>
            <a:ext cx="940157" cy="348487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71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1903</TotalTime>
  <Words>394</Words>
  <Application>Microsoft Office PowerPoint</Application>
  <PresentationFormat>Широкоэкранный</PresentationFormat>
  <Paragraphs>156</Paragraphs>
  <Slides>42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9" baseType="lpstr">
      <vt:lpstr>Arial</vt:lpstr>
      <vt:lpstr>Calibri</vt:lpstr>
      <vt:lpstr>Calibri Light</vt:lpstr>
      <vt:lpstr>Courier New</vt:lpstr>
      <vt:lpstr>PT Sans Caption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Лена</dc:creator>
  <cp:lastModifiedBy>Лена</cp:lastModifiedBy>
  <cp:revision>88</cp:revision>
  <dcterms:created xsi:type="dcterms:W3CDTF">2021-02-22T18:30:05Z</dcterms:created>
  <dcterms:modified xsi:type="dcterms:W3CDTF">2021-02-25T07:19:25Z</dcterms:modified>
</cp:coreProperties>
</file>