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28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</p:sldIdLst>
  <p:sldSz cx="9144000" cy="5143500" type="screen16x9"/>
  <p:notesSz cx="6858000" cy="9144000"/>
  <p:embeddedFontLst>
    <p:embeddedFont>
      <p:font typeface="Patrick Hand" panose="020B0604020202020204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Open Sans" panose="020B0604020202020204" charset="0"/>
      <p:regular r:id="rId34"/>
      <p:bold r:id="rId35"/>
      <p:italic r:id="rId36"/>
      <p:boldItalic r:id="rId37"/>
    </p:embeddedFont>
    <p:embeddedFont>
      <p:font typeface="Georgia" panose="02040502050405020303" pitchFamily="18" charset="0"/>
      <p:regular r:id="rId38"/>
      <p:bold r:id="rId39"/>
      <p:italic r:id="rId40"/>
      <p:boldItalic r:id="rId41"/>
    </p:embeddedFont>
    <p:embeddedFont>
      <p:font typeface="Roboto" panose="020B0604020202020204" charset="0"/>
      <p:regular r:id="rId42"/>
      <p:bold r:id="rId43"/>
      <p:italic r:id="rId44"/>
      <p:boldItalic r:id="rId45"/>
    </p:embeddedFont>
    <p:embeddedFont>
      <p:font typeface="Comic Sans MS" panose="030F0702030302020204" pitchFamily="66" charset="0"/>
      <p:regular r:id="rId46"/>
      <p:bold r:id="rId47"/>
      <p:italic r:id="rId48"/>
      <p:boldItalic r:id="rId49"/>
    </p:embeddedFont>
    <p:embeddedFont>
      <p:font typeface="Merriweather" panose="020B0604020202020204" charset="-52"/>
      <p:regular r:id="rId50"/>
      <p:bold r:id="rId51"/>
      <p:italic r:id="rId52"/>
      <p:bold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57" d="100"/>
          <a:sy n="157" d="100"/>
        </p:scale>
        <p:origin x="-294" y="-1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1.fntdata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font" Target="fonts/font22.fntdata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1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font" Target="fonts/font25.fntdata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23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0" Type="http://schemas.openxmlformats.org/officeDocument/2006/relationships/slide" Target="slides/slide18.xml"/><Relationship Id="rId41" Type="http://schemas.openxmlformats.org/officeDocument/2006/relationships/font" Target="fonts/font13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font" Target="fonts/font21.fntdata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font" Target="fonts/font2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405824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0947402a33_0_4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10947402a33_0_4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10947402a33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10947402a33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0947402a33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10947402a33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10947402a33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10947402a33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10947402a33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10947402a33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10947402a33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0" name="Google Shape;230;g10947402a33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10947402a33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10947402a33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10947402a33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10947402a33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10947402a33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10947402a33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10947402a33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10947402a33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10947402a33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10947402a33_0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0947402a33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10947402a33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10947402a33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10947402a33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10947402a33_0_2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10947402a33_0_2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10947402a33_0_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10947402a33_0_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10947402a33_0_2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10947402a33_0_2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10947402a33_0_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10947402a33_0_2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10947402a33_0_2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10947402a33_0_2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0947402a33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10947402a33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0947402a33_0_4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g10947402a33_0_4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0947402a33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10947402a33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0947402a33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10947402a33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096542415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1096542415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0947402a33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Google Shape;172;g10947402a33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10947402a33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10947402a33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/>
          <p:nvPr/>
        </p:nvSpPr>
        <p:spPr>
          <a:xfrm>
            <a:off x="-125" y="0"/>
            <a:ext cx="9144250" cy="439810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56" name="Google Shape;56;p14"/>
          <p:cNvSpPr txBox="1">
            <a:spLocks noGrp="1"/>
          </p:cNvSpPr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1"/>
          </p:nvPr>
        </p:nvSpPr>
        <p:spPr>
          <a:xfrm>
            <a:off x="311700" y="1878560"/>
            <a:ext cx="4242600" cy="7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/>
          <p:nvPr/>
        </p:nvSpPr>
        <p:spPr>
          <a:xfrm>
            <a:off x="0" y="0"/>
            <a:ext cx="431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15"/>
          <p:cNvSpPr/>
          <p:nvPr/>
        </p:nvSpPr>
        <p:spPr>
          <a:xfrm>
            <a:off x="0" y="44125"/>
            <a:ext cx="4313625" cy="4399375"/>
          </a:xfrm>
          <a:custGeom>
            <a:avLst/>
            <a:gdLst/>
            <a:ahLst/>
            <a:cxnLst/>
            <a:rect l="l" t="t" r="r" b="b"/>
            <a:pathLst>
              <a:path w="172545" h="175975" extrusionOk="0">
                <a:moveTo>
                  <a:pt x="0" y="157"/>
                </a:moveTo>
                <a:lnTo>
                  <a:pt x="172419" y="0"/>
                </a:lnTo>
                <a:lnTo>
                  <a:pt x="172545" y="126541"/>
                </a:lnTo>
                <a:lnTo>
                  <a:pt x="0" y="175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62" name="Google Shape;62;p15"/>
          <p:cNvSpPr/>
          <p:nvPr/>
        </p:nvSpPr>
        <p:spPr>
          <a:xfrm>
            <a:off x="-125" y="0"/>
            <a:ext cx="4316900" cy="4395600"/>
          </a:xfrm>
          <a:custGeom>
            <a:avLst/>
            <a:gdLst/>
            <a:ahLst/>
            <a:cxnLst/>
            <a:rect l="l" t="t" r="r" b="b"/>
            <a:pathLst>
              <a:path w="172676" h="175824" extrusionOk="0">
                <a:moveTo>
                  <a:pt x="0" y="6"/>
                </a:moveTo>
                <a:lnTo>
                  <a:pt x="172676" y="0"/>
                </a:lnTo>
                <a:lnTo>
                  <a:pt x="172562" y="126442"/>
                </a:lnTo>
                <a:lnTo>
                  <a:pt x="0" y="17582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63" name="Google Shape;63;p15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body" idx="1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/>
          <p:nvPr/>
        </p:nvSpPr>
        <p:spPr>
          <a:xfrm>
            <a:off x="0" y="48099"/>
            <a:ext cx="9144250" cy="439810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68" name="Google Shape;68;p16"/>
          <p:cNvSpPr/>
          <p:nvPr/>
        </p:nvSpPr>
        <p:spPr>
          <a:xfrm>
            <a:off x="0" y="0"/>
            <a:ext cx="9144250" cy="439810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69" name="Google Shape;69;p16"/>
          <p:cNvSpPr txBox="1">
            <a:spLocks noGrp="1"/>
          </p:cNvSpPr>
          <p:nvPr>
            <p:ph type="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7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17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body" idx="1"/>
          </p:nvPr>
        </p:nvSpPr>
        <p:spPr>
          <a:xfrm>
            <a:off x="311700" y="1505700"/>
            <a:ext cx="3999900" cy="30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body" idx="2"/>
          </p:nvPr>
        </p:nvSpPr>
        <p:spPr>
          <a:xfrm>
            <a:off x="4832400" y="1505700"/>
            <a:ext cx="3999900" cy="30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8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18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9"/>
          <p:cNvSpPr/>
          <p:nvPr/>
        </p:nvSpPr>
        <p:spPr>
          <a:xfrm>
            <a:off x="0" y="0"/>
            <a:ext cx="37644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19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127500" cy="18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19"/>
          <p:cNvSpPr txBox="1">
            <a:spLocks noGrp="1"/>
          </p:cNvSpPr>
          <p:nvPr>
            <p:ph type="body" idx="1"/>
          </p:nvPr>
        </p:nvSpPr>
        <p:spPr>
          <a:xfrm>
            <a:off x="311700" y="2390650"/>
            <a:ext cx="3127500" cy="22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>
            <a:spLocks noGrp="1"/>
          </p:cNvSpPr>
          <p:nvPr>
            <p:ph type="title"/>
          </p:nvPr>
        </p:nvSpPr>
        <p:spPr>
          <a:xfrm>
            <a:off x="311675" y="798600"/>
            <a:ext cx="6247800" cy="35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1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21"/>
          <p:cNvSpPr txBox="1">
            <a:spLocks noGrp="1"/>
          </p:cNvSpPr>
          <p:nvPr>
            <p:ph type="title"/>
          </p:nvPr>
        </p:nvSpPr>
        <p:spPr>
          <a:xfrm>
            <a:off x="311300" y="500925"/>
            <a:ext cx="3704400" cy="20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21"/>
          <p:cNvSpPr txBox="1">
            <a:spLocks noGrp="1"/>
          </p:cNvSpPr>
          <p:nvPr>
            <p:ph type="subTitle" idx="1"/>
          </p:nvPr>
        </p:nvSpPr>
        <p:spPr>
          <a:xfrm>
            <a:off x="304800" y="2626725"/>
            <a:ext cx="3704400" cy="92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21"/>
          <p:cNvSpPr txBox="1">
            <a:spLocks noGrp="1"/>
          </p:cNvSpPr>
          <p:nvPr>
            <p:ph type="body" idx="2"/>
          </p:nvPr>
        </p:nvSpPr>
        <p:spPr>
          <a:xfrm>
            <a:off x="4879025" y="500925"/>
            <a:ext cx="3954000" cy="41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4" name="Google Shape;94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2"/>
          <p:cNvSpPr/>
          <p:nvPr/>
        </p:nvSpPr>
        <p:spPr>
          <a:xfrm>
            <a:off x="0" y="4369000"/>
            <a:ext cx="9144000" cy="774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22"/>
          <p:cNvSpPr txBox="1">
            <a:spLocks noGrp="1"/>
          </p:cNvSpPr>
          <p:nvPr>
            <p:ph type="body" idx="1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erriweather"/>
              <a:buNone/>
              <a:defRPr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</a:lstStyle>
          <a:p>
            <a:endParaRPr/>
          </a:p>
        </p:txBody>
      </p:sp>
      <p:sp>
        <p:nvSpPr>
          <p:cNvPr id="98" name="Google Shape;98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3"/>
          <p:cNvSpPr txBox="1">
            <a:spLocks noGrp="1"/>
          </p:cNvSpPr>
          <p:nvPr>
            <p:ph type="title" hasCustomPrompt="1"/>
          </p:nvPr>
        </p:nvSpPr>
        <p:spPr>
          <a:xfrm>
            <a:off x="311750" y="831175"/>
            <a:ext cx="5334900" cy="12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1" name="Google Shape;101;p23"/>
          <p:cNvSpPr txBox="1">
            <a:spLocks noGrp="1"/>
          </p:cNvSpPr>
          <p:nvPr>
            <p:ph type="body" idx="1"/>
          </p:nvPr>
        </p:nvSpPr>
        <p:spPr>
          <a:xfrm>
            <a:off x="311700" y="2121425"/>
            <a:ext cx="5334900" cy="9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02" name="Google Shape;102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paradigm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hyperlink" Target="https://docs.google.com/spreadsheets/d/1VzbyaYfT0O6gQzm67UNpsGMICvlLulj_4kqFPxGko8w/edit?usp=sharin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hyperlink" Target="https://docs.google.com/spreadsheets/d/1VzbyaYfT0O6gQzm67UNpsGMICvlLulj_4kqFPxGko8w/edit?usp=sharin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6.png"/><Relationship Id="rId4" Type="http://schemas.openxmlformats.org/officeDocument/2006/relationships/image" Target="../media/image47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7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sites.google.com/d/1JVcpyiC1DgV0CqwypBm7bHe_oHivE6Os/p/1G9r6JA8rKRYb-__uec-pEU0NXGJjpMCt/edit" TargetMode="External"/><Relationship Id="rId3" Type="http://schemas.openxmlformats.org/officeDocument/2006/relationships/image" Target="../media/image61.png"/><Relationship Id="rId7" Type="http://schemas.openxmlformats.org/officeDocument/2006/relationships/hyperlink" Target="http://project4689311.tilda.ws/page22794576.html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png"/><Relationship Id="rId11" Type="http://schemas.openxmlformats.org/officeDocument/2006/relationships/image" Target="../media/image7.png"/><Relationship Id="rId5" Type="http://schemas.openxmlformats.org/officeDocument/2006/relationships/image" Target="../media/image62.png"/><Relationship Id="rId10" Type="http://schemas.openxmlformats.org/officeDocument/2006/relationships/image" Target="../media/image64.png"/><Relationship Id="rId4" Type="http://schemas.openxmlformats.org/officeDocument/2006/relationships/hyperlink" Target="http://doctorlisa.lifeontheedge.tilda.ws/doctorlisa" TargetMode="External"/><Relationship Id="rId9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://project4714992.tilda.ws/" TargetMode="External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10" Type="http://schemas.openxmlformats.org/officeDocument/2006/relationships/image" Target="../media/image7.png"/><Relationship Id="rId4" Type="http://schemas.openxmlformats.org/officeDocument/2006/relationships/image" Target="../media/image66.png"/><Relationship Id="rId9" Type="http://schemas.openxmlformats.org/officeDocument/2006/relationships/hyperlink" Target="http://project4702119.tilda.ws/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vk.com/chelgym23" TargetMode="External"/><Relationship Id="rId13" Type="http://schemas.openxmlformats.org/officeDocument/2006/relationships/image" Target="../media/image74.png"/><Relationship Id="rId3" Type="http://schemas.openxmlformats.org/officeDocument/2006/relationships/image" Target="../media/image70.png"/><Relationship Id="rId7" Type="http://schemas.openxmlformats.org/officeDocument/2006/relationships/hyperlink" Target="mailto:info@gymnasia23.ru" TargetMode="External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hyperlink" Target="mailto:chsch23@rambler.ru" TargetMode="External"/><Relationship Id="rId11" Type="http://schemas.openxmlformats.org/officeDocument/2006/relationships/image" Target="../media/image72.png"/><Relationship Id="rId5" Type="http://schemas.openxmlformats.org/officeDocument/2006/relationships/hyperlink" Target="http://gymnasia23.ru/" TargetMode="External"/><Relationship Id="rId15" Type="http://schemas.openxmlformats.org/officeDocument/2006/relationships/image" Target="../media/image76.png"/><Relationship Id="rId10" Type="http://schemas.openxmlformats.org/officeDocument/2006/relationships/hyperlink" Target="http://instagram.com/chel_gymnasia23" TargetMode="External"/><Relationship Id="rId4" Type="http://schemas.openxmlformats.org/officeDocument/2006/relationships/image" Target="../media/image71.png"/><Relationship Id="rId9" Type="http://schemas.openxmlformats.org/officeDocument/2006/relationships/hyperlink" Target="https://www.facebook.com/gymnasia23/" TargetMode="External"/><Relationship Id="rId1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1" name="Google Shape;11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" y="0"/>
            <a:ext cx="914397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00" name="Google Shape;200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5712" y="263688"/>
            <a:ext cx="7000875" cy="273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4"/>
          <p:cNvPicPr preferRelativeResize="0"/>
          <p:nvPr/>
        </p:nvPicPr>
        <p:blipFill rotWithShape="1">
          <a:blip r:embed="rId4">
            <a:alphaModFix/>
          </a:blip>
          <a:srcRect t="11676"/>
          <a:stretch/>
        </p:blipFill>
        <p:spPr>
          <a:xfrm>
            <a:off x="6447400" y="1094525"/>
            <a:ext cx="2564450" cy="4023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4" descr="\\dc\private\Общая1\Символика гимназии\Эбмлема с прозрачным фоном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12600" y="136600"/>
            <a:ext cx="708550" cy="63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70125" y="3883650"/>
            <a:ext cx="1708250" cy="125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10" name="Google Shape;21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7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0475" y="943150"/>
            <a:ext cx="1730374" cy="81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7375" y="32800"/>
            <a:ext cx="6532575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36"/>
          <p:cNvSpPr txBox="1"/>
          <p:nvPr/>
        </p:nvSpPr>
        <p:spPr>
          <a:xfrm>
            <a:off x="7524025" y="3040850"/>
            <a:ext cx="275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u="sng">
                <a:solidFill>
                  <a:schemeClr val="hlink"/>
                </a:solidFill>
                <a:hlinkClick r:id="rId4"/>
              </a:rPr>
              <a:t>Таблица</a:t>
            </a:r>
            <a:endParaRPr/>
          </a:p>
        </p:txBody>
      </p:sp>
      <p:pic>
        <p:nvPicPr>
          <p:cNvPr id="218" name="Google Shape;218;p36" descr="\\dc\private\Общая1\Символика гимназии\Эбмлема с прозрачным фоном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65525" y="79175"/>
            <a:ext cx="599575" cy="57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24025" y="3849950"/>
            <a:ext cx="1753950" cy="129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1575" y="23200"/>
            <a:ext cx="7544452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37"/>
          <p:cNvSpPr txBox="1"/>
          <p:nvPr/>
        </p:nvSpPr>
        <p:spPr>
          <a:xfrm>
            <a:off x="8069475" y="3610250"/>
            <a:ext cx="275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u="sng">
                <a:solidFill>
                  <a:schemeClr val="hlink"/>
                </a:solidFill>
                <a:hlinkClick r:id="rId4"/>
              </a:rPr>
              <a:t>Таблица</a:t>
            </a:r>
            <a:endParaRPr/>
          </a:p>
        </p:txBody>
      </p:sp>
      <p:pic>
        <p:nvPicPr>
          <p:cNvPr id="226" name="Google Shape;226;p37" descr="\\dc\private\Общая1\Символика гимназии\Эбмлема с прозрачным фоном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08100" y="127025"/>
            <a:ext cx="599575" cy="57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26025" y="4162393"/>
            <a:ext cx="1317975" cy="9720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lin ang="5400012" scaled="0"/>
        </a:grad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8"/>
          <p:cNvSpPr/>
          <p:nvPr/>
        </p:nvSpPr>
        <p:spPr>
          <a:xfrm>
            <a:off x="3802675" y="886350"/>
            <a:ext cx="4725300" cy="2997000"/>
          </a:xfrm>
          <a:prstGeom prst="rect">
            <a:avLst/>
          </a:prstGeom>
          <a:gradFill>
            <a:gsLst>
              <a:gs pos="0">
                <a:srgbClr val="BAB7BF"/>
              </a:gs>
              <a:gs pos="35000">
                <a:srgbClr val="CDCDD1"/>
              </a:gs>
              <a:gs pos="100000">
                <a:srgbClr val="EDEDED"/>
              </a:gs>
            </a:gsLst>
            <a:lin ang="16200038" scaled="0"/>
          </a:gradFill>
          <a:ln w="9525" cap="flat" cmpd="sng">
            <a:solidFill>
              <a:srgbClr val="180F33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2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grpSp>
        <p:nvGrpSpPr>
          <p:cNvPr id="233" name="Google Shape;233;p38"/>
          <p:cNvGrpSpPr/>
          <p:nvPr/>
        </p:nvGrpSpPr>
        <p:grpSpPr>
          <a:xfrm>
            <a:off x="3154265" y="699539"/>
            <a:ext cx="5989809" cy="3528527"/>
            <a:chOff x="1177450" y="241631"/>
            <a:chExt cx="6173152" cy="3616776"/>
          </a:xfrm>
        </p:grpSpPr>
        <p:sp>
          <p:nvSpPr>
            <p:cNvPr id="234" name="Google Shape;234;p38"/>
            <p:cNvSpPr/>
            <p:nvPr/>
          </p:nvSpPr>
          <p:spPr>
            <a:xfrm>
              <a:off x="1682275" y="241631"/>
              <a:ext cx="5161606" cy="3454973"/>
            </a:xfrm>
            <a:custGeom>
              <a:avLst/>
              <a:gdLst/>
              <a:ahLst/>
              <a:cxnLst/>
              <a:rect l="l" t="t" r="r" b="b"/>
              <a:pathLst>
                <a:path w="5161606" h="3454973" extrusionOk="0">
                  <a:moveTo>
                    <a:pt x="4992053" y="0"/>
                  </a:moveTo>
                  <a:lnTo>
                    <a:pt x="170498" y="0"/>
                  </a:lnTo>
                  <a:cubicBezTo>
                    <a:pt x="76200" y="0"/>
                    <a:pt x="0" y="76143"/>
                    <a:pt x="0" y="170369"/>
                  </a:cubicBezTo>
                  <a:lnTo>
                    <a:pt x="0" y="3396915"/>
                  </a:lnTo>
                  <a:cubicBezTo>
                    <a:pt x="0" y="3429275"/>
                    <a:pt x="26670" y="3454973"/>
                    <a:pt x="58102" y="3454973"/>
                  </a:cubicBezTo>
                  <a:lnTo>
                    <a:pt x="5103495" y="3454973"/>
                  </a:lnTo>
                  <a:cubicBezTo>
                    <a:pt x="5135880" y="3454973"/>
                    <a:pt x="5161598" y="3428324"/>
                    <a:pt x="5161598" y="3396915"/>
                  </a:cubicBezTo>
                  <a:lnTo>
                    <a:pt x="5161598" y="170369"/>
                  </a:lnTo>
                  <a:cubicBezTo>
                    <a:pt x="5162550" y="76143"/>
                    <a:pt x="5086350" y="0"/>
                    <a:pt x="4992053" y="0"/>
                  </a:cubicBezTo>
                  <a:close/>
                  <a:moveTo>
                    <a:pt x="4981575" y="3245581"/>
                  </a:moveTo>
                  <a:lnTo>
                    <a:pt x="190500" y="3245581"/>
                  </a:lnTo>
                  <a:lnTo>
                    <a:pt x="190500" y="199874"/>
                  </a:lnTo>
                  <a:lnTo>
                    <a:pt x="4981575" y="199874"/>
                  </a:lnTo>
                  <a:lnTo>
                    <a:pt x="4981575" y="324558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38"/>
            <p:cNvSpPr/>
            <p:nvPr/>
          </p:nvSpPr>
          <p:spPr>
            <a:xfrm>
              <a:off x="1177450" y="3763229"/>
              <a:ext cx="6173152" cy="95178"/>
            </a:xfrm>
            <a:custGeom>
              <a:avLst/>
              <a:gdLst/>
              <a:ahLst/>
              <a:cxnLst/>
              <a:rect l="l" t="t" r="r" b="b"/>
              <a:pathLst>
                <a:path w="6173152" h="95178" extrusionOk="0">
                  <a:moveTo>
                    <a:pt x="0" y="0"/>
                  </a:moveTo>
                  <a:cubicBezTo>
                    <a:pt x="0" y="0"/>
                    <a:pt x="129540" y="95178"/>
                    <a:pt x="450533" y="95178"/>
                  </a:cubicBezTo>
                  <a:lnTo>
                    <a:pt x="5817870" y="95178"/>
                  </a:lnTo>
                  <a:cubicBezTo>
                    <a:pt x="5948363" y="95178"/>
                    <a:pt x="6173153" y="0"/>
                    <a:pt x="617315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p38"/>
            <p:cNvSpPr/>
            <p:nvPr/>
          </p:nvSpPr>
          <p:spPr>
            <a:xfrm>
              <a:off x="1177450" y="3687086"/>
              <a:ext cx="6172200" cy="76142"/>
            </a:xfrm>
            <a:custGeom>
              <a:avLst/>
              <a:gdLst/>
              <a:ahLst/>
              <a:cxnLst/>
              <a:rect l="l" t="t" r="r" b="b"/>
              <a:pathLst>
                <a:path w="6172200" h="76142" extrusionOk="0">
                  <a:moveTo>
                    <a:pt x="0" y="76143"/>
                  </a:moveTo>
                  <a:lnTo>
                    <a:pt x="6172200" y="76143"/>
                  </a:lnTo>
                  <a:lnTo>
                    <a:pt x="61722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237;p38"/>
            <p:cNvSpPr/>
            <p:nvPr/>
          </p:nvSpPr>
          <p:spPr>
            <a:xfrm>
              <a:off x="3806350" y="3687086"/>
              <a:ext cx="903922" cy="47589"/>
            </a:xfrm>
            <a:custGeom>
              <a:avLst/>
              <a:gdLst/>
              <a:ahLst/>
              <a:cxnLst/>
              <a:rect l="l" t="t" r="r" b="b"/>
              <a:pathLst>
                <a:path w="903922" h="47589" extrusionOk="0">
                  <a:moveTo>
                    <a:pt x="0" y="0"/>
                  </a:moveTo>
                  <a:cubicBezTo>
                    <a:pt x="0" y="0"/>
                    <a:pt x="26670" y="47589"/>
                    <a:pt x="53340" y="47589"/>
                  </a:cubicBezTo>
                  <a:lnTo>
                    <a:pt x="850582" y="47589"/>
                  </a:lnTo>
                  <a:cubicBezTo>
                    <a:pt x="877253" y="47589"/>
                    <a:pt x="903922" y="0"/>
                    <a:pt x="90392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1A1135">
                <a:alpha val="670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8" name="Google Shape;238;p38"/>
          <p:cNvSpPr txBox="1">
            <a:spLocks noGrp="1"/>
          </p:cNvSpPr>
          <p:nvPr>
            <p:ph type="body" idx="4294967295"/>
          </p:nvPr>
        </p:nvSpPr>
        <p:spPr>
          <a:xfrm>
            <a:off x="91325" y="399750"/>
            <a:ext cx="3527400" cy="2105400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r>
              <a:rPr lang="ru" sz="30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Google Classroom</a:t>
            </a:r>
            <a:endParaRPr sz="30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r>
              <a:rPr lang="ru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единая онлайн-платформа,</a:t>
            </a:r>
            <a:r>
              <a:rPr lang="ru" sz="2000" b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2000" b="1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r>
              <a:rPr lang="ru" sz="2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где можно реализовать все 6 «П»</a:t>
            </a:r>
            <a:endParaRPr sz="20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239" name="Google Shape;239;p38"/>
          <p:cNvGrpSpPr/>
          <p:nvPr/>
        </p:nvGrpSpPr>
        <p:grpSpPr>
          <a:xfrm>
            <a:off x="4157614" y="1052704"/>
            <a:ext cx="3983101" cy="2664292"/>
            <a:chOff x="0" y="0"/>
            <a:chExt cx="3983101" cy="2664292"/>
          </a:xfrm>
        </p:grpSpPr>
        <p:sp>
          <p:nvSpPr>
            <p:cNvPr id="240" name="Google Shape;240;p38"/>
            <p:cNvSpPr/>
            <p:nvPr/>
          </p:nvSpPr>
          <p:spPr>
            <a:xfrm>
              <a:off x="0" y="0"/>
              <a:ext cx="1351200" cy="313200"/>
            </a:xfrm>
            <a:prstGeom prst="roundRect">
              <a:avLst>
                <a:gd name="adj" fmla="val 10000"/>
              </a:avLst>
            </a:prstGeom>
            <a:solidFill>
              <a:schemeClr val="accent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38"/>
            <p:cNvSpPr txBox="1"/>
            <p:nvPr/>
          </p:nvSpPr>
          <p:spPr>
            <a:xfrm>
              <a:off x="9173" y="9173"/>
              <a:ext cx="1332900" cy="29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ru"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Этапы</a:t>
              </a: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38"/>
            <p:cNvSpPr/>
            <p:nvPr/>
          </p:nvSpPr>
          <p:spPr>
            <a:xfrm>
              <a:off x="135117" y="313203"/>
              <a:ext cx="106500" cy="262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7FD024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43" name="Google Shape;243;p38"/>
            <p:cNvSpPr/>
            <p:nvPr/>
          </p:nvSpPr>
          <p:spPr>
            <a:xfrm>
              <a:off x="241524" y="418743"/>
              <a:ext cx="1365300" cy="31320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410"/>
              </a:schemeClr>
            </a:solidFill>
            <a:ln w="254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38"/>
            <p:cNvSpPr txBox="1"/>
            <p:nvPr/>
          </p:nvSpPr>
          <p:spPr>
            <a:xfrm>
              <a:off x="250697" y="427916"/>
              <a:ext cx="1347000" cy="29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15225" rIns="22850" bIns="15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Проблема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38"/>
            <p:cNvSpPr/>
            <p:nvPr/>
          </p:nvSpPr>
          <p:spPr>
            <a:xfrm>
              <a:off x="135117" y="313203"/>
              <a:ext cx="106500" cy="653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7FD024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46" name="Google Shape;246;p38"/>
            <p:cNvSpPr/>
            <p:nvPr/>
          </p:nvSpPr>
          <p:spPr>
            <a:xfrm>
              <a:off x="241524" y="810247"/>
              <a:ext cx="1365300" cy="31320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410"/>
              </a:schemeClr>
            </a:solidFill>
            <a:ln w="25400" cap="flat" cmpd="sng">
              <a:solidFill>
                <a:srgbClr val="18B7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38"/>
            <p:cNvSpPr txBox="1"/>
            <p:nvPr/>
          </p:nvSpPr>
          <p:spPr>
            <a:xfrm>
              <a:off x="250697" y="819420"/>
              <a:ext cx="1347000" cy="29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15225" rIns="22850" bIns="15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Поиск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38"/>
            <p:cNvSpPr/>
            <p:nvPr/>
          </p:nvSpPr>
          <p:spPr>
            <a:xfrm>
              <a:off x="135117" y="313203"/>
              <a:ext cx="106500" cy="1045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7FD024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49" name="Google Shape;249;p38"/>
            <p:cNvSpPr/>
            <p:nvPr/>
          </p:nvSpPr>
          <p:spPr>
            <a:xfrm>
              <a:off x="241524" y="1201751"/>
              <a:ext cx="1365300" cy="31320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410"/>
              </a:schemeClr>
            </a:solidFill>
            <a:ln w="25400" cap="flat" cmpd="sng">
              <a:solidFill>
                <a:srgbClr val="19DAE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38"/>
            <p:cNvSpPr txBox="1"/>
            <p:nvPr/>
          </p:nvSpPr>
          <p:spPr>
            <a:xfrm>
              <a:off x="250697" y="1210924"/>
              <a:ext cx="1347000" cy="29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15225" rIns="22850" bIns="15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Проектирование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38"/>
            <p:cNvSpPr/>
            <p:nvPr/>
          </p:nvSpPr>
          <p:spPr>
            <a:xfrm>
              <a:off x="135117" y="313203"/>
              <a:ext cx="106500" cy="1436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7FD024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52" name="Google Shape;252;p38"/>
            <p:cNvSpPr/>
            <p:nvPr/>
          </p:nvSpPr>
          <p:spPr>
            <a:xfrm>
              <a:off x="241524" y="1593256"/>
              <a:ext cx="1365300" cy="31320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410"/>
              </a:schemeClr>
            </a:solidFill>
            <a:ln w="25400" cap="flat" cmpd="sng">
              <a:solidFill>
                <a:srgbClr val="1AE4C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38"/>
            <p:cNvSpPr txBox="1"/>
            <p:nvPr/>
          </p:nvSpPr>
          <p:spPr>
            <a:xfrm>
              <a:off x="250697" y="1602429"/>
              <a:ext cx="1347000" cy="29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15225" rIns="22850" bIns="15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Продукт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38"/>
            <p:cNvSpPr/>
            <p:nvPr/>
          </p:nvSpPr>
          <p:spPr>
            <a:xfrm>
              <a:off x="135117" y="313203"/>
              <a:ext cx="106500" cy="1828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7FD024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55" name="Google Shape;255;p38"/>
            <p:cNvSpPr/>
            <p:nvPr/>
          </p:nvSpPr>
          <p:spPr>
            <a:xfrm>
              <a:off x="241524" y="1984760"/>
              <a:ext cx="1365300" cy="31320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410"/>
              </a:schemeClr>
            </a:solidFill>
            <a:ln w="25400" cap="flat" cmpd="sng">
              <a:solidFill>
                <a:srgbClr val="1BE2A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38"/>
            <p:cNvSpPr txBox="1"/>
            <p:nvPr/>
          </p:nvSpPr>
          <p:spPr>
            <a:xfrm>
              <a:off x="250697" y="1993933"/>
              <a:ext cx="1347000" cy="29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15225" rIns="22850" bIns="15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Портфолио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38"/>
            <p:cNvSpPr/>
            <p:nvPr/>
          </p:nvSpPr>
          <p:spPr>
            <a:xfrm>
              <a:off x="135117" y="313203"/>
              <a:ext cx="106500" cy="2194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7FD024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58" name="Google Shape;258;p38"/>
            <p:cNvSpPr/>
            <p:nvPr/>
          </p:nvSpPr>
          <p:spPr>
            <a:xfrm>
              <a:off x="241524" y="2351092"/>
              <a:ext cx="1365300" cy="31320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410"/>
              </a:schemeClr>
            </a:solidFill>
            <a:ln w="25400" cap="flat" cmpd="sng">
              <a:solidFill>
                <a:srgbClr val="1DDF8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38"/>
            <p:cNvSpPr txBox="1"/>
            <p:nvPr/>
          </p:nvSpPr>
          <p:spPr>
            <a:xfrm>
              <a:off x="250697" y="2360265"/>
              <a:ext cx="1347000" cy="29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15225" rIns="22850" bIns="15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Презентация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38"/>
            <p:cNvSpPr/>
            <p:nvPr/>
          </p:nvSpPr>
          <p:spPr>
            <a:xfrm>
              <a:off x="2379551" y="0"/>
              <a:ext cx="1351200" cy="313200"/>
            </a:xfrm>
            <a:prstGeom prst="roundRect">
              <a:avLst>
                <a:gd name="adj" fmla="val 10000"/>
              </a:avLst>
            </a:prstGeom>
            <a:solidFill>
              <a:srgbClr val="7FCF26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38"/>
            <p:cNvSpPr txBox="1"/>
            <p:nvPr/>
          </p:nvSpPr>
          <p:spPr>
            <a:xfrm>
              <a:off x="2388724" y="9173"/>
              <a:ext cx="1332900" cy="29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ru"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Сервисы</a:t>
              </a: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38"/>
            <p:cNvSpPr/>
            <p:nvPr/>
          </p:nvSpPr>
          <p:spPr>
            <a:xfrm>
              <a:off x="2514669" y="313203"/>
              <a:ext cx="103200" cy="262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7FD024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63" name="Google Shape;263;p38"/>
            <p:cNvSpPr/>
            <p:nvPr/>
          </p:nvSpPr>
          <p:spPr>
            <a:xfrm>
              <a:off x="2617801" y="418743"/>
              <a:ext cx="1365300" cy="31320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410"/>
              </a:schemeClr>
            </a:solidFill>
            <a:ln w="25400" cap="flat" cmpd="sng">
              <a:solidFill>
                <a:srgbClr val="1FDC6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38"/>
            <p:cNvSpPr txBox="1"/>
            <p:nvPr/>
          </p:nvSpPr>
          <p:spPr>
            <a:xfrm>
              <a:off x="2626974" y="427916"/>
              <a:ext cx="1347000" cy="29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15225" rIns="22850" bIns="15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" sz="1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Google Forms </a:t>
              </a:r>
              <a:r>
                <a:rPr lang="ru" sz="1100">
                  <a:solidFill>
                    <a:schemeClr val="dk1"/>
                  </a:solidFill>
                </a:rPr>
                <a:t>Google Jamboard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38"/>
            <p:cNvSpPr/>
            <p:nvPr/>
          </p:nvSpPr>
          <p:spPr>
            <a:xfrm>
              <a:off x="2514669" y="313203"/>
              <a:ext cx="103200" cy="653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7FD024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66" name="Google Shape;266;p38"/>
            <p:cNvSpPr/>
            <p:nvPr/>
          </p:nvSpPr>
          <p:spPr>
            <a:xfrm>
              <a:off x="2617801" y="810247"/>
              <a:ext cx="1365300" cy="31320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410"/>
              </a:schemeClr>
            </a:solidFill>
            <a:ln w="25400" cap="flat" cmpd="sng">
              <a:solidFill>
                <a:srgbClr val="1FDA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38"/>
            <p:cNvSpPr txBox="1"/>
            <p:nvPr/>
          </p:nvSpPr>
          <p:spPr>
            <a:xfrm>
              <a:off x="2626974" y="819420"/>
              <a:ext cx="1347000" cy="29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15225" rIns="22850" bIns="15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" sz="1200"/>
                <a:t>Trello, </a:t>
              </a:r>
              <a:r>
                <a:rPr lang="ru" sz="1200">
                  <a:solidFill>
                    <a:schemeClr val="dk1"/>
                  </a:solidFill>
                </a:rPr>
                <a:t>Google-календарь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38"/>
            <p:cNvSpPr/>
            <p:nvPr/>
          </p:nvSpPr>
          <p:spPr>
            <a:xfrm>
              <a:off x="2514669" y="313203"/>
              <a:ext cx="103200" cy="1045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7FD024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69" name="Google Shape;269;p38"/>
            <p:cNvSpPr/>
            <p:nvPr/>
          </p:nvSpPr>
          <p:spPr>
            <a:xfrm>
              <a:off x="2617801" y="1201751"/>
              <a:ext cx="1365300" cy="31320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410"/>
              </a:schemeClr>
            </a:solidFill>
            <a:ln w="25400" cap="flat" cmpd="sng">
              <a:solidFill>
                <a:srgbClr val="21D7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38"/>
            <p:cNvSpPr txBox="1"/>
            <p:nvPr/>
          </p:nvSpPr>
          <p:spPr>
            <a:xfrm>
              <a:off x="2626974" y="1210924"/>
              <a:ext cx="1347000" cy="29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15225" rIns="22850" bIns="1522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rPr lang="ru" sz="1200">
                  <a:solidFill>
                    <a:schemeClr val="dk1"/>
                  </a:solidFill>
                </a:rPr>
                <a:t>Google-документ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38"/>
            <p:cNvSpPr/>
            <p:nvPr/>
          </p:nvSpPr>
          <p:spPr>
            <a:xfrm>
              <a:off x="2514669" y="313203"/>
              <a:ext cx="103200" cy="1436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7FD024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72" name="Google Shape;272;p38"/>
            <p:cNvSpPr/>
            <p:nvPr/>
          </p:nvSpPr>
          <p:spPr>
            <a:xfrm>
              <a:off x="2617801" y="1593256"/>
              <a:ext cx="1365300" cy="31320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410"/>
              </a:schemeClr>
            </a:solidFill>
            <a:ln w="25400" cap="flat" cmpd="sng">
              <a:solidFill>
                <a:srgbClr val="41D42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38"/>
            <p:cNvSpPr txBox="1"/>
            <p:nvPr/>
          </p:nvSpPr>
          <p:spPr>
            <a:xfrm>
              <a:off x="2626974" y="1602429"/>
              <a:ext cx="1347000" cy="29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15225" rIns="22850" bIns="1522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rPr lang="ru" sz="1200">
                  <a:solidFill>
                    <a:schemeClr val="dk1"/>
                  </a:solidFill>
                </a:rPr>
                <a:t>Google Slides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38"/>
            <p:cNvSpPr/>
            <p:nvPr/>
          </p:nvSpPr>
          <p:spPr>
            <a:xfrm>
              <a:off x="2514669" y="313203"/>
              <a:ext cx="103200" cy="1828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7FD024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75" name="Google Shape;275;p38"/>
            <p:cNvSpPr/>
            <p:nvPr/>
          </p:nvSpPr>
          <p:spPr>
            <a:xfrm>
              <a:off x="2617801" y="1984760"/>
              <a:ext cx="1365300" cy="31320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410"/>
              </a:schemeClr>
            </a:solidFill>
            <a:ln w="25400" cap="flat" cmpd="sng">
              <a:solidFill>
                <a:srgbClr val="61D2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38"/>
            <p:cNvSpPr txBox="1"/>
            <p:nvPr/>
          </p:nvSpPr>
          <p:spPr>
            <a:xfrm>
              <a:off x="2626974" y="1993933"/>
              <a:ext cx="1347000" cy="29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15225" rIns="22850" bIns="15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Google</a:t>
              </a:r>
              <a:r>
                <a:rPr lang="ru" sz="1200"/>
                <a:t>-сайт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38"/>
            <p:cNvSpPr/>
            <p:nvPr/>
          </p:nvSpPr>
          <p:spPr>
            <a:xfrm>
              <a:off x="2514669" y="313203"/>
              <a:ext cx="103200" cy="2194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7FD024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78" name="Google Shape;278;p38"/>
            <p:cNvSpPr/>
            <p:nvPr/>
          </p:nvSpPr>
          <p:spPr>
            <a:xfrm>
              <a:off x="2617801" y="2351092"/>
              <a:ext cx="1365300" cy="31320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410"/>
              </a:schemeClr>
            </a:solidFill>
            <a:ln w="25400" cap="flat" cmpd="sng">
              <a:solidFill>
                <a:srgbClr val="7FCF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38"/>
            <p:cNvSpPr txBox="1"/>
            <p:nvPr/>
          </p:nvSpPr>
          <p:spPr>
            <a:xfrm>
              <a:off x="2626974" y="2360265"/>
              <a:ext cx="1347000" cy="29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15225" rIns="22850" bIns="15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" sz="1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Google</a:t>
              </a:r>
              <a:r>
                <a:rPr lang="ru" sz="1000"/>
                <a:t>-презентация</a:t>
              </a:r>
              <a:endPara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280" name="Google Shape;280;p38"/>
          <p:cNvCxnSpPr/>
          <p:nvPr/>
        </p:nvCxnSpPr>
        <p:spPr>
          <a:xfrm>
            <a:off x="5803133" y="1656196"/>
            <a:ext cx="878400" cy="0"/>
          </a:xfrm>
          <a:prstGeom prst="straightConnector1">
            <a:avLst/>
          </a:prstGeom>
          <a:noFill/>
          <a:ln w="25400" cap="flat" cmpd="sng">
            <a:solidFill>
              <a:schemeClr val="accent4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250"/>
              </a:srgbClr>
            </a:outerShdw>
          </a:effectLst>
        </p:spPr>
      </p:cxnSp>
      <p:cxnSp>
        <p:nvCxnSpPr>
          <p:cNvPr id="281" name="Google Shape;281;p38"/>
          <p:cNvCxnSpPr/>
          <p:nvPr/>
        </p:nvCxnSpPr>
        <p:spPr>
          <a:xfrm>
            <a:off x="5794838" y="2448284"/>
            <a:ext cx="878400" cy="0"/>
          </a:xfrm>
          <a:prstGeom prst="straightConnector1">
            <a:avLst/>
          </a:prstGeom>
          <a:noFill/>
          <a:ln w="25400" cap="flat" cmpd="sng">
            <a:solidFill>
              <a:schemeClr val="accent4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250"/>
              </a:srgbClr>
            </a:outerShdw>
          </a:effectLst>
        </p:spPr>
      </p:cxnSp>
      <p:cxnSp>
        <p:nvCxnSpPr>
          <p:cNvPr id="282" name="Google Shape;282;p38"/>
          <p:cNvCxnSpPr/>
          <p:nvPr/>
        </p:nvCxnSpPr>
        <p:spPr>
          <a:xfrm>
            <a:off x="5794838" y="2808324"/>
            <a:ext cx="878400" cy="0"/>
          </a:xfrm>
          <a:prstGeom prst="straightConnector1">
            <a:avLst/>
          </a:prstGeom>
          <a:noFill/>
          <a:ln w="25400" cap="flat" cmpd="sng">
            <a:solidFill>
              <a:schemeClr val="accent4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250"/>
              </a:srgbClr>
            </a:outerShdw>
          </a:effectLst>
        </p:spPr>
      </p:cxnSp>
      <p:cxnSp>
        <p:nvCxnSpPr>
          <p:cNvPr id="283" name="Google Shape;283;p38"/>
          <p:cNvCxnSpPr/>
          <p:nvPr/>
        </p:nvCxnSpPr>
        <p:spPr>
          <a:xfrm>
            <a:off x="5794838" y="3168364"/>
            <a:ext cx="878400" cy="0"/>
          </a:xfrm>
          <a:prstGeom prst="straightConnector1">
            <a:avLst/>
          </a:prstGeom>
          <a:noFill/>
          <a:ln w="25400" cap="flat" cmpd="sng">
            <a:solidFill>
              <a:schemeClr val="accent4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250"/>
              </a:srgbClr>
            </a:outerShdw>
          </a:effectLst>
        </p:spPr>
      </p:cxnSp>
      <p:cxnSp>
        <p:nvCxnSpPr>
          <p:cNvPr id="284" name="Google Shape;284;p38"/>
          <p:cNvCxnSpPr/>
          <p:nvPr/>
        </p:nvCxnSpPr>
        <p:spPr>
          <a:xfrm>
            <a:off x="5803133" y="3528404"/>
            <a:ext cx="878400" cy="0"/>
          </a:xfrm>
          <a:prstGeom prst="straightConnector1">
            <a:avLst/>
          </a:prstGeom>
          <a:noFill/>
          <a:ln w="25400" cap="flat" cmpd="sng">
            <a:solidFill>
              <a:schemeClr val="accent4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250"/>
              </a:srgbClr>
            </a:outerShdw>
          </a:effectLst>
        </p:spPr>
      </p:cxnSp>
      <p:cxnSp>
        <p:nvCxnSpPr>
          <p:cNvPr id="285" name="Google Shape;285;p38"/>
          <p:cNvCxnSpPr/>
          <p:nvPr/>
        </p:nvCxnSpPr>
        <p:spPr>
          <a:xfrm>
            <a:off x="5794838" y="2016236"/>
            <a:ext cx="878400" cy="0"/>
          </a:xfrm>
          <a:prstGeom prst="straightConnector1">
            <a:avLst/>
          </a:prstGeom>
          <a:noFill/>
          <a:ln w="25400" cap="flat" cmpd="sng">
            <a:solidFill>
              <a:schemeClr val="accent4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250"/>
              </a:srgbClr>
            </a:outerShdw>
          </a:effectLst>
        </p:spPr>
      </p:cxnSp>
      <p:pic>
        <p:nvPicPr>
          <p:cNvPr id="286" name="Google Shape;286;p38"/>
          <p:cNvPicPr preferRelativeResize="0"/>
          <p:nvPr/>
        </p:nvPicPr>
        <p:blipFill rotWithShape="1">
          <a:blip r:embed="rId3">
            <a:alphaModFix/>
          </a:blip>
          <a:srcRect t="11676"/>
          <a:stretch/>
        </p:blipFill>
        <p:spPr>
          <a:xfrm>
            <a:off x="1264553" y="2215175"/>
            <a:ext cx="1810998" cy="2841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8" descr="\\dc\private\Общая1\Символика гимназии\Эбмлема с прозрачным фоном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04763" y="84925"/>
            <a:ext cx="641187" cy="61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9"/>
          <p:cNvSpPr txBox="1"/>
          <p:nvPr/>
        </p:nvSpPr>
        <p:spPr>
          <a:xfrm>
            <a:off x="0" y="1183950"/>
            <a:ext cx="8875500" cy="27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79999" lvl="0" indent="7840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●"/>
            </a:pPr>
            <a:r>
              <a:rPr lang="ru" sz="1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</a:t>
            </a:r>
            <a:r>
              <a:rPr lang="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бразование выходит за пределы школьных стен; 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79999" lvl="0" indent="5300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●"/>
            </a:pPr>
            <a:r>
              <a:rPr lang="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возможность совместно использовать и редактировать документы;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79999" lvl="0" indent="5300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●"/>
            </a:pPr>
            <a:r>
              <a:rPr lang="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работа в непосредственной связи с преподавателями без ограничений времени и места их проведения;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79999" lvl="0" indent="5300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●"/>
            </a:pPr>
            <a:r>
              <a:rPr lang="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отсутствие территориальной привязки пользователя к сервису;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79999" lvl="0" indent="5300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●"/>
            </a:pPr>
            <a:r>
              <a:rPr lang="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индивидуальная, оперативная обратная связь</a:t>
            </a:r>
            <a:endParaRPr sz="2000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3" name="Google Shape;293;p39"/>
          <p:cNvSpPr txBox="1">
            <a:spLocks noGrp="1"/>
          </p:cNvSpPr>
          <p:nvPr>
            <p:ph type="title"/>
          </p:nvPr>
        </p:nvSpPr>
        <p:spPr>
          <a:xfrm>
            <a:off x="311700" y="308825"/>
            <a:ext cx="8520600" cy="7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140" b="1">
                <a:latin typeface="Times New Roman"/>
                <a:ea typeface="Times New Roman"/>
                <a:cs typeface="Times New Roman"/>
                <a:sym typeface="Times New Roman"/>
              </a:rPr>
              <a:t>Почему мы используем облачные технологии при</a:t>
            </a:r>
            <a:endParaRPr sz="214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ru" sz="2140" b="1">
                <a:latin typeface="Times New Roman"/>
                <a:ea typeface="Times New Roman"/>
                <a:cs typeface="Times New Roman"/>
                <a:sym typeface="Times New Roman"/>
              </a:rPr>
              <a:t> сопровождении проектной деятельности:</a:t>
            </a:r>
            <a:endParaRPr sz="3220" b="1"/>
          </a:p>
        </p:txBody>
      </p:sp>
      <p:sp>
        <p:nvSpPr>
          <p:cNvPr id="294" name="Google Shape;294;p39"/>
          <p:cNvSpPr txBox="1">
            <a:spLocks noGrp="1"/>
          </p:cNvSpPr>
          <p:nvPr>
            <p:ph type="body" idx="1"/>
          </p:nvPr>
        </p:nvSpPr>
        <p:spPr>
          <a:xfrm>
            <a:off x="-849125" y="3198775"/>
            <a:ext cx="57300" cy="13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95" name="Google Shape;295;p39"/>
          <p:cNvPicPr preferRelativeResize="0"/>
          <p:nvPr/>
        </p:nvPicPr>
        <p:blipFill rotWithShape="1">
          <a:blip r:embed="rId3">
            <a:alphaModFix/>
          </a:blip>
          <a:srcRect l="9082"/>
          <a:stretch/>
        </p:blipFill>
        <p:spPr>
          <a:xfrm>
            <a:off x="6942275" y="3457425"/>
            <a:ext cx="2132324" cy="165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9" descr="\\dc\private\Общая1\Символика гимназии\Эбмлема с прозрачным фоном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56075" y="166075"/>
            <a:ext cx="708550" cy="67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3840400"/>
            <a:ext cx="1753950" cy="129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900" y="75850"/>
            <a:ext cx="5076825" cy="29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18425" y="917950"/>
            <a:ext cx="3745325" cy="246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40" descr="Диаграмма ответов в Формах. Вопрос: Контролируют ли родители твою деятельность в Интернете?. Количество ответов: 215&amp;nbsp;ответов.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8075" y="3147600"/>
            <a:ext cx="3842417" cy="182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40" descr="Диаграмма ответов в Формах. Вопрос: Знаком ли ты с правилами безопасного поведения в Интернете?. Количество ответов: 215&amp;nbsp;ответов.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58325" y="3426501"/>
            <a:ext cx="3842424" cy="1617024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40"/>
          <p:cNvSpPr txBox="1"/>
          <p:nvPr/>
        </p:nvSpPr>
        <p:spPr>
          <a:xfrm>
            <a:off x="5409200" y="208350"/>
            <a:ext cx="31485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1 Проблема, 2 поиск способов</a:t>
            </a:r>
            <a:endParaRPr sz="1800"/>
          </a:p>
        </p:txBody>
      </p:sp>
      <p:pic>
        <p:nvPicPr>
          <p:cNvPr id="307" name="Google Shape;307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81424" y="606649"/>
            <a:ext cx="727300" cy="72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40" descr="\\dc\private\Общая1\Символика гимназии\Эбмлема с прозрачным фоном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379325" y="75849"/>
            <a:ext cx="590575" cy="5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4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978550" y="4283975"/>
            <a:ext cx="1165450" cy="859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7175" y="900598"/>
            <a:ext cx="6148248" cy="316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6550" y="157225"/>
            <a:ext cx="3292200" cy="65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41"/>
          <p:cNvSpPr txBox="1"/>
          <p:nvPr/>
        </p:nvSpPr>
        <p:spPr>
          <a:xfrm>
            <a:off x="4791975" y="213150"/>
            <a:ext cx="3228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Google Jamboard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7" name="Google Shape;317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98900" y="3482125"/>
            <a:ext cx="3036726" cy="15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41" descr="\\dc\private\Общая1\Символика гимназии\Эбмлема с прозрачным фоном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302022" y="105775"/>
            <a:ext cx="674454" cy="64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41"/>
          <p:cNvPicPr preferRelativeResize="0"/>
          <p:nvPr/>
        </p:nvPicPr>
        <p:blipFill rotWithShape="1">
          <a:blip r:embed="rId7">
            <a:alphaModFix/>
          </a:blip>
          <a:srcRect l="82506" t="9853" b="46432"/>
          <a:stretch/>
        </p:blipFill>
        <p:spPr>
          <a:xfrm>
            <a:off x="7246625" y="859650"/>
            <a:ext cx="1599600" cy="224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4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4091825"/>
            <a:ext cx="1425975" cy="105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2"/>
          <p:cNvSpPr txBox="1">
            <a:spLocks noGrp="1"/>
          </p:cNvSpPr>
          <p:nvPr>
            <p:ph type="title"/>
          </p:nvPr>
        </p:nvSpPr>
        <p:spPr>
          <a:xfrm>
            <a:off x="311700" y="251425"/>
            <a:ext cx="4384500" cy="76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020"/>
              <a:t>Выбор темы, командообразование группы, результат проекта</a:t>
            </a:r>
            <a:endParaRPr sz="2020"/>
          </a:p>
        </p:txBody>
      </p:sp>
      <p:sp>
        <p:nvSpPr>
          <p:cNvPr id="326" name="Google Shape;326;p4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327" name="Google Shape;32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15349" y="464500"/>
            <a:ext cx="3516950" cy="450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1175" y="1117425"/>
            <a:ext cx="3951325" cy="277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58625" y="3774425"/>
            <a:ext cx="2433776" cy="140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4750" y="3734600"/>
            <a:ext cx="1437350" cy="1590025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42"/>
          <p:cNvSpPr/>
          <p:nvPr/>
        </p:nvSpPr>
        <p:spPr>
          <a:xfrm>
            <a:off x="275700" y="118075"/>
            <a:ext cx="4456500" cy="913500"/>
          </a:xfrm>
          <a:prstGeom prst="rect">
            <a:avLst/>
          </a:prstGeom>
          <a:noFill/>
          <a:ln w="28575" cap="flat" cmpd="sng">
            <a:solidFill>
              <a:srgbClr val="D5A6B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2" name="Google Shape;332;p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76050" y="498972"/>
            <a:ext cx="762974" cy="42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4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09433" y="3734600"/>
            <a:ext cx="652791" cy="39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42" descr="\\dc\private\Общая1\Символика гимназии\Эбмлема с прозрачным фоном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490675" y="75174"/>
            <a:ext cx="590575" cy="52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340" name="Google Shape;340;p43"/>
          <p:cNvPicPr preferRelativeResize="0"/>
          <p:nvPr/>
        </p:nvPicPr>
        <p:blipFill rotWithShape="1">
          <a:blip r:embed="rId3">
            <a:alphaModFix/>
          </a:blip>
          <a:srcRect t="5704"/>
          <a:stretch/>
        </p:blipFill>
        <p:spPr>
          <a:xfrm>
            <a:off x="2684650" y="1404526"/>
            <a:ext cx="6147651" cy="168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55812" y="2956650"/>
            <a:ext cx="5463989" cy="2019300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43"/>
          <p:cNvSpPr/>
          <p:nvPr/>
        </p:nvSpPr>
        <p:spPr>
          <a:xfrm>
            <a:off x="204475" y="194288"/>
            <a:ext cx="7516200" cy="794100"/>
          </a:xfrm>
          <a:prstGeom prst="rect">
            <a:avLst/>
          </a:prstGeom>
          <a:noFill/>
          <a:ln w="28575" cap="flat" cmpd="sng">
            <a:solidFill>
              <a:srgbClr val="D5A6B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300"/>
              <a:t>Выбор темы, оценка готовности, самооценка, взаимооценка </a:t>
            </a:r>
            <a:endParaRPr sz="2300"/>
          </a:p>
        </p:txBody>
      </p:sp>
      <p:pic>
        <p:nvPicPr>
          <p:cNvPr id="343" name="Google Shape;343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1750" y="1112299"/>
            <a:ext cx="2136025" cy="1150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49659" y="2317425"/>
            <a:ext cx="963216" cy="139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92575" y="3767500"/>
            <a:ext cx="1791125" cy="1247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4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3900" y="2343100"/>
            <a:ext cx="1225975" cy="2696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43" descr="\\dc\private\Общая1\Символика гимназии\Эбмлема с прозрачным фоном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318400" y="237475"/>
            <a:ext cx="620050" cy="59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4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236925" y="4457950"/>
            <a:ext cx="929575" cy="68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18" name="Google Shape;11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5275" y="0"/>
            <a:ext cx="813702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6"/>
          <p:cNvSpPr txBox="1"/>
          <p:nvPr/>
        </p:nvSpPr>
        <p:spPr>
          <a:xfrm>
            <a:off x="0" y="4651125"/>
            <a:ext cx="1286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44"/>
          <p:cNvSpPr txBox="1">
            <a:spLocks noGrp="1"/>
          </p:cNvSpPr>
          <p:nvPr>
            <p:ph type="title"/>
          </p:nvPr>
        </p:nvSpPr>
        <p:spPr>
          <a:xfrm>
            <a:off x="402600" y="122250"/>
            <a:ext cx="8520600" cy="79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Совместная таблица гимназии</a:t>
            </a:r>
            <a:endParaRPr/>
          </a:p>
        </p:txBody>
      </p:sp>
      <p:sp>
        <p:nvSpPr>
          <p:cNvPr id="354" name="Google Shape;354;p4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355" name="Google Shape;355;p44" descr="\\dc\private\Общая1\Символика гимназии\Эбмлема с прозрачным фоном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26575" y="157124"/>
            <a:ext cx="696625" cy="66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6950" y="788737"/>
            <a:ext cx="5640424" cy="356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22024" y="1970875"/>
            <a:ext cx="4623951" cy="3250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61800" y="4315375"/>
            <a:ext cx="1125550" cy="83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45"/>
          <p:cNvSpPr txBox="1">
            <a:spLocks noGrp="1"/>
          </p:cNvSpPr>
          <p:nvPr>
            <p:ph type="title"/>
          </p:nvPr>
        </p:nvSpPr>
        <p:spPr>
          <a:xfrm>
            <a:off x="787225" y="227500"/>
            <a:ext cx="8045100" cy="5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Результат продукта: совместная презентация</a:t>
            </a:r>
            <a:endParaRPr/>
          </a:p>
        </p:txBody>
      </p:sp>
      <p:sp>
        <p:nvSpPr>
          <p:cNvPr id="364" name="Google Shape;364;p4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365" name="Google Shape;36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750" y="925250"/>
            <a:ext cx="3334899" cy="1592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45" descr="save image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9600" y="254421"/>
            <a:ext cx="497100" cy="63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62525" y="1153450"/>
            <a:ext cx="3518424" cy="1730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59424" y="1369825"/>
            <a:ext cx="3170958" cy="1730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750" y="3005075"/>
            <a:ext cx="3081951" cy="162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4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962525" y="3140550"/>
            <a:ext cx="3048257" cy="1592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4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747800" y="3363775"/>
            <a:ext cx="3354057" cy="1623125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45"/>
          <p:cNvSpPr txBox="1"/>
          <p:nvPr/>
        </p:nvSpPr>
        <p:spPr>
          <a:xfrm>
            <a:off x="714000" y="4831375"/>
            <a:ext cx="3708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Руководитель проекта Л.В.Серёгина</a:t>
            </a:r>
            <a:endParaRPr/>
          </a:p>
        </p:txBody>
      </p:sp>
      <p:pic>
        <p:nvPicPr>
          <p:cNvPr id="373" name="Google Shape;373;p45" descr="\\dc\private\Общая1\Символика гимназии\Эбмлема с прозрачным фоном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379325" y="123900"/>
            <a:ext cx="640300" cy="57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46"/>
          <p:cNvSpPr txBox="1">
            <a:spLocks noGrp="1"/>
          </p:cNvSpPr>
          <p:nvPr>
            <p:ph type="title"/>
          </p:nvPr>
        </p:nvSpPr>
        <p:spPr>
          <a:xfrm>
            <a:off x="1011000" y="206625"/>
            <a:ext cx="7821300" cy="6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Продукт. Google - сайт</a:t>
            </a:r>
            <a:endParaRPr/>
          </a:p>
        </p:txBody>
      </p:sp>
      <p:sp>
        <p:nvSpPr>
          <p:cNvPr id="379" name="Google Shape;379;p4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380" name="Google Shape;380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025" y="989000"/>
            <a:ext cx="3961700" cy="2234424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46"/>
          <p:cNvSpPr txBox="1"/>
          <p:nvPr/>
        </p:nvSpPr>
        <p:spPr>
          <a:xfrm>
            <a:off x="160425" y="467937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u="sng">
                <a:solidFill>
                  <a:schemeClr val="hlink"/>
                </a:solidFill>
                <a:hlinkClick r:id="rId4"/>
              </a:rPr>
              <a:t>Доктор Лиза</a:t>
            </a:r>
            <a:endParaRPr sz="1600"/>
          </a:p>
        </p:txBody>
      </p:sp>
      <p:pic>
        <p:nvPicPr>
          <p:cNvPr id="382" name="Google Shape;382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67025" y="174875"/>
            <a:ext cx="4081251" cy="314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52725" y="3347550"/>
            <a:ext cx="4081249" cy="1701126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46"/>
          <p:cNvSpPr txBox="1"/>
          <p:nvPr/>
        </p:nvSpPr>
        <p:spPr>
          <a:xfrm>
            <a:off x="6334875" y="431007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u="sng">
                <a:solidFill>
                  <a:schemeClr val="hlink"/>
                </a:solidFill>
                <a:hlinkClick r:id="rId7"/>
              </a:rPr>
              <a:t>Даниил Казанцев</a:t>
            </a:r>
            <a:endParaRPr sz="1600"/>
          </a:p>
        </p:txBody>
      </p:sp>
      <p:sp>
        <p:nvSpPr>
          <p:cNvPr id="385" name="Google Shape;385;p46"/>
          <p:cNvSpPr txBox="1"/>
          <p:nvPr/>
        </p:nvSpPr>
        <p:spPr>
          <a:xfrm>
            <a:off x="6289575" y="3854250"/>
            <a:ext cx="3296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u="sng">
                <a:solidFill>
                  <a:schemeClr val="hlink"/>
                </a:solidFill>
                <a:hlinkClick r:id="rId8"/>
              </a:rPr>
              <a:t>День, когда всё изменилось</a:t>
            </a:r>
            <a:r>
              <a:rPr lang="ru"/>
              <a:t> </a:t>
            </a:r>
            <a:endParaRPr/>
          </a:p>
        </p:txBody>
      </p:sp>
      <p:pic>
        <p:nvPicPr>
          <p:cNvPr id="386" name="Google Shape;386;p4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978550" y="4283975"/>
            <a:ext cx="1165450" cy="85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4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11700" y="115825"/>
            <a:ext cx="530225" cy="71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46" descr="\\dc\private\Общая1\Символика гимназии\Эбмлема с прозрачным фоном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462850" y="75174"/>
            <a:ext cx="590575" cy="52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4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4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395" name="Google Shape;395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925" y="2760725"/>
            <a:ext cx="4582900" cy="278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6075" y="0"/>
            <a:ext cx="4488000" cy="164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6075" y="1097270"/>
            <a:ext cx="4350599" cy="198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96750" y="0"/>
            <a:ext cx="4216174" cy="164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22680" y="1648525"/>
            <a:ext cx="4164320" cy="2654799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47"/>
          <p:cNvSpPr txBox="1"/>
          <p:nvPr/>
        </p:nvSpPr>
        <p:spPr>
          <a:xfrm>
            <a:off x="4822675" y="4540625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u="sng">
                <a:solidFill>
                  <a:schemeClr val="hlink"/>
                </a:solidFill>
                <a:latin typeface="Georgia"/>
                <a:ea typeface="Georgia"/>
                <a:cs typeface="Georgia"/>
                <a:sym typeface="Georgia"/>
                <a:hlinkClick r:id="rId8"/>
              </a:rPr>
              <a:t>Уральская Русалочка</a:t>
            </a:r>
            <a:endParaRPr/>
          </a:p>
        </p:txBody>
      </p:sp>
      <p:sp>
        <p:nvSpPr>
          <p:cNvPr id="401" name="Google Shape;401;p47"/>
          <p:cNvSpPr txBox="1"/>
          <p:nvPr/>
        </p:nvSpPr>
        <p:spPr>
          <a:xfrm>
            <a:off x="7031200" y="4497575"/>
            <a:ext cx="2112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u="sng">
                <a:solidFill>
                  <a:schemeClr val="hlink"/>
                </a:solidFill>
                <a:highlight>
                  <a:srgbClr val="FFFFFF"/>
                </a:highlight>
                <a:hlinkClick r:id="rId9"/>
              </a:rPr>
              <a:t>Владмир Тюрин - родоначальник Челябинского гандбола</a:t>
            </a:r>
            <a:endParaRPr sz="1100"/>
          </a:p>
        </p:txBody>
      </p:sp>
      <p:pic>
        <p:nvPicPr>
          <p:cNvPr id="402" name="Google Shape;402;p47" descr="\\dc\private\Общая1\Символика гимназии\Эбмлема с прозрачным фоном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469775" y="-1"/>
            <a:ext cx="590575" cy="52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48"/>
          <p:cNvSpPr txBox="1">
            <a:spLocks noGrp="1"/>
          </p:cNvSpPr>
          <p:nvPr>
            <p:ph type="title"/>
          </p:nvPr>
        </p:nvSpPr>
        <p:spPr>
          <a:xfrm>
            <a:off x="1323100" y="72450"/>
            <a:ext cx="8317800" cy="54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 навыкам XXI века</a:t>
            </a:r>
            <a:endParaRPr/>
          </a:p>
        </p:txBody>
      </p:sp>
      <p:sp>
        <p:nvSpPr>
          <p:cNvPr id="408" name="Google Shape;408;p4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409" name="Google Shape;409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36387" y="498300"/>
            <a:ext cx="5019675" cy="372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6613" y="891988"/>
            <a:ext cx="4733925" cy="245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1750" y="72438"/>
            <a:ext cx="1143000" cy="63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06300" y="4118225"/>
            <a:ext cx="1390241" cy="102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48" descr="\\dc\private\Общая1\Символика гимназии\Эбмлема с прозрачным фоном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337400" y="98300"/>
            <a:ext cx="699000" cy="67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48"/>
          <p:cNvPicPr preferRelativeResize="0"/>
          <p:nvPr/>
        </p:nvPicPr>
        <p:blipFill rotWithShape="1">
          <a:blip r:embed="rId8">
            <a:alphaModFix/>
          </a:blip>
          <a:srcRect l="17165" t="18314" r="27940"/>
          <a:stretch/>
        </p:blipFill>
        <p:spPr>
          <a:xfrm>
            <a:off x="4384175" y="3278725"/>
            <a:ext cx="2143454" cy="179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4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20" name="Google Shape;420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4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422" name="Google Shape;422;p49" descr="\\dc\private\Общая1\Символика гимназии\Эбмлема с прозрачным фоном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0225" y="177925"/>
            <a:ext cx="760800" cy="7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49"/>
          <p:cNvSpPr txBox="1"/>
          <p:nvPr/>
        </p:nvSpPr>
        <p:spPr>
          <a:xfrm>
            <a:off x="1751275" y="1644375"/>
            <a:ext cx="4121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49"/>
          <p:cNvSpPr txBox="1"/>
          <p:nvPr/>
        </p:nvSpPr>
        <p:spPr>
          <a:xfrm>
            <a:off x="411775" y="860050"/>
            <a:ext cx="4430700" cy="19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ru" sz="2400" i="1">
                <a:solidFill>
                  <a:schemeClr val="lt1"/>
                </a:solidFill>
              </a:rPr>
              <a:t>Наш сайт</a:t>
            </a:r>
            <a:r>
              <a:rPr lang="ru" sz="2400">
                <a:solidFill>
                  <a:schemeClr val="dk1"/>
                </a:solidFill>
                <a:highlight>
                  <a:schemeClr val="accent3"/>
                </a:highlight>
              </a:rPr>
              <a:t> </a:t>
            </a:r>
            <a:endParaRPr sz="2400">
              <a:solidFill>
                <a:schemeClr val="dk1"/>
              </a:solidFill>
              <a:highlight>
                <a:schemeClr val="accent3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ru" sz="2400" u="sng">
                <a:solidFill>
                  <a:srgbClr val="D9D2E9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http://gymnasia23.ru</a:t>
            </a:r>
            <a:endParaRPr sz="2400">
              <a:solidFill>
                <a:srgbClr val="D9D2E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ru" sz="2400" i="1">
                <a:solidFill>
                  <a:schemeClr val="lt1"/>
                </a:solidFill>
              </a:rPr>
              <a:t>Адрес электронной почты</a:t>
            </a:r>
            <a:endParaRPr sz="2400" i="1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ru" sz="2100" u="sng">
                <a:solidFill>
                  <a:srgbClr val="D9D2E9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chsch23@rambler.ru</a:t>
            </a:r>
            <a:endParaRPr sz="2100">
              <a:solidFill>
                <a:srgbClr val="D9D2E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 u="sng">
                <a:solidFill>
                  <a:srgbClr val="D9D2E9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info@gymnasia23.ru</a:t>
            </a:r>
            <a:endParaRPr sz="1100">
              <a:solidFill>
                <a:srgbClr val="D9D2E9"/>
              </a:solidFill>
            </a:endParaRPr>
          </a:p>
        </p:txBody>
      </p:sp>
      <p:sp>
        <p:nvSpPr>
          <p:cNvPr id="425" name="Google Shape;425;p49"/>
          <p:cNvSpPr txBox="1"/>
          <p:nvPr/>
        </p:nvSpPr>
        <p:spPr>
          <a:xfrm>
            <a:off x="1551750" y="3370025"/>
            <a:ext cx="4032600" cy="14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 u="sng">
                <a:solidFill>
                  <a:srgbClr val="D9D2E9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https://vk.com/chelgym23</a:t>
            </a:r>
            <a:endParaRPr sz="1700">
              <a:solidFill>
                <a:srgbClr val="D9D2E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D9D2E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 u="sng">
                <a:solidFill>
                  <a:srgbClr val="D9D2E9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https://www.facebook.com/gymnasia23/</a:t>
            </a:r>
            <a:endParaRPr sz="1700">
              <a:solidFill>
                <a:srgbClr val="D9D2E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D9D2E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 u="sng">
                <a:solidFill>
                  <a:srgbClr val="D9D2E9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http://instagram.com/chel_gymnasia23</a:t>
            </a:r>
            <a:endParaRPr sz="1700">
              <a:solidFill>
                <a:srgbClr val="D9D2E9"/>
              </a:solidFill>
            </a:endParaRPr>
          </a:p>
        </p:txBody>
      </p:sp>
      <p:pic>
        <p:nvPicPr>
          <p:cNvPr id="426" name="Google Shape;426;p49"/>
          <p:cNvPicPr preferRelativeResize="0"/>
          <p:nvPr/>
        </p:nvPicPr>
        <p:blipFill rotWithShape="1">
          <a:blip r:embed="rId11">
            <a:alphaModFix/>
          </a:blip>
          <a:srcRect l="22301" t="74625" r="74912" b="19374"/>
          <a:stretch/>
        </p:blipFill>
        <p:spPr>
          <a:xfrm>
            <a:off x="546500" y="3377800"/>
            <a:ext cx="330507" cy="400201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49"/>
          <p:cNvSpPr txBox="1"/>
          <p:nvPr/>
        </p:nvSpPr>
        <p:spPr>
          <a:xfrm>
            <a:off x="411775" y="2800625"/>
            <a:ext cx="45531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ru" sz="2500" i="1">
                <a:solidFill>
                  <a:schemeClr val="lt1"/>
                </a:solidFill>
              </a:rPr>
              <a:t>Мы в социальных сетях</a:t>
            </a:r>
            <a:endParaRPr sz="300" i="1">
              <a:solidFill>
                <a:schemeClr val="lt1"/>
              </a:solidFill>
            </a:endParaRPr>
          </a:p>
        </p:txBody>
      </p:sp>
      <p:pic>
        <p:nvPicPr>
          <p:cNvPr id="428" name="Google Shape;428;p49"/>
          <p:cNvPicPr preferRelativeResize="0"/>
          <p:nvPr/>
        </p:nvPicPr>
        <p:blipFill rotWithShape="1">
          <a:blip r:embed="rId11">
            <a:alphaModFix/>
          </a:blip>
          <a:srcRect l="22434" t="83699" r="74715" b="11142"/>
          <a:stretch/>
        </p:blipFill>
        <p:spPr>
          <a:xfrm>
            <a:off x="546500" y="4001575"/>
            <a:ext cx="330500" cy="336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49"/>
          <p:cNvPicPr preferRelativeResize="0"/>
          <p:nvPr/>
        </p:nvPicPr>
        <p:blipFill rotWithShape="1">
          <a:blip r:embed="rId11">
            <a:alphaModFix/>
          </a:blip>
          <a:srcRect l="22112" t="91500" r="74714" b="2864"/>
          <a:stretch/>
        </p:blipFill>
        <p:spPr>
          <a:xfrm>
            <a:off x="546500" y="4561350"/>
            <a:ext cx="330500" cy="330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4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971975" y="3335500"/>
            <a:ext cx="484800" cy="48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4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71975" y="3916950"/>
            <a:ext cx="484800" cy="48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49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971968" y="4498393"/>
            <a:ext cx="484800" cy="48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49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345168" y="860043"/>
            <a:ext cx="569400" cy="56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7"/>
          <p:cNvSpPr txBox="1">
            <a:spLocks noGrp="1"/>
          </p:cNvSpPr>
          <p:nvPr>
            <p:ph type="title"/>
          </p:nvPr>
        </p:nvSpPr>
        <p:spPr>
          <a:xfrm>
            <a:off x="1323100" y="280125"/>
            <a:ext cx="8317800" cy="60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 навыкам XXI века</a:t>
            </a:r>
            <a:endParaRPr/>
          </a:p>
        </p:txBody>
      </p:sp>
      <p:sp>
        <p:nvSpPr>
          <p:cNvPr id="125" name="Google Shape;125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26" name="Google Shape;12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91387" y="942075"/>
            <a:ext cx="5019675" cy="372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75188" y="1438025"/>
            <a:ext cx="4733925" cy="245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9600" y="303888"/>
            <a:ext cx="1143000" cy="63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06300" y="4118225"/>
            <a:ext cx="1390241" cy="102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7" descr="\\dc\private\Общая1\Символика гимназии\Эбмлема с прозрачным фоном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337400" y="98300"/>
            <a:ext cx="699000" cy="67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10750" y="4381475"/>
            <a:ext cx="1033250" cy="762025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8"/>
          <p:cNvSpPr txBox="1">
            <a:spLocks noGrp="1"/>
          </p:cNvSpPr>
          <p:nvPr>
            <p:ph type="title"/>
          </p:nvPr>
        </p:nvSpPr>
        <p:spPr>
          <a:xfrm>
            <a:off x="340025" y="826375"/>
            <a:ext cx="3706500" cy="25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11"/>
              <a:buNone/>
            </a:pPr>
            <a:r>
              <a:rPr lang="ru" sz="1911">
                <a:latin typeface="Times New Roman"/>
                <a:ea typeface="Times New Roman"/>
                <a:cs typeface="Times New Roman"/>
                <a:sym typeface="Times New Roman"/>
              </a:rPr>
              <a:t>основная причина, по которой люди выходят в Интернет, и почти две трети пользователей Интернета в мире считают, что это одна из их главных мотиваций.</a:t>
            </a:r>
            <a:endParaRPr sz="611">
              <a:solidFill>
                <a:srgbClr val="FFFFFF"/>
              </a:solidFill>
              <a:highlight>
                <a:srgbClr val="372F2A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11"/>
              <a:buNone/>
            </a:pPr>
            <a:endParaRPr/>
          </a:p>
        </p:txBody>
      </p:sp>
      <p:sp>
        <p:nvSpPr>
          <p:cNvPr id="137" name="Google Shape;137;p28"/>
          <p:cNvSpPr txBox="1">
            <a:spLocks noGrp="1"/>
          </p:cNvSpPr>
          <p:nvPr>
            <p:ph type="body" idx="1"/>
          </p:nvPr>
        </p:nvSpPr>
        <p:spPr>
          <a:xfrm>
            <a:off x="4493275" y="757750"/>
            <a:ext cx="4317900" cy="42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92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Times New Roman"/>
              <a:buChar char="●"/>
            </a:pPr>
            <a:r>
              <a:rPr lang="ru" sz="1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Средний пользователь проводит в </a:t>
            </a:r>
            <a:r>
              <a:rPr lang="ru" sz="19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интернете</a:t>
            </a:r>
            <a:r>
              <a:rPr lang="ru" sz="1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почти 7 часов в день, или 42% своего времени бодрствования.</a:t>
            </a:r>
            <a:endParaRPr sz="19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925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Times New Roman"/>
              <a:buChar char="●"/>
            </a:pPr>
            <a:r>
              <a:rPr lang="ru" sz="1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</a:t>
            </a:r>
            <a:r>
              <a:rPr lang="ru" sz="19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соцсетях </a:t>
            </a:r>
            <a:r>
              <a:rPr lang="ru" sz="1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среднем люди проводят по 2,25 часов в день. Россия входит в топ 20 с показателем 2,28 часов в день.</a:t>
            </a:r>
            <a:endParaRPr sz="19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9250" algn="just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900"/>
              <a:buFont typeface="Times New Roman"/>
              <a:buChar char="●"/>
            </a:pPr>
            <a:r>
              <a:rPr lang="ru" sz="19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Мобильный телефон</a:t>
            </a:r>
            <a:r>
              <a:rPr lang="ru" sz="1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стал первым экраном. Пользователи проводят в телефонах больше 4 часов в день</a:t>
            </a:r>
            <a:endParaRPr sz="19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38" name="Google Shape;138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90950" y="121862"/>
            <a:ext cx="646575" cy="669675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8"/>
          <p:cNvSpPr txBox="1"/>
          <p:nvPr/>
        </p:nvSpPr>
        <p:spPr>
          <a:xfrm>
            <a:off x="233225" y="155650"/>
            <a:ext cx="4026000" cy="6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11"/>
              <a:buFont typeface="Arial"/>
              <a:buNone/>
            </a:pPr>
            <a:r>
              <a:rPr lang="ru" sz="2711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Поиск информации</a:t>
            </a:r>
            <a:r>
              <a:rPr lang="ru" sz="1911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40" name="Google Shape;140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20000" y="3956775"/>
            <a:ext cx="1265925" cy="109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9"/>
          <p:cNvSpPr txBox="1">
            <a:spLocks noGrp="1"/>
          </p:cNvSpPr>
          <p:nvPr>
            <p:ph type="title"/>
          </p:nvPr>
        </p:nvSpPr>
        <p:spPr>
          <a:xfrm>
            <a:off x="138575" y="136600"/>
            <a:ext cx="8052900" cy="496800"/>
          </a:xfrm>
          <a:prstGeom prst="rect">
            <a:avLst/>
          </a:prstGeom>
          <a:ln w="19050" cap="flat" cmpd="sng">
            <a:solidFill>
              <a:srgbClr val="B4A7D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080"/>
              <a:t>Школе требуется коллективная среда онлайн-взаимодействия</a:t>
            </a:r>
            <a:r>
              <a:rPr lang="ru" sz="2280"/>
              <a:t> </a:t>
            </a:r>
            <a:endParaRPr sz="2280"/>
          </a:p>
        </p:txBody>
      </p:sp>
      <p:sp>
        <p:nvSpPr>
          <p:cNvPr id="146" name="Google Shape;146;p29"/>
          <p:cNvSpPr txBox="1">
            <a:spLocks noGrp="1"/>
          </p:cNvSpPr>
          <p:nvPr>
            <p:ph type="body" idx="2"/>
          </p:nvPr>
        </p:nvSpPr>
        <p:spPr>
          <a:xfrm>
            <a:off x="5219425" y="736250"/>
            <a:ext cx="3615000" cy="350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70000"/>
          </a:bodyPr>
          <a:lstStyle/>
          <a:p>
            <a:pPr marL="457200" lvl="0" indent="-32639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●"/>
            </a:pPr>
            <a:r>
              <a:rPr lang="ru" sz="2200" b="1">
                <a:solidFill>
                  <a:schemeClr val="dk1"/>
                </a:solidFill>
                <a:highlight>
                  <a:schemeClr val="lt2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Коллективная среда</a:t>
            </a:r>
            <a:endParaRPr sz="2200" b="1">
              <a:solidFill>
                <a:schemeClr val="dk1"/>
              </a:solidFill>
              <a:highlight>
                <a:schemeClr val="lt2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639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●"/>
            </a:pPr>
            <a:r>
              <a:rPr lang="ru" sz="2200" b="1">
                <a:solidFill>
                  <a:schemeClr val="dk1"/>
                </a:solidFill>
                <a:highlight>
                  <a:schemeClr val="lt2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Синхронно-асинхронно</a:t>
            </a:r>
            <a:endParaRPr sz="2200" b="1">
              <a:solidFill>
                <a:schemeClr val="dk1"/>
              </a:solidFill>
              <a:highlight>
                <a:schemeClr val="lt2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639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●"/>
            </a:pPr>
            <a:r>
              <a:rPr lang="ru" sz="2200" b="1">
                <a:solidFill>
                  <a:schemeClr val="dk1"/>
                </a:solidFill>
                <a:highlight>
                  <a:schemeClr val="lt2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Набор сервисов, средств</a:t>
            </a:r>
            <a:endParaRPr sz="2200" b="1">
              <a:solidFill>
                <a:schemeClr val="dk1"/>
              </a:solidFill>
              <a:highlight>
                <a:schemeClr val="lt2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639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●"/>
            </a:pPr>
            <a:r>
              <a:rPr lang="ru" sz="2200" b="1">
                <a:solidFill>
                  <a:schemeClr val="dk1"/>
                </a:solidFill>
                <a:highlight>
                  <a:schemeClr val="lt2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Набор форм информационного взаимодействия</a:t>
            </a:r>
            <a:endParaRPr sz="2200" b="1">
              <a:solidFill>
                <a:schemeClr val="dk1"/>
              </a:solidFill>
              <a:highlight>
                <a:schemeClr val="lt2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639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●"/>
            </a:pPr>
            <a:r>
              <a:rPr lang="ru" sz="2200" b="1">
                <a:solidFill>
                  <a:schemeClr val="dk1"/>
                </a:solidFill>
                <a:highlight>
                  <a:schemeClr val="lt2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Дистанционно</a:t>
            </a:r>
            <a:endParaRPr sz="2200" b="1">
              <a:solidFill>
                <a:schemeClr val="dk1"/>
              </a:solidFill>
              <a:highlight>
                <a:schemeClr val="lt2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639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●"/>
            </a:pPr>
            <a:r>
              <a:rPr lang="ru" sz="2200" b="1">
                <a:solidFill>
                  <a:schemeClr val="dk1"/>
                </a:solidFill>
                <a:highlight>
                  <a:schemeClr val="lt2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Контролируемый доступ к     информационным материалам</a:t>
            </a:r>
            <a:endParaRPr sz="2200" b="1">
              <a:solidFill>
                <a:schemeClr val="dk1"/>
              </a:solidFill>
              <a:highlight>
                <a:schemeClr val="lt2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147" name="Google Shape;147;p29"/>
          <p:cNvSpPr txBox="1">
            <a:spLocks noGrp="1"/>
          </p:cNvSpPr>
          <p:nvPr>
            <p:ph type="subTitle" idx="1"/>
          </p:nvPr>
        </p:nvSpPr>
        <p:spPr>
          <a:xfrm>
            <a:off x="284825" y="736250"/>
            <a:ext cx="4026000" cy="3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55000"/>
          </a:bodyPr>
          <a:lstStyle/>
          <a:p>
            <a:pPr marL="457200" lvl="0" indent="-329882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●"/>
            </a:pPr>
            <a:r>
              <a:rPr lang="ru" sz="2900" b="1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Как взаимодействовать?</a:t>
            </a:r>
            <a:endParaRPr sz="2900" b="1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9882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●"/>
            </a:pPr>
            <a:r>
              <a:rPr lang="ru" sz="2900" b="1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Как работать одновременно?</a:t>
            </a:r>
            <a:endParaRPr sz="2900" b="1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9882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●"/>
            </a:pPr>
            <a:r>
              <a:rPr lang="ru" sz="2900" b="1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Где хранить материалы?</a:t>
            </a:r>
            <a:endParaRPr sz="2900" b="1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9882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●"/>
            </a:pPr>
            <a:r>
              <a:rPr lang="ru" sz="2900" b="1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Как встречаться вне стен школы?</a:t>
            </a:r>
            <a:endParaRPr sz="2900" b="1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9882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●"/>
            </a:pPr>
            <a:r>
              <a:rPr lang="ru" sz="2900" b="1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Как открыть свои материалы избранным людям?</a:t>
            </a:r>
            <a:endParaRPr sz="2900" b="1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9882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●"/>
            </a:pPr>
            <a:r>
              <a:rPr lang="ru" sz="2900" b="1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С помощью каких средств представить продукт?</a:t>
            </a:r>
            <a:endParaRPr sz="2900" b="1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79999" lvl="0" indent="1800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8750"/>
              <a:buFont typeface="Arial"/>
              <a:buNone/>
            </a:pPr>
            <a:endParaRPr sz="1600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8" name="Google Shape;148;p29" descr="\\dc\private\Общая1\Символика гимназии\Эбмлема с прозрачным фоном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03100" y="101800"/>
            <a:ext cx="708550" cy="63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4800" y="4081425"/>
            <a:ext cx="1440100" cy="106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99950" y="3663975"/>
            <a:ext cx="3385000" cy="1479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0"/>
          <p:cNvSpPr/>
          <p:nvPr/>
        </p:nvSpPr>
        <p:spPr>
          <a:xfrm>
            <a:off x="0" y="43375"/>
            <a:ext cx="9144000" cy="5143500"/>
          </a:xfrm>
          <a:prstGeom prst="rect">
            <a:avLst/>
          </a:prstGeom>
          <a:noFill/>
          <a:ln w="76200" cap="flat" cmpd="sng">
            <a:solidFill>
              <a:srgbClr val="BEE6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chemeClr val="dk1"/>
                </a:solidFill>
              </a:rPr>
              <a:t>                                               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56" name="Google Shape;156;p30"/>
          <p:cNvSpPr txBox="1">
            <a:spLocks noGrp="1"/>
          </p:cNvSpPr>
          <p:nvPr>
            <p:ph type="title"/>
          </p:nvPr>
        </p:nvSpPr>
        <p:spPr>
          <a:xfrm>
            <a:off x="1769725" y="5269650"/>
            <a:ext cx="7062600" cy="25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30"/>
          <p:cNvSpPr txBox="1">
            <a:spLocks noGrp="1"/>
          </p:cNvSpPr>
          <p:nvPr>
            <p:ph type="body" idx="1"/>
          </p:nvPr>
        </p:nvSpPr>
        <p:spPr>
          <a:xfrm>
            <a:off x="3752450" y="1027575"/>
            <a:ext cx="5220900" cy="3913200"/>
          </a:xfrm>
          <a:prstGeom prst="rect">
            <a:avLst/>
          </a:prstGeom>
          <a:ln w="38100" cap="flat" cmpd="sng">
            <a:solidFill>
              <a:srgbClr val="74BC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50" b="1">
                <a:solidFill>
                  <a:schemeClr val="dk1"/>
                </a:solidFill>
                <a:highlight>
                  <a:srgbClr val="BEE6F7"/>
                </a:highlight>
                <a:latin typeface="Open Sans"/>
                <a:ea typeface="Open Sans"/>
                <a:cs typeface="Open Sans"/>
                <a:sym typeface="Open Sans"/>
              </a:rPr>
              <a:t>Проблематика цифровизации образования</a:t>
            </a:r>
            <a:r>
              <a:rPr lang="ru" sz="125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… должна быть рассмотрена … в контексте проектов использования цифровых решений в рамках традиционных и новых образовательных практик, оценки их вклада в преодоление традиционных образовательных проблем</a:t>
            </a:r>
            <a:r>
              <a:rPr lang="ru" sz="135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:</a:t>
            </a:r>
            <a:endParaRPr sz="1350"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25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- </a:t>
            </a:r>
            <a:r>
              <a:rPr lang="ru" sz="1250" b="1">
                <a:solidFill>
                  <a:schemeClr val="dk1"/>
                </a:solidFill>
                <a:highlight>
                  <a:srgbClr val="BEE6F7"/>
                </a:highlight>
                <a:latin typeface="Open Sans"/>
                <a:ea typeface="Open Sans"/>
                <a:cs typeface="Open Sans"/>
                <a:sym typeface="Open Sans"/>
              </a:rPr>
              <a:t>организация проектно-ориентированного обучения </a:t>
            </a:r>
            <a:r>
              <a:rPr lang="ru" sz="125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(на разных уровнях и в разных видах образования) и содержательно-генетической логики становления способностей к проектированию…;</a:t>
            </a:r>
            <a:endParaRPr sz="1250"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25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- реализация </a:t>
            </a:r>
            <a:r>
              <a:rPr lang="ru" sz="1250" b="1">
                <a:solidFill>
                  <a:schemeClr val="dk1"/>
                </a:solidFill>
                <a:highlight>
                  <a:srgbClr val="BEE6F7"/>
                </a:highlight>
                <a:latin typeface="Open Sans"/>
                <a:ea typeface="Open Sans"/>
                <a:cs typeface="Open Sans"/>
                <a:sym typeface="Open Sans"/>
              </a:rPr>
              <a:t>процессов учения и обучения на цифровой</a:t>
            </a:r>
            <a:r>
              <a:rPr lang="ru" sz="125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(неиндустриальной) </a:t>
            </a:r>
            <a:r>
              <a:rPr lang="ru" sz="1250" b="1">
                <a:solidFill>
                  <a:schemeClr val="dk1"/>
                </a:solidFill>
                <a:highlight>
                  <a:srgbClr val="BEE6F7"/>
                </a:highlight>
                <a:latin typeface="Open Sans"/>
                <a:ea typeface="Open Sans"/>
                <a:cs typeface="Open Sans"/>
                <a:sym typeface="Open Sans"/>
              </a:rPr>
              <a:t>платформе</a:t>
            </a:r>
            <a:r>
              <a:rPr lang="ru" sz="125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…;</a:t>
            </a:r>
            <a:endParaRPr sz="1250"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25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- </a:t>
            </a:r>
            <a:r>
              <a:rPr lang="ru" sz="1250" b="1">
                <a:solidFill>
                  <a:schemeClr val="dk1"/>
                </a:solidFill>
                <a:highlight>
                  <a:srgbClr val="BEE6F7"/>
                </a:highlight>
                <a:latin typeface="Open Sans"/>
                <a:ea typeface="Open Sans"/>
                <a:cs typeface="Open Sans"/>
                <a:sym typeface="Open Sans"/>
              </a:rPr>
              <a:t>формирование "мягких" навыков </a:t>
            </a:r>
            <a:r>
              <a:rPr lang="ru" sz="125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- коммуникации, кооперации, критического мышления, креативности, самоорганизация, умения учиться и ряда других.</a:t>
            </a:r>
            <a:endParaRPr sz="1250"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58" name="Google Shape;15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2075" y="299375"/>
            <a:ext cx="3215201" cy="1752375"/>
          </a:xfrm>
          <a:prstGeom prst="rect">
            <a:avLst/>
          </a:prstGeom>
          <a:noFill/>
          <a:ln w="38100" cap="flat" cmpd="sng">
            <a:solidFill>
              <a:srgbClr val="74BCDC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9" name="Google Shape;159;p30"/>
          <p:cNvPicPr preferRelativeResize="0"/>
          <p:nvPr/>
        </p:nvPicPr>
        <p:blipFill rotWithShape="1">
          <a:blip r:embed="rId4">
            <a:alphaModFix/>
          </a:blip>
          <a:srcRect l="8058" t="11416" r="13244" b="13173"/>
          <a:stretch/>
        </p:blipFill>
        <p:spPr>
          <a:xfrm>
            <a:off x="7472725" y="187575"/>
            <a:ext cx="837600" cy="79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30" descr="\\dc\private\Общая1\Символика гимназии\Эбмлема с прозрачным фоном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57826" y="229323"/>
            <a:ext cx="572625" cy="54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000" y="4247350"/>
            <a:ext cx="1215100" cy="89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68" name="Google Shape;168;p31"/>
          <p:cNvPicPr preferRelativeResize="0"/>
          <p:nvPr/>
        </p:nvPicPr>
        <p:blipFill rotWithShape="1">
          <a:blip r:embed="rId3">
            <a:alphaModFix/>
          </a:blip>
          <a:srcRect t="22407" r="19504" b="27102"/>
          <a:stretch/>
        </p:blipFill>
        <p:spPr>
          <a:xfrm>
            <a:off x="0" y="0"/>
            <a:ext cx="4715549" cy="2458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31"/>
          <p:cNvPicPr preferRelativeResize="0"/>
          <p:nvPr/>
        </p:nvPicPr>
        <p:blipFill rotWithShape="1">
          <a:blip r:embed="rId4">
            <a:alphaModFix/>
          </a:blip>
          <a:srcRect t="22977" r="14581" b="26532"/>
          <a:stretch/>
        </p:blipFill>
        <p:spPr>
          <a:xfrm>
            <a:off x="3710275" y="2362525"/>
            <a:ext cx="5433725" cy="2716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32"/>
          <p:cNvPicPr preferRelativeResize="0"/>
          <p:nvPr/>
        </p:nvPicPr>
        <p:blipFill rotWithShape="1">
          <a:blip r:embed="rId3">
            <a:alphaModFix/>
          </a:blip>
          <a:srcRect l="21894" t="3370" r="23012" b="28685"/>
          <a:stretch/>
        </p:blipFill>
        <p:spPr>
          <a:xfrm>
            <a:off x="2220813" y="412475"/>
            <a:ext cx="4747924" cy="4391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46733" y="745940"/>
            <a:ext cx="1309743" cy="929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8350" y="485225"/>
            <a:ext cx="1886875" cy="103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3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95280" y="3758226"/>
            <a:ext cx="1974294" cy="120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3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949840" y="2098825"/>
            <a:ext cx="922035" cy="92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3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83225" y="3662725"/>
            <a:ext cx="2007575" cy="936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3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35350" y="1986775"/>
            <a:ext cx="1536030" cy="1471025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32"/>
          <p:cNvSpPr txBox="1"/>
          <p:nvPr/>
        </p:nvSpPr>
        <p:spPr>
          <a:xfrm>
            <a:off x="3581526" y="13044"/>
            <a:ext cx="2026500" cy="4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28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ЦОС гимназии</a:t>
            </a:r>
            <a:endParaRPr sz="2280" b="1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2" name="Google Shape;182;p32" descr="\\dc\private\Общая1\Символика гимназии\Эбмлема с прозрачным фоном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465525" y="79175"/>
            <a:ext cx="599575" cy="574725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32"/>
          <p:cNvSpPr txBox="1"/>
          <p:nvPr/>
        </p:nvSpPr>
        <p:spPr>
          <a:xfrm>
            <a:off x="2826050" y="4803875"/>
            <a:ext cx="4142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/>
              <a:t>доменное имя - </a:t>
            </a:r>
            <a:r>
              <a:rPr lang="ru" sz="1800" b="1"/>
              <a:t>gymnasia23.ru</a:t>
            </a:r>
            <a:endParaRPr sz="1800" b="1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90" name="Google Shape;19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84575" cy="306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33"/>
          <p:cNvPicPr preferRelativeResize="0"/>
          <p:nvPr/>
        </p:nvPicPr>
        <p:blipFill rotWithShape="1">
          <a:blip r:embed="rId4">
            <a:alphaModFix/>
          </a:blip>
          <a:srcRect t="4003"/>
          <a:stretch/>
        </p:blipFill>
        <p:spPr>
          <a:xfrm>
            <a:off x="4479875" y="1915225"/>
            <a:ext cx="4701325" cy="3151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33" descr="\\dc\private\Общая1\Символика гимназии\Эбмлема с прозрачным фоном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05675" y="115725"/>
            <a:ext cx="708550" cy="63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69425" y="4115525"/>
            <a:ext cx="1469025" cy="1083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aradigm">
  <a:themeElements>
    <a:clrScheme name="Paradigm">
      <a:dk1>
        <a:srgbClr val="31394D"/>
      </a:dk1>
      <a:lt1>
        <a:srgbClr val="FFFFFF"/>
      </a:lt1>
      <a:dk2>
        <a:srgbClr val="666666"/>
      </a:dk2>
      <a:lt2>
        <a:srgbClr val="626B73"/>
      </a:lt2>
      <a:accent1>
        <a:srgbClr val="002F4A"/>
      </a:accent1>
      <a:accent2>
        <a:srgbClr val="D9C4B1"/>
      </a:accent2>
      <a:accent3>
        <a:srgbClr val="EDE3DA"/>
      </a:accent3>
      <a:accent4>
        <a:srgbClr val="B85741"/>
      </a:accent4>
      <a:accent5>
        <a:srgbClr val="009384"/>
      </a:accent5>
      <a:accent6>
        <a:srgbClr val="D0F6FF"/>
      </a:accent6>
      <a:hlink>
        <a:srgbClr val="009384"/>
      </a:hlink>
      <a:folHlink>
        <a:srgbClr val="00938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413</Words>
  <Application>Microsoft Office PowerPoint</Application>
  <PresentationFormat>Экран (16:9)</PresentationFormat>
  <Paragraphs>100</Paragraphs>
  <Slides>25</Slides>
  <Notes>25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25</vt:i4>
      </vt:variant>
    </vt:vector>
  </HeadingPairs>
  <TitlesOfParts>
    <vt:vector size="36" baseType="lpstr">
      <vt:lpstr>Arial</vt:lpstr>
      <vt:lpstr>Patrick Hand</vt:lpstr>
      <vt:lpstr>Calibri</vt:lpstr>
      <vt:lpstr>Open Sans</vt:lpstr>
      <vt:lpstr>Georgia</vt:lpstr>
      <vt:lpstr>Roboto</vt:lpstr>
      <vt:lpstr>Comic Sans MS</vt:lpstr>
      <vt:lpstr>Times New Roman</vt:lpstr>
      <vt:lpstr>Merriweather</vt:lpstr>
      <vt:lpstr>Simple Light</vt:lpstr>
      <vt:lpstr>Paradigm</vt:lpstr>
      <vt:lpstr>Презентация PowerPoint</vt:lpstr>
      <vt:lpstr>Презентация PowerPoint</vt:lpstr>
      <vt:lpstr>К навыкам XXI века</vt:lpstr>
      <vt:lpstr>основная причина, по которой люди выходят в Интернет, и почти две трети пользователей Интернета в мире считают, что это одна из их главных мотиваций. </vt:lpstr>
      <vt:lpstr>Школе требуется коллективная среда онлайн-взаимодействия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Почему мы используем облачные технологии при  сопровождении проектной деятельности:</vt:lpstr>
      <vt:lpstr>Презентация PowerPoint</vt:lpstr>
      <vt:lpstr>Презентация PowerPoint</vt:lpstr>
      <vt:lpstr>Выбор темы, командообразование группы, результат проекта</vt:lpstr>
      <vt:lpstr>Презентация PowerPoint</vt:lpstr>
      <vt:lpstr>Совместная таблица гимназии</vt:lpstr>
      <vt:lpstr>Результат продукта: совместная презентация</vt:lpstr>
      <vt:lpstr>Продукт. Google - сайт</vt:lpstr>
      <vt:lpstr>Презентация PowerPoint</vt:lpstr>
      <vt:lpstr>К навыкам XXI века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ООО</dc:creator>
  <cp:lastModifiedBy>user</cp:lastModifiedBy>
  <cp:revision>1</cp:revision>
  <dcterms:modified xsi:type="dcterms:W3CDTF">2022-01-13T09:30:55Z</dcterms:modified>
</cp:coreProperties>
</file>