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4" r:id="rId3"/>
    <p:sldId id="265" r:id="rId4"/>
    <p:sldId id="266" r:id="rId5"/>
    <p:sldId id="267" r:id="rId6"/>
    <p:sldId id="257" r:id="rId7"/>
    <p:sldId id="258" r:id="rId8"/>
    <p:sldId id="259" r:id="rId9"/>
    <p:sldId id="261" r:id="rId10"/>
    <p:sldId id="260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4299697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4550" y="4289334"/>
            <a:ext cx="895401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1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73049" y="2325848"/>
            <a:ext cx="810678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776" y="2506133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2194560"/>
            <a:ext cx="356616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8" y="2194560"/>
            <a:ext cx="356616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8256"/>
            <a:ext cx="356616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43200"/>
            <a:ext cx="356616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168" y="2048256"/>
            <a:ext cx="356616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168" y="2743200"/>
            <a:ext cx="356616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10/5/2021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121408"/>
            <a:ext cx="75438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331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6102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854" y="1054444"/>
            <a:ext cx="9045146" cy="3509319"/>
          </a:xfrm>
        </p:spPr>
        <p:txBody>
          <a:bodyPr/>
          <a:lstStyle/>
          <a:p>
            <a:pPr algn="ctr"/>
            <a:r>
              <a:rPr lang="ru-RU" sz="3200" dirty="0" smtClean="0"/>
              <a:t>Методика решения задания №3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dirty="0" smtClean="0"/>
              <a:t>демоверсии КЕГЭ </a:t>
            </a:r>
            <a:br>
              <a:rPr lang="ru-RU" sz="3200" dirty="0" smtClean="0"/>
            </a:br>
            <a:r>
              <a:rPr lang="ru-RU" sz="3200" dirty="0" smtClean="0"/>
              <a:t>по информатике 2022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dirty="0" smtClean="0"/>
              <a:t>«поиск информации </a:t>
            </a:r>
            <a:br>
              <a:rPr lang="ru-RU" sz="2800" dirty="0" smtClean="0"/>
            </a:br>
            <a:r>
              <a:rPr lang="ru-RU" sz="2800" dirty="0" smtClean="0"/>
              <a:t>в реляционных базах данных»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1898" y="5698936"/>
            <a:ext cx="6768187" cy="1069848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Соловьева М.В., учитель информатики МАОУ «Гимназия №80 г. Челябинска»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25977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579963" y="217437"/>
            <a:ext cx="7766223" cy="292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Создаём фильтры на странице «</a:t>
            </a:r>
            <a:r>
              <a:rPr lang="ru-RU" sz="2400" dirty="0" smtClean="0">
                <a:solidFill>
                  <a:schemeClr val="accent2"/>
                </a:solidFill>
              </a:rPr>
              <a:t>Движение товаров</a:t>
            </a:r>
            <a:r>
              <a:rPr lang="ru-RU" sz="2400" dirty="0" smtClean="0"/>
              <a:t>» по магазинам </a:t>
            </a:r>
            <a:r>
              <a:rPr lang="en-US" sz="2400" dirty="0" smtClean="0">
                <a:solidFill>
                  <a:schemeClr val="accent2"/>
                </a:solidFill>
              </a:rPr>
              <a:t>M3, M9, M11, M14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smtClean="0"/>
              <a:t>и по артикулу </a:t>
            </a:r>
            <a:r>
              <a:rPr lang="ru-RU" sz="2400" dirty="0" smtClean="0">
                <a:solidFill>
                  <a:schemeClr val="accent2"/>
                </a:solidFill>
              </a:rPr>
              <a:t>15.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303" y="2381491"/>
            <a:ext cx="4751131" cy="37244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51" y="947352"/>
            <a:ext cx="4157122" cy="365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92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579963" y="217437"/>
            <a:ext cx="7766223" cy="292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Получаем таблицу для подсчёта количества товара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39" y="728533"/>
            <a:ext cx="6667500" cy="52197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22934" y="1373178"/>
            <a:ext cx="2020201" cy="311644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049" y="4489622"/>
            <a:ext cx="6201290" cy="114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90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579963" y="217437"/>
            <a:ext cx="7766223" cy="292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Расчёт количества упаковок «яйцо диетическое» 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26991" y="3093643"/>
            <a:ext cx="1964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1420 шт.</a:t>
            </a: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63430" y="4422344"/>
            <a:ext cx="1629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454 шт.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97" y="743593"/>
            <a:ext cx="6600825" cy="3228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22" y="4002429"/>
            <a:ext cx="6743700" cy="325755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808967" y="1606377"/>
            <a:ext cx="1097563" cy="176289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808967" y="4950941"/>
            <a:ext cx="1097563" cy="158166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96655" y="3804721"/>
            <a:ext cx="354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2"/>
                </a:solidFill>
              </a:rPr>
              <a:t>-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94857" y="5010311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_________________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63430" y="5554181"/>
            <a:ext cx="1629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966 </a:t>
            </a: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шт.</a:t>
            </a:r>
          </a:p>
        </p:txBody>
      </p:sp>
    </p:spTree>
    <p:extLst>
      <p:ext uri="{BB962C8B-B14F-4D97-AF65-F5344CB8AC3E}">
        <p14:creationId xmlns:p14="http://schemas.microsoft.com/office/powerpoint/2010/main" val="4188168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Тема</a:t>
            </a:r>
            <a:r>
              <a:rPr lang="ru-RU" sz="3600" dirty="0"/>
              <a:t>:  Поиск информации в реляционных базах данных.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2386" y="1556951"/>
            <a:ext cx="7543800" cy="461524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Что </a:t>
            </a:r>
            <a:r>
              <a:rPr lang="ru-RU" b="1" dirty="0"/>
              <a:t>проверяется:</a:t>
            </a:r>
            <a:endParaRPr lang="ru-RU" dirty="0"/>
          </a:p>
          <a:p>
            <a:r>
              <a:rPr lang="ru-RU" dirty="0"/>
              <a:t>Знание о технологии хранения, поиска и сортировки информации в реляционных базах данных.</a:t>
            </a:r>
          </a:p>
          <a:p>
            <a:r>
              <a:rPr lang="ru-RU" i="1" dirty="0"/>
              <a:t>3.5.1. Системы управления базами данных. Организация баз данных</a:t>
            </a:r>
            <a:endParaRPr lang="ru-RU" dirty="0"/>
          </a:p>
          <a:p>
            <a:r>
              <a:rPr lang="ru-RU" i="1" dirty="0"/>
              <a:t>2.2. Умение создавать и использовать структуры хранения </a:t>
            </a:r>
            <a:r>
              <a:rPr lang="ru-RU" i="1" dirty="0" smtClean="0"/>
              <a:t>данных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Что </a:t>
            </a:r>
            <a:r>
              <a:rPr lang="ru-RU" b="1" dirty="0"/>
              <a:t>нужно знать</a:t>
            </a:r>
            <a:r>
              <a:rPr lang="ru-RU" dirty="0"/>
              <a:t>:</a:t>
            </a:r>
          </a:p>
          <a:p>
            <a:pPr lvl="0"/>
            <a:r>
              <a:rPr lang="ru-RU" dirty="0"/>
              <a:t>реляционные базы данных обычно хранятся в памяти компьютера в виде нескольких связанных таблиц</a:t>
            </a:r>
          </a:p>
          <a:p>
            <a:pPr lvl="0"/>
            <a:r>
              <a:rPr lang="ru-RU" dirty="0"/>
              <a:t>столбцы таблицы называются </a:t>
            </a:r>
            <a:r>
              <a:rPr lang="ru-RU" b="1" dirty="0"/>
              <a:t>полями</a:t>
            </a:r>
            <a:r>
              <a:rPr lang="ru-RU" dirty="0"/>
              <a:t>, а строки – </a:t>
            </a:r>
            <a:r>
              <a:rPr lang="ru-RU" b="1" dirty="0"/>
              <a:t>записями</a:t>
            </a:r>
            <a:r>
              <a:rPr lang="ru-RU" dirty="0"/>
              <a:t> </a:t>
            </a:r>
          </a:p>
          <a:p>
            <a:pPr lvl="0"/>
            <a:r>
              <a:rPr lang="ru-RU" dirty="0"/>
              <a:t>каждая таблица содержит описание одного типа объектов (человека, бригады, самолета) или одного типа связей между объектами (например, связь между автомобилем и его владельцем)</a:t>
            </a:r>
          </a:p>
          <a:p>
            <a:pPr lvl="0"/>
            <a:r>
              <a:rPr lang="ru-RU" dirty="0"/>
              <a:t>в каждой таблице есть </a:t>
            </a:r>
            <a:r>
              <a:rPr lang="ru-RU" b="1" dirty="0"/>
              <a:t>ключ</a:t>
            </a:r>
            <a:r>
              <a:rPr lang="ru-RU" dirty="0"/>
              <a:t> – некоторое значение (это может быть одно поле или комбинация полей), которое отличает одну запись от другой; в таблице не может быть двух записей с одинаковыми значениями ключа</a:t>
            </a:r>
          </a:p>
          <a:p>
            <a:pPr lvl="0"/>
            <a:r>
              <a:rPr lang="ru-RU" dirty="0"/>
              <a:t>на практике часто используют суррогатные ключи – искусственно введенное числовое поле (обычно оно называется </a:t>
            </a:r>
            <a:r>
              <a:rPr lang="ru-RU" b="1" dirty="0"/>
              <a:t>идентификатор, ID</a:t>
            </a:r>
            <a:r>
              <a:rPr lang="ru-RU" dirty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570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86" y="866539"/>
            <a:ext cx="8403264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1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91" y="907844"/>
            <a:ext cx="8597087" cy="424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34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1" y="243837"/>
            <a:ext cx="8410311" cy="296068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260" y="3311611"/>
            <a:ext cx="2969144" cy="347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981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676" y="243181"/>
            <a:ext cx="5543463" cy="44184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090" y="4647583"/>
            <a:ext cx="4420834" cy="221041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4316" y="243181"/>
            <a:ext cx="1508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(демо-2022)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34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94" r="6931"/>
          <a:stretch/>
        </p:blipFill>
        <p:spPr>
          <a:xfrm>
            <a:off x="2460821" y="0"/>
            <a:ext cx="5038701" cy="40283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714" y="4145816"/>
            <a:ext cx="6227807" cy="12770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714" y="5540379"/>
            <a:ext cx="6201290" cy="114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9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963" y="217437"/>
            <a:ext cx="7303647" cy="292279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Создаём фильтр на странице «</a:t>
            </a:r>
            <a:r>
              <a:rPr lang="ru-RU" sz="2400" dirty="0" smtClean="0">
                <a:solidFill>
                  <a:schemeClr val="accent2"/>
                </a:solidFill>
              </a:rPr>
              <a:t>Магазины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11" y="672928"/>
            <a:ext cx="8534400" cy="5067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864" y="3898814"/>
            <a:ext cx="4010025" cy="2286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95568" y="4723720"/>
            <a:ext cx="757881" cy="85329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79963" y="6401922"/>
            <a:ext cx="7303647" cy="2922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Магазины Заречного района –</a:t>
            </a:r>
            <a:r>
              <a:rPr lang="en-US" sz="1600" dirty="0" smtClean="0"/>
              <a:t> M3, M9, M11, M14</a:t>
            </a:r>
            <a:r>
              <a:rPr lang="ru-RU" sz="16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75963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86" y="852782"/>
            <a:ext cx="4654636" cy="4647647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579963" y="357481"/>
            <a:ext cx="7303647" cy="292279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Создаём фильтр на странице «</a:t>
            </a:r>
            <a:r>
              <a:rPr lang="ru-RU" sz="2400" dirty="0" smtClean="0">
                <a:solidFill>
                  <a:schemeClr val="accent2"/>
                </a:solidFill>
              </a:rPr>
              <a:t>Товары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02386" y="6080647"/>
            <a:ext cx="7303647" cy="2922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Артикул «яйцо диетическое»  - 15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367" b="1874"/>
          <a:stretch/>
        </p:blipFill>
        <p:spPr>
          <a:xfrm>
            <a:off x="5708822" y="1119205"/>
            <a:ext cx="3241202" cy="40376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874" y="5156886"/>
            <a:ext cx="5772150" cy="9429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177874" y="5796897"/>
            <a:ext cx="626075" cy="23889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985687" y="5807581"/>
            <a:ext cx="809495" cy="22821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6922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94</TotalTime>
  <Words>257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</vt:lpstr>
      <vt:lpstr>Rockwell</vt:lpstr>
      <vt:lpstr>Rockwell Condensed</vt:lpstr>
      <vt:lpstr>Times New Roman</vt:lpstr>
      <vt:lpstr>Wingdings</vt:lpstr>
      <vt:lpstr>Дерево</vt:lpstr>
      <vt:lpstr>Методика решения задания №3  демоверсии КЕГЭ  по информатике 2022  «поиск информации  в реляционных базах данных»</vt:lpstr>
      <vt:lpstr>Тема:  Поиск информации в реляционных базах данных.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решения задания №3  демоверсии КЕГЭ  по информатике 2022  «поиск информации  в реляционных базах данных»</dc:title>
  <dc:creator>302</dc:creator>
  <cp:lastModifiedBy>302</cp:lastModifiedBy>
  <cp:revision>7</cp:revision>
  <dcterms:created xsi:type="dcterms:W3CDTF">2021-10-05T13:15:29Z</dcterms:created>
  <dcterms:modified xsi:type="dcterms:W3CDTF">2021-10-05T14:53:25Z</dcterms:modified>
</cp:coreProperties>
</file>