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  <p:sldMasterId id="2147483696" r:id="rId2"/>
    <p:sldMasterId id="2147483697" r:id="rId3"/>
    <p:sldMasterId id="214748369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Montserrat" panose="020B0604020202020204" charset="-52"/>
      <p:regular r:id="rId32"/>
      <p:bold r:id="rId33"/>
      <p:italic r:id="rId34"/>
      <p:boldItalic r:id="rId35"/>
    </p:embeddedFont>
    <p:embeddedFont>
      <p:font typeface="Proxima Nova" panose="020B0604020202020204" charset="0"/>
      <p:regular r:id="rId36"/>
      <p:bold r:id="rId37"/>
      <p:italic r:id="rId38"/>
      <p:boldItalic r:id="rId39"/>
    </p:embeddedFont>
    <p:embeddedFont>
      <p:font typeface="Proxima Nova Extrabold" panose="020B0604020202020204" charset="0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3572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42cd1c72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042cd1c72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042cd1c723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042cd1c723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042cd1c723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042cd1c723_0_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42cd1c723_0_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42cd1c723_0_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42cd1c72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1042cd1c72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42cd1c723_0_5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g1042cd1c723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42cd1c72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042cd1c723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42cd1c723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1042cd1c723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042cd1c723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042cd1c723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42cd1c723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042cd1c723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420283"/>
            <a:ext cx="38862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lvl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6" name="Google Shape;66;p15"/>
          <p:cNvSpPr>
            <a:spLocks noGrp="1"/>
          </p:cNvSpPr>
          <p:nvPr>
            <p:ph type="pic" idx="2"/>
          </p:nvPr>
        </p:nvSpPr>
        <p:spPr>
          <a:xfrm>
            <a:off x="4572000" y="1420283"/>
            <a:ext cx="2895600" cy="2692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4114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1pPr>
            <a:lvl2pPr marL="91440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2pPr>
            <a:lvl3pPr marL="137160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marL="182880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/>
            </a:lvl5pPr>
            <a:lvl6pPr marL="274320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marL="320040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marL="365760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marL="411480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61156" y="2937933"/>
            <a:ext cx="38862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61156" y="1937809"/>
            <a:ext cx="38862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b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20193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2324100" y="1066800"/>
            <a:ext cx="20193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marL="1371600" lvl="2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228600" y="1023409"/>
            <a:ext cx="20202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b" anchorCtr="0">
            <a:normAutofit/>
          </a:bodyPr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2"/>
          </p:nvPr>
        </p:nvSpPr>
        <p:spPr>
          <a:xfrm>
            <a:off x="228600" y="1449917"/>
            <a:ext cx="2020200" cy="26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1pPr>
            <a:lvl2pPr marL="914400" lvl="1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2pPr>
            <a:lvl3pPr marL="137160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3"/>
          </p:nvPr>
        </p:nvSpPr>
        <p:spPr>
          <a:xfrm>
            <a:off x="2322513" y="1023409"/>
            <a:ext cx="20211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b" anchorCtr="0">
            <a:normAutofit/>
          </a:bodyPr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4"/>
          </p:nvPr>
        </p:nvSpPr>
        <p:spPr>
          <a:xfrm>
            <a:off x="2322513" y="1449917"/>
            <a:ext cx="2021100" cy="26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1pPr>
            <a:lvl2pPr marL="914400" lvl="1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2pPr>
            <a:lvl3pPr marL="137160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228600" y="182033"/>
            <a:ext cx="15042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1787525" y="182033"/>
            <a:ext cx="2556000" cy="3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marL="1828800" lvl="3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marL="3200400" lvl="6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marL="3657600" lvl="7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marL="4114800" lvl="8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228600" y="956733"/>
            <a:ext cx="1504200" cy="3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2pPr>
            <a:lvl3pPr marL="1371600" lvl="2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896144" y="3200400"/>
            <a:ext cx="27432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896144" y="408517"/>
            <a:ext cx="27432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896144" y="3578225"/>
            <a:ext cx="27432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marL="914400" lvl="1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2pPr>
            <a:lvl3pPr marL="1371600" lvl="2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777300" y="518100"/>
            <a:ext cx="3017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1pPr>
            <a:lvl2pPr marL="91440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2pPr>
            <a:lvl3pPr marL="137160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marL="182880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/>
            </a:lvl5pPr>
            <a:lvl6pPr marL="274320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marL="320040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marL="365760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marL="411480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1878600" y="1619192"/>
            <a:ext cx="3900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-216900" y="628592"/>
            <a:ext cx="39009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lvl="0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1pPr>
            <a:lvl2pPr marL="914400" lvl="1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2pPr>
            <a:lvl3pPr marL="137160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3pPr>
            <a:lvl4pPr marL="182880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/>
            </a:lvl4pPr>
            <a:lvl5pPr marL="228600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/>
            </a:lvl5pPr>
            <a:lvl6pPr marL="274320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marL="320040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marL="365760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marL="411480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3AB8B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/>
          <p:nvPr/>
        </p:nvSpPr>
        <p:spPr>
          <a:xfrm rot="10800000">
            <a:off x="708000" y="532900"/>
            <a:ext cx="7728000" cy="5792100"/>
          </a:xfrm>
          <a:prstGeom prst="round1Rect">
            <a:avLst>
              <a:gd name="adj" fmla="val 16667"/>
            </a:avLst>
          </a:prstGeom>
          <a:solidFill>
            <a:srgbClr val="E6F0F0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1355651" y="992767"/>
            <a:ext cx="6261600" cy="3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1355651" y="4529167"/>
            <a:ext cx="40485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7"/>
          <p:cNvSpPr txBox="1"/>
          <p:nvPr/>
        </p:nvSpPr>
        <p:spPr>
          <a:xfrm>
            <a:off x="1080000" y="3778833"/>
            <a:ext cx="684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1441200" y="1940884"/>
            <a:ext cx="62616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6000">
                <a:solidFill>
                  <a:srgbClr val="33333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6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6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6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6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6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6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6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6000"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ubTitle" idx="1"/>
          </p:nvPr>
        </p:nvSpPr>
        <p:spPr>
          <a:xfrm>
            <a:off x="2649875" y="4277217"/>
            <a:ext cx="38241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000">
                <a:solidFill>
                  <a:srgbClr val="33333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body" idx="1"/>
          </p:nvPr>
        </p:nvSpPr>
        <p:spPr>
          <a:xfrm>
            <a:off x="933325" y="5640767"/>
            <a:ext cx="53772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333333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/>
          <p:nvPr/>
        </p:nvSpPr>
        <p:spPr>
          <a:xfrm>
            <a:off x="-1709009" y="3990129"/>
            <a:ext cx="3679200" cy="49056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rgbClr val="FFD00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/>
          <p:nvPr/>
        </p:nvSpPr>
        <p:spPr>
          <a:xfrm rot="10800000">
            <a:off x="708000" y="532900"/>
            <a:ext cx="7728000" cy="5792100"/>
          </a:xfrm>
          <a:prstGeom prst="round1Rect">
            <a:avLst>
              <a:gd name="adj" fmla="val 16667"/>
            </a:avLst>
          </a:prstGeom>
          <a:solidFill>
            <a:srgbClr val="E6F0F0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9"/>
          <p:cNvSpPr/>
          <p:nvPr/>
        </p:nvSpPr>
        <p:spPr>
          <a:xfrm rot="9899997">
            <a:off x="7214572" y="-918459"/>
            <a:ext cx="2387761" cy="3183804"/>
          </a:xfrm>
          <a:prstGeom prst="blockArc">
            <a:avLst>
              <a:gd name="adj1" fmla="val 17023199"/>
              <a:gd name="adj2" fmla="val 920811"/>
              <a:gd name="adj3" fmla="val 9035"/>
            </a:avLst>
          </a:prstGeom>
          <a:solidFill>
            <a:srgbClr val="00EAD9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4576374" y="2867800"/>
            <a:ext cx="33633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>
            <a:off x="4108400" y="1851767"/>
            <a:ext cx="3701700" cy="17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Montserrat"/>
              <a:buNone/>
              <a:defRPr sz="4800" b="1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2800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2800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2800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2800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2800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2800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2800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subTitle" idx="1"/>
          </p:nvPr>
        </p:nvSpPr>
        <p:spPr>
          <a:xfrm>
            <a:off x="4108400" y="3614433"/>
            <a:ext cx="37017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33333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title" idx="2"/>
          </p:nvPr>
        </p:nvSpPr>
        <p:spPr>
          <a:xfrm>
            <a:off x="1056100" y="1783067"/>
            <a:ext cx="2595300" cy="30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/>
          <p:nvPr/>
        </p:nvSpPr>
        <p:spPr>
          <a:xfrm rot="5400000">
            <a:off x="-1389273" y="-1073835"/>
            <a:ext cx="2610300" cy="1958100"/>
          </a:xfrm>
          <a:prstGeom prst="blockArc">
            <a:avLst>
              <a:gd name="adj1" fmla="val 16339879"/>
              <a:gd name="adj2" fmla="val 21412310"/>
              <a:gd name="adj3" fmla="val 12046"/>
            </a:avLst>
          </a:prstGeom>
          <a:solidFill>
            <a:srgbClr val="FFD00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0"/>
          <p:cNvSpPr/>
          <p:nvPr/>
        </p:nvSpPr>
        <p:spPr>
          <a:xfrm>
            <a:off x="-154351" y="315567"/>
            <a:ext cx="9452700" cy="882000"/>
          </a:xfrm>
          <a:prstGeom prst="rect">
            <a:avLst/>
          </a:prstGeom>
          <a:solidFill>
            <a:srgbClr val="3AB8BC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0"/>
          <p:cNvSpPr txBox="1">
            <a:spLocks noGrp="1"/>
          </p:cNvSpPr>
          <p:nvPr>
            <p:ph type="subTitle" idx="1"/>
          </p:nvPr>
        </p:nvSpPr>
        <p:spPr>
          <a:xfrm>
            <a:off x="1086359" y="3416935"/>
            <a:ext cx="3552000" cy="21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33333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/>
          <p:nvPr/>
        </p:nvSpPr>
        <p:spPr>
          <a:xfrm>
            <a:off x="1094127" y="518767"/>
            <a:ext cx="68259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1094125" y="374767"/>
            <a:ext cx="7738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/>
          <p:nvPr/>
        </p:nvSpPr>
        <p:spPr>
          <a:xfrm>
            <a:off x="-76799" y="-102000"/>
            <a:ext cx="4638900" cy="7036500"/>
          </a:xfrm>
          <a:prstGeom prst="rect">
            <a:avLst/>
          </a:prstGeom>
          <a:solidFill>
            <a:srgbClr val="3AB8BC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1"/>
          <p:cNvSpPr/>
          <p:nvPr/>
        </p:nvSpPr>
        <p:spPr>
          <a:xfrm rot="10800000">
            <a:off x="735303" y="965533"/>
            <a:ext cx="3241500" cy="5261100"/>
          </a:xfrm>
          <a:prstGeom prst="round1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1"/>
          <p:cNvSpPr txBox="1"/>
          <p:nvPr/>
        </p:nvSpPr>
        <p:spPr>
          <a:xfrm>
            <a:off x="750000" y="956233"/>
            <a:ext cx="3226800" cy="5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31"/>
          <p:cNvSpPr txBox="1">
            <a:spLocks noGrp="1"/>
          </p:cNvSpPr>
          <p:nvPr>
            <p:ph type="subTitle" idx="1"/>
          </p:nvPr>
        </p:nvSpPr>
        <p:spPr>
          <a:xfrm>
            <a:off x="5909000" y="304145"/>
            <a:ext cx="24480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 b="1">
                <a:solidFill>
                  <a:srgbClr val="FFB70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600"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subTitle" idx="2"/>
          </p:nvPr>
        </p:nvSpPr>
        <p:spPr>
          <a:xfrm>
            <a:off x="5909000" y="1062689"/>
            <a:ext cx="2448000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33333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subTitle" idx="3"/>
          </p:nvPr>
        </p:nvSpPr>
        <p:spPr>
          <a:xfrm>
            <a:off x="5909000" y="2450088"/>
            <a:ext cx="24480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 b="1">
                <a:solidFill>
                  <a:srgbClr val="FFB70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subTitle" idx="4"/>
          </p:nvPr>
        </p:nvSpPr>
        <p:spPr>
          <a:xfrm>
            <a:off x="5909000" y="3198200"/>
            <a:ext cx="2448000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33333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subTitle" idx="5"/>
          </p:nvPr>
        </p:nvSpPr>
        <p:spPr>
          <a:xfrm>
            <a:off x="5909000" y="4662971"/>
            <a:ext cx="24480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 b="1">
                <a:solidFill>
                  <a:srgbClr val="FFB70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subTitle" idx="6"/>
          </p:nvPr>
        </p:nvSpPr>
        <p:spPr>
          <a:xfrm>
            <a:off x="5909000" y="5447771"/>
            <a:ext cx="2448000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33333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831903" y="956233"/>
            <a:ext cx="3144900" cy="5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rgbClr val="33333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Заголовок и текст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sldNum" idx="12"/>
          </p:nvPr>
        </p:nvSpPr>
        <p:spPr>
          <a:xfrm>
            <a:off x="8472459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70" name="Google Shape;170;p32"/>
          <p:cNvSpPr txBox="1"/>
          <p:nvPr/>
        </p:nvSpPr>
        <p:spPr>
          <a:xfrm>
            <a:off x="8472459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2"/>
          <p:cNvSpPr/>
          <p:nvPr/>
        </p:nvSpPr>
        <p:spPr>
          <a:xfrm rot="-900094">
            <a:off x="3798331" y="5824919"/>
            <a:ext cx="1783690" cy="2378737"/>
          </a:xfrm>
          <a:prstGeom prst="blockArc">
            <a:avLst>
              <a:gd name="adj1" fmla="val 12085351"/>
              <a:gd name="adj2" fmla="val 16819483"/>
              <a:gd name="adj3" fmla="val 17550"/>
            </a:avLst>
          </a:prstGeom>
          <a:solidFill>
            <a:srgbClr val="00EAD9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2"/>
          <p:cNvSpPr/>
          <p:nvPr/>
        </p:nvSpPr>
        <p:spPr>
          <a:xfrm>
            <a:off x="4572000" y="-98567"/>
            <a:ext cx="4572000" cy="7078500"/>
          </a:xfrm>
          <a:prstGeom prst="rect">
            <a:avLst/>
          </a:prstGeom>
          <a:solidFill>
            <a:srgbClr val="3AB8BC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2"/>
          <p:cNvSpPr txBox="1"/>
          <p:nvPr/>
        </p:nvSpPr>
        <p:spPr>
          <a:xfrm>
            <a:off x="5298300" y="3422767"/>
            <a:ext cx="3119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32"/>
          <p:cNvSpPr txBox="1"/>
          <p:nvPr/>
        </p:nvSpPr>
        <p:spPr>
          <a:xfrm>
            <a:off x="5298300" y="5399167"/>
            <a:ext cx="3119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5208726" y="5399167"/>
            <a:ext cx="3119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2"/>
          <p:cNvSpPr txBox="1"/>
          <p:nvPr/>
        </p:nvSpPr>
        <p:spPr>
          <a:xfrm>
            <a:off x="5387851" y="4398767"/>
            <a:ext cx="31197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5021274" y="1080000"/>
            <a:ext cx="3549600" cy="5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602400" y="1150467"/>
            <a:ext cx="3549600" cy="42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600">
                <a:solidFill>
                  <a:srgbClr val="33333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_1_1_1_1">
    <p:bg>
      <p:bgPr>
        <a:solidFill>
          <a:srgbClr val="3AB8BC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81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/>
            </a:lvl1pPr>
            <a:lvl2pPr marL="0" lvl="1" indent="0" algn="r" rtl="0">
              <a:spcBef>
                <a:spcPts val="0"/>
              </a:spcBef>
              <a:buNone/>
              <a:defRPr sz="800"/>
            </a:lvl2pPr>
            <a:lvl3pPr marL="0" lvl="2" indent="0" algn="r" rtl="0">
              <a:spcBef>
                <a:spcPts val="0"/>
              </a:spcBef>
              <a:buNone/>
              <a:defRPr sz="800"/>
            </a:lvl3pPr>
            <a:lvl4pPr marL="0" lvl="3" indent="0" algn="r" rtl="0">
              <a:spcBef>
                <a:spcPts val="0"/>
              </a:spcBef>
              <a:buNone/>
              <a:defRPr sz="800"/>
            </a:lvl4pPr>
            <a:lvl5pPr marL="0" lvl="4" indent="0" algn="r" rtl="0">
              <a:spcBef>
                <a:spcPts val="0"/>
              </a:spcBef>
              <a:buNone/>
              <a:defRPr sz="800"/>
            </a:lvl5pPr>
            <a:lvl6pPr marL="0" lvl="5" indent="0" algn="r" rtl="0">
              <a:spcBef>
                <a:spcPts val="0"/>
              </a:spcBef>
              <a:buNone/>
              <a:defRPr sz="800"/>
            </a:lvl6pPr>
            <a:lvl7pPr marL="0" lvl="6" indent="0" algn="r" rtl="0">
              <a:spcBef>
                <a:spcPts val="0"/>
              </a:spcBef>
              <a:buNone/>
              <a:defRPr sz="800"/>
            </a:lvl7pPr>
            <a:lvl8pPr marL="0" lvl="7" indent="0" algn="r" rtl="0">
              <a:spcBef>
                <a:spcPts val="0"/>
              </a:spcBef>
              <a:buNone/>
              <a:defRPr sz="800"/>
            </a:lvl8pPr>
            <a:lvl9pPr marL="0" lvl="8" indent="0" algn="r" rtl="0">
              <a:spcBef>
                <a:spcPts val="0"/>
              </a:spcBef>
              <a:buNone/>
              <a:defRPr sz="8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>
            <a:spLocks noGrp="1"/>
          </p:cNvSpPr>
          <p:nvPr>
            <p:ph type="ctrTitle"/>
          </p:nvPr>
        </p:nvSpPr>
        <p:spPr>
          <a:xfrm>
            <a:off x="457200" y="751680"/>
            <a:ext cx="8229600" cy="401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88" name="Google Shape;188;p36"/>
          <p:cNvSpPr txBox="1">
            <a:spLocks noGrp="1"/>
          </p:cNvSpPr>
          <p:nvPr>
            <p:ph type="subTitle" idx="1"/>
          </p:nvPr>
        </p:nvSpPr>
        <p:spPr>
          <a:xfrm>
            <a:off x="457200" y="4955190"/>
            <a:ext cx="8229600" cy="164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89" name="Google Shape;189;p36"/>
          <p:cNvCxnSpPr/>
          <p:nvPr/>
        </p:nvCxnSpPr>
        <p:spPr>
          <a:xfrm>
            <a:off x="457200" y="548640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0" name="Google Shape;190;p36"/>
          <p:cNvCxnSpPr/>
          <p:nvPr/>
        </p:nvCxnSpPr>
        <p:spPr>
          <a:xfrm>
            <a:off x="457200" y="4844510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21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21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21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21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21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21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21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2100"/>
              </a:spcBef>
              <a:spcAft>
                <a:spcPts val="21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4" name="Google Shape;194;p3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21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21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21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21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21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21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21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2100"/>
              </a:spcBef>
              <a:spcAft>
                <a:spcPts val="21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2" name="Google Shape;202;p39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0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6" name="Google Shape;206;p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0" name="Google Shape;210;p4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4" name="Google Shape;214;p42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5" name="Google Shape;215;p4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4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1" name="Google Shape;221;p44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2" name="Google Shape;222;p4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5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5" name="Google Shape;225;p4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6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9" name="Google Shape;229;p46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0" name="Google Shape;230;p46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4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7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34" name="Google Shape;234;p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8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7" name="Google Shape;237;p48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8" name="Google Shape;238;p4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1pPr>
            <a:lvl2pPr marL="914400" lvl="1" indent="-3175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4" name="Google Shape;244;p5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5" name="Google Shape;245;p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5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TITLE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1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1"/>
          <p:cNvSpPr txBox="1">
            <a:spLocks noGrp="1"/>
          </p:cNvSpPr>
          <p:nvPr>
            <p:ph type="body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51"/>
          <p:cNvSpPr txBox="1">
            <a:spLocks noGrp="1"/>
          </p:cNvSpPr>
          <p:nvPr>
            <p:ph type="sldNum" idx="12"/>
          </p:nvPr>
        </p:nvSpPr>
        <p:spPr>
          <a:xfrm>
            <a:off x="8321382" y="6414760"/>
            <a:ext cx="194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4114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t" anchorCtr="0">
            <a:normAutofit/>
          </a:bodyPr>
          <a:lstStyle>
            <a:lvl1pPr marL="4572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25400" rIns="50800" bIns="254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defRPr sz="4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"/>
              <a:buChar char="●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"/>
              <a:buChar char="○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"/>
              <a:buChar char="■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"/>
              <a:buChar char="●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"/>
              <a:buChar char="○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"/>
              <a:buChar char="■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"/>
              <a:buChar char="●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Montserrat"/>
              <a:buChar char="○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900"/>
              <a:buFont typeface="Montserrat"/>
              <a:buChar char="■"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3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ymnasia23.ru/" TargetMode="External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gif"/><Relationship Id="rId5" Type="http://schemas.openxmlformats.org/officeDocument/2006/relationships/image" Target="../media/image1.jpg"/><Relationship Id="rId4" Type="http://schemas.openxmlformats.org/officeDocument/2006/relationships/hyperlink" Target="https://prof-sferum.ru/ambassador/?utm_source=ambassador&amp;utm_medium=amb&amp;utm_campaign=landing&amp;utm_content=sonina_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nstagram.com/chel_gymnasia23" TargetMode="External"/><Relationship Id="rId3" Type="http://schemas.openxmlformats.org/officeDocument/2006/relationships/hyperlink" Target="http://gymnasia23.ru/" TargetMode="External"/><Relationship Id="rId7" Type="http://schemas.openxmlformats.org/officeDocument/2006/relationships/hyperlink" Target="https://www.facebook.com/gymnasia23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6" Type="http://schemas.openxmlformats.org/officeDocument/2006/relationships/hyperlink" Target="https://vk.com/chelgym23" TargetMode="External"/><Relationship Id="rId11" Type="http://schemas.openxmlformats.org/officeDocument/2006/relationships/image" Target="../media/image18.jpg"/><Relationship Id="rId5" Type="http://schemas.openxmlformats.org/officeDocument/2006/relationships/hyperlink" Target="mailto:info@gymnasia23.ru" TargetMode="External"/><Relationship Id="rId10" Type="http://schemas.openxmlformats.org/officeDocument/2006/relationships/image" Target="../media/image2.gif"/><Relationship Id="rId4" Type="http://schemas.openxmlformats.org/officeDocument/2006/relationships/hyperlink" Target="mailto:chsch23@rambler.ru" TargetMode="Externa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docs.google.com/document/d/1BhY55X5bL0MJYj3Fu6S9nEtKCRk8F2UUwPqw8AnElrE/edit" TargetMode="External"/><Relationship Id="rId7" Type="http://schemas.openxmlformats.org/officeDocument/2006/relationships/hyperlink" Target="https://docs.google.com/document/d/12rHP6oMwI3TiPKrR9Gs2UQdzi5IEotem_AwJPDrKraU/ed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s://docs.google.com/document/d/1QAXzw26ZxsdLUMi_7lmEnJzkJpzA3iqryFqoZ0Kovs0/edit" TargetMode="External"/><Relationship Id="rId5" Type="http://schemas.openxmlformats.org/officeDocument/2006/relationships/hyperlink" Target="https://docs.google.com/document/d/1pJvSeT3zn-waL2QS1B1TLFcN0hyL5V0ZsYDJMh1HM98/edit" TargetMode="External"/><Relationship Id="rId4" Type="http://schemas.openxmlformats.org/officeDocument/2006/relationships/hyperlink" Target="https://docs.google.com/document/d/1ISsq6XQHo-H-FxLUOjTyKFk78Xf7GESosT5gHwocoFY/edit" TargetMode="External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ItmcFDiFrpBEJkHzK-1p-2HsKtFncc2Ap5t9y55Uk_A/edit" TargetMode="External"/><Relationship Id="rId13" Type="http://schemas.openxmlformats.org/officeDocument/2006/relationships/hyperlink" Target="https://quizizz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docs.google.com/document/d/1QcNwkyYQXxqr3Spp5gSUX_jeO9iMZKu8nVTIKD8axdY/edit" TargetMode="External"/><Relationship Id="rId12" Type="http://schemas.openxmlformats.org/officeDocument/2006/relationships/hyperlink" Target="https://quizlet.com/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quizizz.com/join?gc=707398" TargetMode="External"/><Relationship Id="rId1" Type="http://schemas.openxmlformats.org/officeDocument/2006/relationships/slideLayout" Target="../slideLayouts/slideLayout45.xml"/><Relationship Id="rId6" Type="http://schemas.openxmlformats.org/officeDocument/2006/relationships/hyperlink" Target="https://docs.google.com/document/d/1fAwULiThmdE4Mt9pyjm-SZrQIqE8gkjUnFqfYAw5CfY/edit" TargetMode="External"/><Relationship Id="rId11" Type="http://schemas.openxmlformats.org/officeDocument/2006/relationships/hyperlink" Target="https://www.canva.com/" TargetMode="External"/><Relationship Id="rId5" Type="http://schemas.openxmlformats.org/officeDocument/2006/relationships/hyperlink" Target="https://tetradiobshestvoznanie.blogspot.com/2020/09/blog-post.html" TargetMode="External"/><Relationship Id="rId15" Type="http://schemas.openxmlformats.org/officeDocument/2006/relationships/hyperlink" Target="https://www.canva.com/design/DAEHGoYRSZA/mlkCavFvuzFJqQkWw0jk2g/view?utm_content=DAEHGoYRSZA&amp;utm_campaign=designshare&amp;utm_medium=link&amp;utm_source=sharebutton" TargetMode="External"/><Relationship Id="rId10" Type="http://schemas.openxmlformats.org/officeDocument/2006/relationships/hyperlink" Target="https://learningapps.org/" TargetMode="External"/><Relationship Id="rId4" Type="http://schemas.openxmlformats.org/officeDocument/2006/relationships/hyperlink" Target="https://classroom.google.com/u/0/h" TargetMode="External"/><Relationship Id="rId9" Type="http://schemas.openxmlformats.org/officeDocument/2006/relationships/hyperlink" Target="http://puzzlecup.com/" TargetMode="External"/><Relationship Id="rId14" Type="http://schemas.openxmlformats.org/officeDocument/2006/relationships/hyperlink" Target="https://learningapps.org/display?v=pdj0of6n32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tradiobshestvoznanie.blogspot.com/2020/12/blog-post.html" TargetMode="External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hyperlink" Target="https://view.genial.ly/5fc733622bc71a0d1932c405/social-vertical-post-advent-kalendar" TargetMode="External"/><Relationship Id="rId4" Type="http://schemas.openxmlformats.org/officeDocument/2006/relationships/hyperlink" Target="https://padlet.com/sonina/e46zcaxbww5l721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ocs.google.com/spreadsheets/d/1fLlt99wz_wvVILhDkeDNAh1NMbEMWcqd-Xg5PAsmuIk/edit#gid=0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mson72@gmail.com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jpg"/><Relationship Id="rId11" Type="http://schemas.openxmlformats.org/officeDocument/2006/relationships/image" Target="../media/image16.png"/><Relationship Id="rId5" Type="http://schemas.openxmlformats.org/officeDocument/2006/relationships/image" Target="../media/image13.gif"/><Relationship Id="rId10" Type="http://schemas.openxmlformats.org/officeDocument/2006/relationships/hyperlink" Target="https://www.instagram.com/mson72/" TargetMode="External"/><Relationship Id="rId4" Type="http://schemas.openxmlformats.org/officeDocument/2006/relationships/image" Target="../media/image12.jpg"/><Relationship Id="rId9" Type="http://schemas.openxmlformats.org/officeDocument/2006/relationships/hyperlink" Target="https://www.facebook.com/profile.php?id=1000065063823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2"/>
          <p:cNvSpPr txBox="1">
            <a:spLocks noGrp="1"/>
          </p:cNvSpPr>
          <p:nvPr>
            <p:ph type="title"/>
          </p:nvPr>
        </p:nvSpPr>
        <p:spPr>
          <a:xfrm>
            <a:off x="2316050" y="1445950"/>
            <a:ext cx="6214800" cy="138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Как организовать онлайн-марафон: сервисы и инструменты</a:t>
            </a:r>
            <a:endParaRPr sz="2800"/>
          </a:p>
        </p:txBody>
      </p:sp>
      <p:sp>
        <p:nvSpPr>
          <p:cNvPr id="256" name="Google Shape;256;p52"/>
          <p:cNvSpPr txBox="1"/>
          <p:nvPr/>
        </p:nvSpPr>
        <p:spPr>
          <a:xfrm>
            <a:off x="925633" y="2923700"/>
            <a:ext cx="5056800" cy="29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Сонина Мария Николаевна</a:t>
            </a:r>
            <a:r>
              <a:rPr lang="ru" sz="19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endParaRPr sz="19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учитель обществознания </a:t>
            </a:r>
            <a:endParaRPr sz="19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МАОУ “Гимназия №23 г. Челябинска"</a:t>
            </a:r>
            <a:r>
              <a:rPr lang="ru" sz="19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sz="19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почётный работник общего образования РФ, сертифицированный учитель Google,</a:t>
            </a:r>
            <a:r>
              <a:rPr lang="ru" sz="1900">
                <a:solidFill>
                  <a:srgbClr val="03989E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900">
              <a:solidFill>
                <a:srgbClr val="03989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амбассадор цифрового образования</a:t>
            </a:r>
            <a:endParaRPr sz="7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7" name="Google Shape;257;p52"/>
          <p:cNvPicPr preferRelativeResize="0"/>
          <p:nvPr/>
        </p:nvPicPr>
        <p:blipFill rotWithShape="1">
          <a:blip r:embed="rId5">
            <a:alphaModFix/>
          </a:blip>
          <a:srcRect t="7355"/>
          <a:stretch/>
        </p:blipFill>
        <p:spPr>
          <a:xfrm>
            <a:off x="5982434" y="2923685"/>
            <a:ext cx="2265702" cy="314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3075" y="219625"/>
            <a:ext cx="971450" cy="9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52"/>
          <p:cNvSpPr txBox="1"/>
          <p:nvPr/>
        </p:nvSpPr>
        <p:spPr>
          <a:xfrm>
            <a:off x="1520325" y="219625"/>
            <a:ext cx="6422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Практико-ориентированный семинар: </a:t>
            </a:r>
            <a:endParaRPr sz="1600" b="1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1">
                <a:solidFill>
                  <a:srgbClr val="3366BB"/>
                </a:solidFill>
                <a:latin typeface="Montserrat"/>
                <a:ea typeface="Montserrat"/>
                <a:cs typeface="Montserrat"/>
                <a:sym typeface="Montserrat"/>
              </a:rPr>
              <a:t>«Использование информационных технологий </a:t>
            </a:r>
            <a:endParaRPr sz="1600" b="1" i="1">
              <a:solidFill>
                <a:srgbClr val="3366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i="1">
                <a:solidFill>
                  <a:srgbClr val="3366BB"/>
                </a:solidFill>
                <a:latin typeface="Montserrat"/>
                <a:ea typeface="Montserrat"/>
                <a:cs typeface="Montserrat"/>
                <a:sym typeface="Montserrat"/>
              </a:rPr>
              <a:t>в процессе взаимодействия участников</a:t>
            </a:r>
            <a:endParaRPr sz="1600" b="1" i="1">
              <a:solidFill>
                <a:srgbClr val="3366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1">
                <a:solidFill>
                  <a:srgbClr val="3366BB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образовательных отношений»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0" name="Google Shape;260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150" y="964450"/>
            <a:ext cx="18669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1"/>
          <p:cNvSpPr txBox="1"/>
          <p:nvPr/>
        </p:nvSpPr>
        <p:spPr>
          <a:xfrm>
            <a:off x="655800" y="843175"/>
            <a:ext cx="6483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Наш сайт 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u="sng">
                <a:solidFill>
                  <a:srgbClr val="4FC3F7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http:\\gymnasia23.ru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Адрес электронной почты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u="sng">
                <a:solidFill>
                  <a:srgbClr val="4FC3F7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chsch23@rambler.ru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u="sng">
                <a:solidFill>
                  <a:srgbClr val="4FC3F7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info@gymnasia23.ru</a:t>
            </a:r>
            <a:endParaRPr sz="3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4" name="Google Shape;334;p61"/>
          <p:cNvSpPr txBox="1"/>
          <p:nvPr/>
        </p:nvSpPr>
        <p:spPr>
          <a:xfrm>
            <a:off x="789475" y="3843175"/>
            <a:ext cx="7061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Мы в социальных сетях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61"/>
          <p:cNvSpPr txBox="1"/>
          <p:nvPr/>
        </p:nvSpPr>
        <p:spPr>
          <a:xfrm>
            <a:off x="1688900" y="4769375"/>
            <a:ext cx="7157700" cy="19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u="sng">
                <a:solidFill>
                  <a:srgbClr val="4FC3F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https://vk.com/chelgym23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u="sng">
                <a:solidFill>
                  <a:srgbClr val="4FC3F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https://www.facebook.com/gymnasia23/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u="sng">
                <a:solidFill>
                  <a:srgbClr val="4FC3F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http://instagram.com/chel_gymnasia23</a:t>
            </a:r>
            <a:endParaRPr sz="2400" b="1"/>
          </a:p>
        </p:txBody>
      </p:sp>
      <p:pic>
        <p:nvPicPr>
          <p:cNvPr id="336" name="Google Shape;336;p61"/>
          <p:cNvPicPr preferRelativeResize="0"/>
          <p:nvPr/>
        </p:nvPicPr>
        <p:blipFill rotWithShape="1">
          <a:blip r:embed="rId9">
            <a:alphaModFix/>
          </a:blip>
          <a:srcRect l="20669" t="73527" r="71953"/>
          <a:stretch/>
        </p:blipFill>
        <p:spPr>
          <a:xfrm>
            <a:off x="543400" y="4628225"/>
            <a:ext cx="1105200" cy="222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07725" y="482900"/>
            <a:ext cx="138112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61" descr="гимназия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40573" y="2849337"/>
            <a:ext cx="2315416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5850" y="1092500"/>
            <a:ext cx="4672998" cy="467299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3"/>
          <p:cNvSpPr txBox="1"/>
          <p:nvPr/>
        </p:nvSpPr>
        <p:spPr>
          <a:xfrm>
            <a:off x="380075" y="1487275"/>
            <a:ext cx="34704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</a:pPr>
            <a:r>
              <a:rPr lang="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Ограниченные сроки проведения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</a:pPr>
            <a:r>
              <a:rPr lang="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Единая «точка входа»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</a:pPr>
            <a:r>
              <a:rPr lang="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Общая тема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</a:pPr>
            <a:r>
              <a:rPr lang="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Поддержка сообщества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</a:pPr>
            <a:r>
              <a:rPr lang="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«Плюшки» на выходе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490525"/>
            <a:ext cx="6096000" cy="58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5"/>
          <p:cNvSpPr txBox="1"/>
          <p:nvPr/>
        </p:nvSpPr>
        <p:spPr>
          <a:xfrm>
            <a:off x="164350" y="516209"/>
            <a:ext cx="75213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 b="1">
                <a:solidFill>
                  <a:srgbClr val="3366BB"/>
                </a:solidFill>
                <a:latin typeface="Open Sans"/>
                <a:ea typeface="Open Sans"/>
                <a:cs typeface="Open Sans"/>
                <a:sym typeface="Open Sans"/>
              </a:rPr>
              <a:t> Что в основе?</a:t>
            </a:r>
            <a:endParaRPr sz="3600" b="1">
              <a:solidFill>
                <a:srgbClr val="3366B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3366B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55"/>
          <p:cNvSpPr txBox="1"/>
          <p:nvPr/>
        </p:nvSpPr>
        <p:spPr>
          <a:xfrm>
            <a:off x="764775" y="1011000"/>
            <a:ext cx="6194400" cy="4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25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ru" sz="3100">
                <a:solidFill>
                  <a:schemeClr val="dk1"/>
                </a:solidFill>
              </a:rPr>
              <a:t>Новые учебные сценарии</a:t>
            </a:r>
            <a:endParaRPr sz="3100">
              <a:solidFill>
                <a:schemeClr val="dk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ru" sz="3100">
                <a:solidFill>
                  <a:schemeClr val="dk1"/>
                </a:solidFill>
              </a:rPr>
              <a:t>Инструменты</a:t>
            </a:r>
            <a:endParaRPr sz="3100">
              <a:solidFill>
                <a:schemeClr val="dk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ru" sz="3100">
                <a:solidFill>
                  <a:schemeClr val="dk1"/>
                </a:solidFill>
              </a:rPr>
              <a:t>Навыки</a:t>
            </a:r>
            <a:endParaRPr sz="3100">
              <a:solidFill>
                <a:schemeClr val="dk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ru" sz="3100">
                <a:solidFill>
                  <a:schemeClr val="dk1"/>
                </a:solidFill>
              </a:rPr>
              <a:t>Эксперимент и анализ</a:t>
            </a:r>
            <a:endParaRPr sz="3100">
              <a:solidFill>
                <a:schemeClr val="dk1"/>
              </a:solidFill>
            </a:endParaRPr>
          </a:p>
        </p:txBody>
      </p:sp>
      <p:pic>
        <p:nvPicPr>
          <p:cNvPr id="278" name="Google Shape;27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725" y="482900"/>
            <a:ext cx="1381125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1119351" y="0"/>
            <a:ext cx="7125900" cy="6858000"/>
          </a:xfrm>
          <a:prstGeom prst="rect">
            <a:avLst/>
          </a:prstGeom>
          <a:solidFill>
            <a:srgbClr val="FFFFFF">
              <a:alpha val="6745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56"/>
          <p:cNvSpPr txBox="1"/>
          <p:nvPr/>
        </p:nvSpPr>
        <p:spPr>
          <a:xfrm>
            <a:off x="1320361" y="545916"/>
            <a:ext cx="67239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1C5E"/>
              </a:buClr>
              <a:buSzPts val="4000"/>
              <a:buFont typeface="Proxima Nova Extrabold"/>
              <a:buNone/>
            </a:pPr>
            <a:r>
              <a:rPr lang="ru" sz="4400">
                <a:solidFill>
                  <a:srgbClr val="3366BB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Онлайн-марафон </a:t>
            </a:r>
            <a:r>
              <a:rPr lang="ru" sz="4400" b="1">
                <a:solidFill>
                  <a:srgbClr val="3366BB"/>
                </a:solidFill>
                <a:latin typeface="Proxima Nova"/>
                <a:ea typeface="Proxima Nova"/>
                <a:cs typeface="Proxima Nova"/>
                <a:sym typeface="Proxima Nova"/>
              </a:rPr>
              <a:t>«Успеть всё!»</a:t>
            </a:r>
            <a:endParaRPr sz="4400" b="1" i="0" u="none" strike="noStrike" cap="none">
              <a:solidFill>
                <a:srgbClr val="3366BB"/>
              </a:solidFill>
            </a:endParaRPr>
          </a:p>
        </p:txBody>
      </p:sp>
      <p:sp>
        <p:nvSpPr>
          <p:cNvPr id="285" name="Google Shape;285;p56"/>
          <p:cNvSpPr txBox="1"/>
          <p:nvPr/>
        </p:nvSpPr>
        <p:spPr>
          <a:xfrm>
            <a:off x="413125" y="2718850"/>
            <a:ext cx="26772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421C5E"/>
                </a:solidFill>
                <a:latin typeface="Proxima Nova"/>
                <a:ea typeface="Proxima Nova"/>
                <a:cs typeface="Proxima Nova"/>
                <a:sym typeface="Proxima Nova"/>
              </a:rPr>
              <a:t>Задания</a:t>
            </a:r>
            <a:endParaRPr sz="2400" b="1">
              <a:solidFill>
                <a:srgbClr val="421C5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1C5E"/>
              </a:buClr>
              <a:buSzPts val="2400"/>
              <a:buFont typeface="Proxima Nova"/>
              <a:buAutoNum type="arabicPeriod"/>
            </a:pPr>
            <a:r>
              <a:rPr lang="ru" sz="2400" b="1">
                <a:solidFill>
                  <a:srgbClr val="421C5E"/>
                </a:solidFill>
                <a:latin typeface="Proxima Nova"/>
                <a:ea typeface="Proxima Nova"/>
                <a:cs typeface="Proxima Nova"/>
                <a:sym typeface="Proxima Nova"/>
              </a:rPr>
              <a:t>Колесо баланса </a:t>
            </a:r>
            <a:r>
              <a:rPr lang="ru" sz="2400" b="1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&gt;&gt;&gt;</a:t>
            </a:r>
            <a:endParaRPr sz="2400" b="1">
              <a:solidFill>
                <a:srgbClr val="421C5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1C5E"/>
              </a:buClr>
              <a:buSzPts val="2400"/>
              <a:buFont typeface="Proxima Nova"/>
              <a:buAutoNum type="arabicPeriod"/>
            </a:pPr>
            <a:r>
              <a:rPr lang="ru" sz="2400" b="1">
                <a:solidFill>
                  <a:srgbClr val="421C5E"/>
                </a:solidFill>
                <a:latin typeface="Proxima Nova"/>
                <a:ea typeface="Proxima Nova"/>
                <a:cs typeface="Proxima Nova"/>
                <a:sym typeface="Proxima Nova"/>
              </a:rPr>
              <a:t>Кроссворд </a:t>
            </a:r>
            <a:r>
              <a:rPr lang="ru" sz="2400" b="1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&gt;&gt;&gt;</a:t>
            </a:r>
            <a:endParaRPr sz="2400" b="1">
              <a:solidFill>
                <a:srgbClr val="421C5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1C5E"/>
              </a:buClr>
              <a:buSzPts val="2400"/>
              <a:buFont typeface="Proxima Nova"/>
              <a:buAutoNum type="arabicPeriod"/>
            </a:pPr>
            <a:r>
              <a:rPr lang="ru" sz="2400" b="1">
                <a:solidFill>
                  <a:srgbClr val="421C5E"/>
                </a:solidFill>
                <a:latin typeface="Proxima Nova"/>
                <a:ea typeface="Proxima Nova"/>
                <a:cs typeface="Proxima Nova"/>
                <a:sym typeface="Proxima Nova"/>
              </a:rPr>
              <a:t>Quizlet </a:t>
            </a:r>
            <a:r>
              <a:rPr lang="ru" sz="2400" b="1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&gt;&gt;&gt;</a:t>
            </a:r>
            <a:endParaRPr sz="2400" b="1">
              <a:solidFill>
                <a:srgbClr val="421C5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1C5E"/>
              </a:buClr>
              <a:buSzPts val="2400"/>
              <a:buFont typeface="Proxima Nova"/>
              <a:buAutoNum type="arabicPeriod"/>
            </a:pPr>
            <a:r>
              <a:rPr lang="ru" sz="2400" b="1">
                <a:solidFill>
                  <a:srgbClr val="421C5E"/>
                </a:solidFill>
                <a:latin typeface="Proxima Nova"/>
                <a:ea typeface="Proxima Nova"/>
                <a:cs typeface="Proxima Nova"/>
                <a:sym typeface="Proxima Nova"/>
              </a:rPr>
              <a:t>Вопросы </a:t>
            </a:r>
            <a:r>
              <a:rPr lang="ru" sz="2400" b="1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&gt;&gt;&gt;</a:t>
            </a:r>
            <a:endParaRPr sz="2400" b="1">
              <a:solidFill>
                <a:srgbClr val="421C5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1C5E"/>
              </a:buClr>
              <a:buSzPts val="2400"/>
              <a:buFont typeface="Proxima Nova"/>
              <a:buAutoNum type="arabicPeriod"/>
            </a:pPr>
            <a:r>
              <a:rPr lang="ru" sz="2400" b="1">
                <a:solidFill>
                  <a:srgbClr val="421C5E"/>
                </a:solidFill>
                <a:latin typeface="Proxima Nova"/>
                <a:ea typeface="Proxima Nova"/>
                <a:cs typeface="Proxima Nova"/>
                <a:sym typeface="Proxima Nova"/>
              </a:rPr>
              <a:t>Quizizz </a:t>
            </a:r>
            <a:r>
              <a:rPr lang="ru" sz="2400" b="1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&gt;&gt;&gt;</a:t>
            </a:r>
            <a:endParaRPr sz="2400" b="1">
              <a:solidFill>
                <a:srgbClr val="421C5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6" name="Google Shape;286;p56"/>
          <p:cNvPicPr preferRelativeResize="0"/>
          <p:nvPr/>
        </p:nvPicPr>
        <p:blipFill rotWithShape="1">
          <a:blip r:embed="rId8">
            <a:alphaModFix/>
          </a:blip>
          <a:srcRect t="5340" b="6816"/>
          <a:stretch/>
        </p:blipFill>
        <p:spPr>
          <a:xfrm>
            <a:off x="6529524" y="1149450"/>
            <a:ext cx="2261925" cy="52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6"/>
          <p:cNvPicPr preferRelativeResize="0"/>
          <p:nvPr/>
        </p:nvPicPr>
        <p:blipFill rotWithShape="1">
          <a:blip r:embed="rId9">
            <a:alphaModFix/>
          </a:blip>
          <a:srcRect l="13548" t="8939" r="48081" b="10009"/>
          <a:stretch/>
        </p:blipFill>
        <p:spPr>
          <a:xfrm>
            <a:off x="3467119" y="2716750"/>
            <a:ext cx="2432419" cy="385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32485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7"/>
          <p:cNvSpPr txBox="1">
            <a:spLocks noGrp="1"/>
          </p:cNvSpPr>
          <p:nvPr>
            <p:ph type="title" idx="4294967295"/>
          </p:nvPr>
        </p:nvSpPr>
        <p:spPr>
          <a:xfrm>
            <a:off x="5057425" y="152400"/>
            <a:ext cx="36102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Одна активность - разные сервисы</a:t>
            </a:r>
            <a:endParaRPr b="1"/>
          </a:p>
        </p:txBody>
      </p:sp>
      <p:sp>
        <p:nvSpPr>
          <p:cNvPr id="294" name="Google Shape;294;p57"/>
          <p:cNvSpPr txBox="1"/>
          <p:nvPr/>
        </p:nvSpPr>
        <p:spPr>
          <a:xfrm>
            <a:off x="4784875" y="1288875"/>
            <a:ext cx="4155300" cy="54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u="sng">
                <a:solidFill>
                  <a:srgbClr val="0071B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https://classroom.google.com</a:t>
            </a:r>
            <a:r>
              <a:rPr lang="ru" sz="1800">
                <a:solidFill>
                  <a:srgbClr val="282828"/>
                </a:solidFill>
              </a:rPr>
              <a:t>  - точка входа</a:t>
            </a:r>
            <a:endParaRPr sz="1800">
              <a:solidFill>
                <a:srgbClr val="282828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Char char="●"/>
            </a:pPr>
            <a:r>
              <a:rPr lang="ru" sz="1800">
                <a:solidFill>
                  <a:srgbClr val="282828"/>
                </a:solidFill>
              </a:rPr>
              <a:t>blogger - </a:t>
            </a:r>
            <a:r>
              <a:rPr lang="ru" sz="1800" u="sng">
                <a:solidFill>
                  <a:schemeClr val="hlink"/>
                </a:solidFill>
                <a:hlinkClick r:id="rId5"/>
              </a:rPr>
              <a:t>описание условий марафона</a:t>
            </a:r>
            <a:endParaRPr sz="1800">
              <a:solidFill>
                <a:srgbClr val="282828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Char char="●"/>
            </a:pPr>
            <a:r>
              <a:rPr lang="ru" sz="1800">
                <a:solidFill>
                  <a:srgbClr val="282828"/>
                </a:solidFill>
              </a:rPr>
              <a:t>Документы Google - инструкции (</a:t>
            </a:r>
            <a:r>
              <a:rPr lang="ru" sz="1800" u="sng">
                <a:solidFill>
                  <a:schemeClr val="hlink"/>
                </a:solidFill>
                <a:hlinkClick r:id="rId6"/>
              </a:rPr>
              <a:t>пример 1</a:t>
            </a:r>
            <a:r>
              <a:rPr lang="ru" sz="1800">
                <a:solidFill>
                  <a:srgbClr val="282828"/>
                </a:solidFill>
              </a:rPr>
              <a:t>. </a:t>
            </a:r>
            <a:r>
              <a:rPr lang="ru" sz="1800" u="sng">
                <a:solidFill>
                  <a:schemeClr val="hlink"/>
                </a:solidFill>
                <a:hlinkClick r:id="rId7"/>
              </a:rPr>
              <a:t>пример 2</a:t>
            </a:r>
            <a:r>
              <a:rPr lang="ru" sz="1800">
                <a:solidFill>
                  <a:srgbClr val="282828"/>
                </a:solidFill>
              </a:rPr>
              <a:t>)</a:t>
            </a:r>
            <a:endParaRPr sz="1800">
              <a:solidFill>
                <a:srgbClr val="282828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Char char="●"/>
            </a:pPr>
            <a:r>
              <a:rPr lang="ru" sz="1800">
                <a:solidFill>
                  <a:srgbClr val="282828"/>
                </a:solidFill>
              </a:rPr>
              <a:t>Таблицы Google - таблица продвижения участников</a:t>
            </a:r>
            <a:endParaRPr sz="1800">
              <a:solidFill>
                <a:srgbClr val="282828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Char char="●"/>
            </a:pPr>
            <a:r>
              <a:rPr lang="ru" sz="1800">
                <a:solidFill>
                  <a:srgbClr val="282828"/>
                </a:solidFill>
              </a:rPr>
              <a:t>Презентации Google - </a:t>
            </a:r>
            <a:r>
              <a:rPr lang="ru" sz="1800" u="sng">
                <a:solidFill>
                  <a:schemeClr val="hlink"/>
                </a:solidFill>
                <a:hlinkClick r:id="rId8"/>
              </a:rPr>
              <a:t>рефлексия участников марафона</a:t>
            </a:r>
            <a:endParaRPr sz="1800">
              <a:solidFill>
                <a:srgbClr val="282828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800"/>
              <a:buChar char="●"/>
            </a:pPr>
            <a:r>
              <a:rPr lang="ru" sz="1800" u="sng">
                <a:solidFill>
                  <a:schemeClr val="hlink"/>
                </a:solidFill>
                <a:hlinkClick r:id="rId9"/>
              </a:rPr>
              <a:t>Фабрика кроссвордов</a:t>
            </a:r>
            <a:r>
              <a:rPr lang="ru" sz="1800">
                <a:solidFill>
                  <a:srgbClr val="282828"/>
                </a:solidFill>
              </a:rPr>
              <a:t>, </a:t>
            </a:r>
            <a:r>
              <a:rPr lang="ru" sz="1800" u="sng">
                <a:solidFill>
                  <a:schemeClr val="hlink"/>
                </a:solidFill>
                <a:hlinkClick r:id="rId10"/>
              </a:rPr>
              <a:t>LearningApps</a:t>
            </a:r>
            <a:r>
              <a:rPr lang="ru" sz="1800">
                <a:solidFill>
                  <a:srgbClr val="282828"/>
                </a:solidFill>
              </a:rPr>
              <a:t>, </a:t>
            </a:r>
            <a:r>
              <a:rPr lang="ru" sz="1800" u="sng">
                <a:solidFill>
                  <a:schemeClr val="hlink"/>
                </a:solidFill>
                <a:hlinkClick r:id="rId11"/>
              </a:rPr>
              <a:t>Canva</a:t>
            </a:r>
            <a:r>
              <a:rPr lang="ru" sz="1800">
                <a:solidFill>
                  <a:srgbClr val="282828"/>
                </a:solidFill>
              </a:rPr>
              <a:t>, </a:t>
            </a:r>
            <a:r>
              <a:rPr lang="ru" sz="1800" u="sng">
                <a:solidFill>
                  <a:schemeClr val="hlink"/>
                </a:solidFill>
                <a:hlinkClick r:id="rId12"/>
              </a:rPr>
              <a:t>Quizlet</a:t>
            </a:r>
            <a:r>
              <a:rPr lang="ru" sz="1800">
                <a:solidFill>
                  <a:srgbClr val="282828"/>
                </a:solidFill>
              </a:rPr>
              <a:t>, </a:t>
            </a:r>
            <a:r>
              <a:rPr lang="ru" sz="1800" u="sng">
                <a:solidFill>
                  <a:schemeClr val="hlink"/>
                </a:solidFill>
                <a:hlinkClick r:id="rId13"/>
              </a:rPr>
              <a:t>Quizizz</a:t>
            </a:r>
            <a:r>
              <a:rPr lang="ru" sz="1800">
                <a:solidFill>
                  <a:srgbClr val="282828"/>
                </a:solidFill>
              </a:rPr>
              <a:t> - сервисы для выполнения отдельных заданий марафона (</a:t>
            </a:r>
            <a:r>
              <a:rPr lang="ru" sz="1800" u="sng">
                <a:solidFill>
                  <a:schemeClr val="hlink"/>
                </a:solidFill>
                <a:hlinkClick r:id="rId14"/>
              </a:rPr>
              <a:t>пример 1</a:t>
            </a:r>
            <a:r>
              <a:rPr lang="ru" sz="1800">
                <a:solidFill>
                  <a:srgbClr val="282828"/>
                </a:solidFill>
              </a:rPr>
              <a:t>, </a:t>
            </a:r>
            <a:r>
              <a:rPr lang="ru" sz="1800" u="sng">
                <a:solidFill>
                  <a:schemeClr val="hlink"/>
                </a:solidFill>
                <a:hlinkClick r:id="rId15"/>
              </a:rPr>
              <a:t>пример 2</a:t>
            </a:r>
            <a:r>
              <a:rPr lang="ru" sz="1800">
                <a:solidFill>
                  <a:srgbClr val="282828"/>
                </a:solidFill>
              </a:rPr>
              <a:t>, </a:t>
            </a:r>
            <a:r>
              <a:rPr lang="ru" sz="1800" u="sng">
                <a:solidFill>
                  <a:schemeClr val="hlink"/>
                </a:solidFill>
                <a:hlinkClick r:id="rId16"/>
              </a:rPr>
              <a:t>пример 3</a:t>
            </a:r>
            <a:r>
              <a:rPr lang="ru" sz="1800">
                <a:solidFill>
                  <a:srgbClr val="282828"/>
                </a:solidFill>
              </a:rPr>
              <a:t>)</a:t>
            </a:r>
            <a:endParaRPr sz="1800">
              <a:solidFill>
                <a:srgbClr val="28282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8"/>
          <p:cNvSpPr txBox="1"/>
          <p:nvPr/>
        </p:nvSpPr>
        <p:spPr>
          <a:xfrm>
            <a:off x="3896275" y="1823525"/>
            <a:ext cx="45387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Онлайн-марафон</a:t>
            </a:r>
            <a:endParaRPr sz="2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«Адвент-календарь»</a:t>
            </a:r>
            <a:endParaRPr sz="2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0" name="Google Shape;300;p58"/>
          <p:cNvSpPr txBox="1"/>
          <p:nvPr/>
        </p:nvSpPr>
        <p:spPr>
          <a:xfrm>
            <a:off x="4524925" y="3172867"/>
            <a:ext cx="43617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08000" marR="0" lvl="1" indent="-273050" algn="l" rtl="0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3989E"/>
              </a:buClr>
              <a:buSzPts val="2300"/>
              <a:buFont typeface="Verdana"/>
              <a:buChar char="•"/>
            </a:pPr>
            <a:r>
              <a:rPr lang="ru" sz="2300">
                <a:solidFill>
                  <a:srgbClr val="03989E"/>
                </a:solidFill>
                <a:latin typeface="Verdana"/>
                <a:ea typeface="Verdana"/>
                <a:cs typeface="Verdana"/>
                <a:sym typeface="Verdana"/>
              </a:rPr>
              <a:t>Описание </a:t>
            </a:r>
            <a:r>
              <a:rPr lang="ru" sz="23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&gt;&gt;&gt;</a:t>
            </a:r>
            <a:endParaRPr sz="2300">
              <a:solidFill>
                <a:srgbClr val="03989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08000" marR="0" lvl="1" indent="-273050" algn="l" rtl="0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3989E"/>
              </a:buClr>
              <a:buSzPts val="2300"/>
              <a:buFont typeface="Verdana"/>
              <a:buChar char="•"/>
            </a:pPr>
            <a:r>
              <a:rPr lang="ru" sz="2300">
                <a:solidFill>
                  <a:srgbClr val="03989E"/>
                </a:solidFill>
                <a:latin typeface="Verdana"/>
                <a:ea typeface="Verdana"/>
                <a:cs typeface="Verdana"/>
                <a:sym typeface="Verdana"/>
              </a:rPr>
              <a:t>Доска с заданиями </a:t>
            </a:r>
            <a:r>
              <a:rPr lang="ru" sz="23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&gt;&gt;&gt;</a:t>
            </a:r>
            <a:endParaRPr sz="2300">
              <a:solidFill>
                <a:srgbClr val="03989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08000" marR="0" lvl="1" indent="-273050" algn="l" rtl="0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03989E"/>
              </a:buClr>
              <a:buSzPts val="2300"/>
              <a:buFont typeface="Verdana"/>
              <a:buChar char="•"/>
            </a:pPr>
            <a:r>
              <a:rPr lang="ru" sz="2300">
                <a:solidFill>
                  <a:srgbClr val="03989E"/>
                </a:solidFill>
                <a:latin typeface="Verdana"/>
                <a:ea typeface="Verdana"/>
                <a:cs typeface="Verdana"/>
                <a:sym typeface="Verdana"/>
              </a:rPr>
              <a:t>Адвент-календарь </a:t>
            </a:r>
            <a:r>
              <a:rPr lang="ru" sz="23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&gt;&gt;&gt;</a:t>
            </a:r>
            <a:endParaRPr sz="1300">
              <a:solidFill>
                <a:srgbClr val="0398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275" y="685800"/>
            <a:ext cx="2979199" cy="529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5500" y="194525"/>
            <a:ext cx="1381125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9"/>
          <p:cNvSpPr txBox="1"/>
          <p:nvPr/>
        </p:nvSpPr>
        <p:spPr>
          <a:xfrm>
            <a:off x="710600" y="600650"/>
            <a:ext cx="80313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Онлайн-марафон</a:t>
            </a:r>
            <a:endParaRPr sz="2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«Предновогоднее обществознание»</a:t>
            </a:r>
            <a:endParaRPr sz="2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8" name="Google Shape;30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75" y="2963650"/>
            <a:ext cx="4483800" cy="31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3800" y="1658150"/>
            <a:ext cx="3568547" cy="5047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9"/>
          <p:cNvSpPr txBox="1"/>
          <p:nvPr/>
        </p:nvSpPr>
        <p:spPr>
          <a:xfrm>
            <a:off x="192900" y="1966500"/>
            <a:ext cx="4483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Calibri"/>
                <a:ea typeface="Calibri"/>
                <a:cs typeface="Calibri"/>
                <a:sym typeface="Calibri"/>
              </a:rPr>
              <a:t>Таблица продвижения </a:t>
            </a:r>
            <a:r>
              <a:rPr lang="ru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&gt;&gt;&gt;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0"/>
          <p:cNvSpPr txBox="1">
            <a:spLocks noGrp="1"/>
          </p:cNvSpPr>
          <p:nvPr>
            <p:ph type="title"/>
          </p:nvPr>
        </p:nvSpPr>
        <p:spPr>
          <a:xfrm>
            <a:off x="1458834" y="499689"/>
            <a:ext cx="10317900" cy="10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Сонина Мария Николаевна</a:t>
            </a:r>
            <a:endParaRPr/>
          </a:p>
        </p:txBody>
      </p:sp>
      <p:pic>
        <p:nvPicPr>
          <p:cNvPr id="316" name="Google Shape;316;p60"/>
          <p:cNvPicPr preferRelativeResize="0"/>
          <p:nvPr/>
        </p:nvPicPr>
        <p:blipFill rotWithShape="1">
          <a:blip r:embed="rId3">
            <a:alphaModFix/>
          </a:blip>
          <a:srcRect t="7355"/>
          <a:stretch/>
        </p:blipFill>
        <p:spPr>
          <a:xfrm>
            <a:off x="5602368" y="1347233"/>
            <a:ext cx="3387598" cy="470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2000" y="1347239"/>
            <a:ext cx="1422400" cy="14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333" y="1268450"/>
            <a:ext cx="1639250" cy="163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60"/>
          <p:cNvSpPr txBox="1"/>
          <p:nvPr/>
        </p:nvSpPr>
        <p:spPr>
          <a:xfrm>
            <a:off x="363467" y="5370633"/>
            <a:ext cx="3387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20" name="Google Shape;320;p60"/>
          <p:cNvGrpSpPr/>
          <p:nvPr/>
        </p:nvGrpSpPr>
        <p:grpSpPr>
          <a:xfrm>
            <a:off x="33343" y="3037870"/>
            <a:ext cx="5569256" cy="2907273"/>
            <a:chOff x="1954425" y="2227600"/>
            <a:chExt cx="4689900" cy="3141300"/>
          </a:xfrm>
        </p:grpSpPr>
        <p:pic>
          <p:nvPicPr>
            <p:cNvPr id="321" name="Google Shape;321;p60" descr="gmail.jp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135924" y="2285950"/>
              <a:ext cx="613625" cy="613625"/>
            </a:xfrm>
            <a:prstGeom prst="rect">
              <a:avLst/>
            </a:prstGeom>
            <a:noFill/>
            <a:ln w="19050" cap="flat" cmpd="sng">
              <a:solidFill>
                <a:srgbClr val="073763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22" name="Google Shape;322;p60" descr="facebook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081275" y="3446338"/>
              <a:ext cx="703850" cy="703850"/>
            </a:xfrm>
            <a:prstGeom prst="rect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  <p:grpSp>
          <p:nvGrpSpPr>
            <p:cNvPr id="323" name="Google Shape;323;p60"/>
            <p:cNvGrpSpPr/>
            <p:nvPr/>
          </p:nvGrpSpPr>
          <p:grpSpPr>
            <a:xfrm>
              <a:off x="1954425" y="2227600"/>
              <a:ext cx="4689900" cy="3141300"/>
              <a:chOff x="1954425" y="2227600"/>
              <a:chExt cx="4689900" cy="3141300"/>
            </a:xfrm>
          </p:grpSpPr>
          <p:sp>
            <p:nvSpPr>
              <p:cNvPr id="324" name="Google Shape;324;p60"/>
              <p:cNvSpPr/>
              <p:nvPr/>
            </p:nvSpPr>
            <p:spPr>
              <a:xfrm>
                <a:off x="1954425" y="2227600"/>
                <a:ext cx="4689900" cy="792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0737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ru" sz="1900"/>
                  <a:t>              </a:t>
                </a:r>
                <a:r>
                  <a:rPr lang="ru" sz="3500" b="1" u="sng">
                    <a:solidFill>
                      <a:srgbClr val="0000FF"/>
                    </a:solidFill>
                    <a:hlinkClick r:id="rId8">
                      <a:extLst>
                        <a:ext uri="{A12FA001-AC4F-418D-AE19-62706E023703}">
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</a:ext>
                      </a:extLst>
                    </a:hlinkClick>
                  </a:rPr>
                  <a:t>mson72@gmail.com</a:t>
                </a:r>
                <a:r>
                  <a:rPr lang="ru" sz="3500" b="1">
                    <a:solidFill>
                      <a:srgbClr val="000000"/>
                    </a:solidFill>
                  </a:rPr>
                  <a:t> </a:t>
                </a:r>
                <a:endParaRPr sz="35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25" name="Google Shape;325;p60"/>
              <p:cNvSpPr/>
              <p:nvPr/>
            </p:nvSpPr>
            <p:spPr>
              <a:xfrm>
                <a:off x="1954425" y="3401800"/>
                <a:ext cx="4453200" cy="792900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rgbClr val="0737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900"/>
                  <a:t>                    </a:t>
                </a:r>
                <a:r>
                  <a:rPr lang="ru" sz="4000" b="1" u="sng">
                    <a:solidFill>
                      <a:srgbClr val="0000FF"/>
                    </a:solidFill>
                    <a:hlinkClick r:id="rId9">
                      <a:extLst>
                        <a:ext uri="{A12FA001-AC4F-418D-AE19-62706E023703}">
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</a:ext>
                      </a:extLst>
                    </a:hlinkClick>
                  </a:rPr>
                  <a:t>Facebook</a:t>
                </a:r>
                <a:endParaRPr sz="4000" b="1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326" name="Google Shape;326;p60"/>
              <p:cNvGrpSpPr/>
              <p:nvPr/>
            </p:nvGrpSpPr>
            <p:grpSpPr>
              <a:xfrm>
                <a:off x="1954425" y="4576000"/>
                <a:ext cx="4453200" cy="792900"/>
                <a:chOff x="274575" y="5552750"/>
                <a:chExt cx="4453200" cy="792900"/>
              </a:xfrm>
            </p:grpSpPr>
            <p:sp>
              <p:nvSpPr>
                <p:cNvPr id="327" name="Google Shape;327;p60"/>
                <p:cNvSpPr/>
                <p:nvPr/>
              </p:nvSpPr>
              <p:spPr>
                <a:xfrm>
                  <a:off x="274575" y="5552750"/>
                  <a:ext cx="4453200" cy="792900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rgbClr val="07376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900"/>
                    <a:t>                   </a:t>
                  </a:r>
                  <a:r>
                    <a:rPr lang="ru" sz="1900" b="1"/>
                    <a:t> </a:t>
                  </a:r>
                  <a:r>
                    <a:rPr lang="ru" sz="4000" b="1" u="sng">
                      <a:solidFill>
                        <a:srgbClr val="0000FF"/>
                      </a:solidFill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</a:ext>
                        </a:extLst>
                      </a:hlinkClick>
                    </a:rPr>
                    <a:t>Instagram</a:t>
                  </a:r>
                  <a:endParaRPr sz="4000" b="1">
                    <a:solidFill>
                      <a:srgbClr val="0000FF"/>
                    </a:solidFill>
                  </a:endParaRPr>
                </a:p>
              </p:txBody>
            </p:sp>
            <p:pic>
              <p:nvPicPr>
                <p:cNvPr id="328" name="Google Shape;328;p60" descr="итнш.png"/>
                <p:cNvPicPr preferRelativeResize="0"/>
                <p:nvPr/>
              </p:nvPicPr>
              <p:blipFill>
                <a:blip r:embed="rId11">
                  <a:alphaModFix/>
                </a:blip>
                <a:stretch>
                  <a:fillRect/>
                </a:stretch>
              </p:blipFill>
              <p:spPr>
                <a:xfrm>
                  <a:off x="447113" y="5626800"/>
                  <a:ext cx="613625" cy="606149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07376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акеты слайдов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7316F"/>
      </a:accent1>
      <a:accent2>
        <a:srgbClr val="75C4C0"/>
      </a:accent2>
      <a:accent3>
        <a:srgbClr val="FFC800"/>
      </a:accent3>
      <a:accent4>
        <a:srgbClr val="595959"/>
      </a:accent4>
      <a:accent5>
        <a:srgbClr val="C2C2C2"/>
      </a:accent5>
      <a:accent6>
        <a:srgbClr val="F2F2F2"/>
      </a:accent6>
      <a:hlink>
        <a:srgbClr val="75C4C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215</Words>
  <Application>Microsoft Office PowerPoint</Application>
  <PresentationFormat>Экран (4:3)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Roboto</vt:lpstr>
      <vt:lpstr>Calibri</vt:lpstr>
      <vt:lpstr>Verdana</vt:lpstr>
      <vt:lpstr>Open Sans</vt:lpstr>
      <vt:lpstr>Montserrat</vt:lpstr>
      <vt:lpstr>Proxima Nova</vt:lpstr>
      <vt:lpstr>Proxima Nova Extrabold</vt:lpstr>
      <vt:lpstr>Simple Light</vt:lpstr>
      <vt:lpstr>Тема Office</vt:lpstr>
      <vt:lpstr>Макеты слайдов</vt:lpstr>
      <vt:lpstr>Simple Light</vt:lpstr>
      <vt:lpstr>Как организовать онлайн-марафон: сервисы и инструменты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Одна активность - разные сервисы</vt:lpstr>
      <vt:lpstr>Презентация PowerPoint</vt:lpstr>
      <vt:lpstr>Презентация PowerPoint</vt:lpstr>
      <vt:lpstr>Сонина Мария Николаевна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организовать онлайн-марафон: сервисы и инструменты</dc:title>
  <dc:creator>ООО</dc:creator>
  <cp:lastModifiedBy>user</cp:lastModifiedBy>
  <cp:revision>1</cp:revision>
  <dcterms:modified xsi:type="dcterms:W3CDTF">2022-01-13T09:33:38Z</dcterms:modified>
</cp:coreProperties>
</file>