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2467"/>
    <a:srgbClr val="6F267F"/>
    <a:srgbClr val="F1FCFE"/>
    <a:srgbClr val="FECB00"/>
    <a:srgbClr val="729F11"/>
    <a:srgbClr val="111E31"/>
    <a:srgbClr val="F7E8E1"/>
    <a:srgbClr val="DBF6FE"/>
    <a:srgbClr val="6BC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9.2592592592592587E-3"/>
                  <c:y val="-1.7301038062283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914-4076-82D4-25E8199608C2}"/>
                </c:ext>
              </c:extLst>
            </c:dLbl>
            <c:dLbl>
              <c:idx val="1"/>
              <c:layout>
                <c:manualLayout>
                  <c:x val="1.6203703703703703E-2"/>
                  <c:y val="-1.1534025374855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914-4076-82D4-25E8199608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оценка "2"</c:v>
                </c:pt>
                <c:pt idx="1">
                  <c:v>оценка "3"</c:v>
                </c:pt>
                <c:pt idx="2">
                  <c:v>оценка "4"</c:v>
                </c:pt>
                <c:pt idx="3">
                  <c:v>оценка "5"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5.7</c:v>
                </c:pt>
                <c:pt idx="1">
                  <c:v>51.8</c:v>
                </c:pt>
                <c:pt idx="2">
                  <c:v>30.9</c:v>
                </c:pt>
                <c:pt idx="3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14-4076-82D4-25E8199608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4556024"/>
        <c:axId val="304262848"/>
      </c:barChart>
      <c:catAx>
        <c:axId val="474556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04262848"/>
        <c:crosses val="autoZero"/>
        <c:auto val="1"/>
        <c:lblAlgn val="ctr"/>
        <c:lblOffset val="100"/>
        <c:noMultiLvlLbl val="0"/>
      </c:catAx>
      <c:valAx>
        <c:axId val="30426284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745560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</c:spPr>
          <c:invertIfNegative val="0"/>
          <c:dLbls>
            <c:dLbl>
              <c:idx val="0"/>
              <c:layout>
                <c:manualLayout>
                  <c:x val="9.2592592592592587E-3"/>
                  <c:y val="-1.7301038062283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07F-42F8-8F2C-8F7A7CA65F73}"/>
                </c:ext>
              </c:extLst>
            </c:dLbl>
            <c:dLbl>
              <c:idx val="1"/>
              <c:layout>
                <c:manualLayout>
                  <c:x val="1.6203703703703703E-2"/>
                  <c:y val="-1.1534025374855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07F-42F8-8F2C-8F7A7CA65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Задания базового уровня (10 заданий)</c:v>
                </c:pt>
                <c:pt idx="1">
                  <c:v>Задания повышенного уровня (4 задания)</c:v>
                </c:pt>
                <c:pt idx="2">
                  <c:v>Задания высокого уровня (2 задания)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70.8</c:v>
                </c:pt>
                <c:pt idx="1">
                  <c:v>53.9</c:v>
                </c:pt>
                <c:pt idx="2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7F-42F8-8F2C-8F7A7CA65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0539048"/>
        <c:axId val="480539440"/>
      </c:barChart>
      <c:catAx>
        <c:axId val="480539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80539440"/>
        <c:crosses val="autoZero"/>
        <c:auto val="1"/>
        <c:lblAlgn val="ctr"/>
        <c:lblOffset val="100"/>
        <c:noMultiLvlLbl val="0"/>
      </c:catAx>
      <c:valAx>
        <c:axId val="48053944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805390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Группа обучающихся, получивших отметку "2"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Лист1!$A$2:$A$16</c:f>
              <c:strCache>
                <c:ptCount val="1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  <c:pt idx="13">
                  <c:v>№14</c:v>
                </c:pt>
                <c:pt idx="14">
                  <c:v>№15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15.5</c:v>
                </c:pt>
                <c:pt idx="1">
                  <c:v>74.8</c:v>
                </c:pt>
                <c:pt idx="2">
                  <c:v>9.6999999999999993</c:v>
                </c:pt>
                <c:pt idx="3">
                  <c:v>21.4</c:v>
                </c:pt>
                <c:pt idx="4">
                  <c:v>20.100000000000001</c:v>
                </c:pt>
                <c:pt idx="5">
                  <c:v>6.8</c:v>
                </c:pt>
                <c:pt idx="6">
                  <c:v>37.5</c:v>
                </c:pt>
                <c:pt idx="7">
                  <c:v>5.8</c:v>
                </c:pt>
                <c:pt idx="8">
                  <c:v>26.5</c:v>
                </c:pt>
                <c:pt idx="9">
                  <c:v>6.8</c:v>
                </c:pt>
                <c:pt idx="10">
                  <c:v>34.9</c:v>
                </c:pt>
                <c:pt idx="11">
                  <c:v>6.5</c:v>
                </c:pt>
                <c:pt idx="12">
                  <c:v>9.6999999999999993</c:v>
                </c:pt>
                <c:pt idx="13">
                  <c:v>0.2</c:v>
                </c:pt>
                <c:pt idx="14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19-4E69-AFB4-8BCC7C036E5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 обучающихся, получивших отметку "3"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Лист1!$A$2:$A$16</c:f>
              <c:strCache>
                <c:ptCount val="1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  <c:pt idx="13">
                  <c:v>№14</c:v>
                </c:pt>
                <c:pt idx="14">
                  <c:v>№15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59.5</c:v>
                </c:pt>
                <c:pt idx="1">
                  <c:v>93.3</c:v>
                </c:pt>
                <c:pt idx="2">
                  <c:v>35.9</c:v>
                </c:pt>
                <c:pt idx="3">
                  <c:v>63</c:v>
                </c:pt>
                <c:pt idx="4">
                  <c:v>73.5</c:v>
                </c:pt>
                <c:pt idx="5">
                  <c:v>28.2</c:v>
                </c:pt>
                <c:pt idx="6">
                  <c:v>83.9</c:v>
                </c:pt>
                <c:pt idx="7">
                  <c:v>26.7</c:v>
                </c:pt>
                <c:pt idx="8">
                  <c:v>63</c:v>
                </c:pt>
                <c:pt idx="9">
                  <c:v>29.5</c:v>
                </c:pt>
                <c:pt idx="10">
                  <c:v>75.099999999999994</c:v>
                </c:pt>
                <c:pt idx="11">
                  <c:v>33.9</c:v>
                </c:pt>
                <c:pt idx="12">
                  <c:v>34.6</c:v>
                </c:pt>
                <c:pt idx="13">
                  <c:v>7.5</c:v>
                </c:pt>
                <c:pt idx="14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19-4E69-AFB4-8BCC7C036E5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Группа обучающихся, получивших отметку "4"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Лист1!$A$2:$A$16</c:f>
              <c:strCache>
                <c:ptCount val="1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  <c:pt idx="13">
                  <c:v>№14</c:v>
                </c:pt>
                <c:pt idx="14">
                  <c:v>№15</c:v>
                </c:pt>
              </c:strCache>
            </c:strRef>
          </c:cat>
          <c:val>
            <c:numRef>
              <c:f>Лист1!$D$2:$D$16</c:f>
              <c:numCache>
                <c:formatCode>General</c:formatCode>
                <c:ptCount val="15"/>
                <c:pt idx="0">
                  <c:v>78.3</c:v>
                </c:pt>
                <c:pt idx="1">
                  <c:v>97.4</c:v>
                </c:pt>
                <c:pt idx="2">
                  <c:v>64.900000000000006</c:v>
                </c:pt>
                <c:pt idx="3">
                  <c:v>77.099999999999994</c:v>
                </c:pt>
                <c:pt idx="4">
                  <c:v>94.4</c:v>
                </c:pt>
                <c:pt idx="5">
                  <c:v>56.3</c:v>
                </c:pt>
                <c:pt idx="6">
                  <c:v>95.8</c:v>
                </c:pt>
                <c:pt idx="7">
                  <c:v>55.21</c:v>
                </c:pt>
                <c:pt idx="8">
                  <c:v>90.5</c:v>
                </c:pt>
                <c:pt idx="9">
                  <c:v>71.8</c:v>
                </c:pt>
                <c:pt idx="10">
                  <c:v>90.8</c:v>
                </c:pt>
                <c:pt idx="11">
                  <c:v>62</c:v>
                </c:pt>
                <c:pt idx="12">
                  <c:v>61.6</c:v>
                </c:pt>
                <c:pt idx="13">
                  <c:v>43.6</c:v>
                </c:pt>
                <c:pt idx="14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19-4E69-AFB4-8BCC7C036E5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Группа обучающихся, получивших отметку "5"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Лист1!$A$2:$A$16</c:f>
              <c:strCache>
                <c:ptCount val="1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  <c:pt idx="13">
                  <c:v>№14</c:v>
                </c:pt>
                <c:pt idx="14">
                  <c:v>№15</c:v>
                </c:pt>
              </c:strCache>
            </c:strRef>
          </c:cat>
          <c:val>
            <c:numRef>
              <c:f>Лист1!$E$2:$E$16</c:f>
              <c:numCache>
                <c:formatCode>General</c:formatCode>
                <c:ptCount val="15"/>
                <c:pt idx="0">
                  <c:v>83.2</c:v>
                </c:pt>
                <c:pt idx="1">
                  <c:v>99.7</c:v>
                </c:pt>
                <c:pt idx="2">
                  <c:v>86.4</c:v>
                </c:pt>
                <c:pt idx="3">
                  <c:v>78.8</c:v>
                </c:pt>
                <c:pt idx="4">
                  <c:v>98.6</c:v>
                </c:pt>
                <c:pt idx="5">
                  <c:v>86.4</c:v>
                </c:pt>
                <c:pt idx="6">
                  <c:v>98.3</c:v>
                </c:pt>
                <c:pt idx="7">
                  <c:v>85.4</c:v>
                </c:pt>
                <c:pt idx="8">
                  <c:v>98.9</c:v>
                </c:pt>
                <c:pt idx="9">
                  <c:v>95.9</c:v>
                </c:pt>
                <c:pt idx="10">
                  <c:v>97.8</c:v>
                </c:pt>
                <c:pt idx="11">
                  <c:v>85.6</c:v>
                </c:pt>
                <c:pt idx="12">
                  <c:v>82</c:v>
                </c:pt>
                <c:pt idx="13">
                  <c:v>84.1</c:v>
                </c:pt>
                <c:pt idx="14">
                  <c:v>95.3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119-4E69-AFB4-8BCC7C036E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2558736"/>
        <c:axId val="532559128"/>
      </c:lineChart>
      <c:catAx>
        <c:axId val="53255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32559128"/>
        <c:crosses val="autoZero"/>
        <c:auto val="1"/>
        <c:lblAlgn val="ctr"/>
        <c:lblOffset val="100"/>
        <c:noMultiLvlLbl val="0"/>
      </c:catAx>
      <c:valAx>
        <c:axId val="532559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3255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0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6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3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15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1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4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6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6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8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3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231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ndrewrogov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0507" y="532015"/>
            <a:ext cx="6407035" cy="2951018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6F267F"/>
                </a:solidFill>
                <a:latin typeface="+mn-lt"/>
              </a:rPr>
              <a:t/>
            </a:r>
            <a:br>
              <a:rPr lang="en-US" sz="2400" b="1" dirty="0" smtClean="0">
                <a:solidFill>
                  <a:srgbClr val="6F267F"/>
                </a:solidFill>
                <a:latin typeface="+mn-lt"/>
              </a:rPr>
            </a:br>
            <a:r>
              <a:rPr lang="ru-RU" sz="2400" b="1" i="1" dirty="0" smtClean="0">
                <a:solidFill>
                  <a:srgbClr val="6F267F"/>
                </a:solidFill>
                <a:latin typeface="+mn-lt"/>
              </a:rPr>
              <a:t/>
            </a:r>
            <a:br>
              <a:rPr lang="ru-RU" sz="2400" b="1" i="1" dirty="0" smtClean="0">
                <a:solidFill>
                  <a:srgbClr val="6F267F"/>
                </a:solidFill>
                <a:latin typeface="+mn-lt"/>
              </a:rPr>
            </a:br>
            <a:r>
              <a:rPr lang="en-US" sz="2400" b="1" i="1" dirty="0" smtClean="0">
                <a:solidFill>
                  <a:srgbClr val="6F267F"/>
                </a:solidFill>
                <a:latin typeface="+mn-lt"/>
              </a:rPr>
              <a:t/>
            </a:r>
            <a:br>
              <a:rPr lang="en-US" sz="2400" b="1" i="1" dirty="0" smtClean="0">
                <a:solidFill>
                  <a:srgbClr val="6F267F"/>
                </a:solidFill>
                <a:latin typeface="+mn-lt"/>
              </a:rPr>
            </a:br>
            <a:r>
              <a:rPr lang="ru-RU" sz="2400" b="1" dirty="0" smtClean="0">
                <a:solidFill>
                  <a:srgbClr val="6F267F"/>
                </a:solidFill>
                <a:latin typeface="+mn-lt"/>
              </a:rPr>
              <a:t/>
            </a:r>
            <a:br>
              <a:rPr lang="ru-RU" sz="2400" b="1" dirty="0" smtClean="0">
                <a:solidFill>
                  <a:srgbClr val="6F267F"/>
                </a:solidFill>
                <a:latin typeface="+mn-lt"/>
              </a:rPr>
            </a:br>
            <a:r>
              <a:rPr lang="ru-RU" sz="3200" b="1" dirty="0">
                <a:solidFill>
                  <a:srgbClr val="6F267F"/>
                </a:solidFill>
                <a:latin typeface="+mn-lt"/>
              </a:rPr>
              <a:t>Анализ результатов ОГЭ по информатике в 2022 году. Типичные ошибки участников</a:t>
            </a:r>
            <a:endParaRPr lang="en-US" sz="3200" b="1" i="1" dirty="0">
              <a:solidFill>
                <a:srgbClr val="6F267F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2247" y="4682693"/>
            <a:ext cx="4088616" cy="1655762"/>
          </a:xfrm>
        </p:spPr>
        <p:txBody>
          <a:bodyPr>
            <a:normAutofit/>
          </a:bodyPr>
          <a:lstStyle/>
          <a:p>
            <a:pPr algn="r"/>
            <a:r>
              <a:rPr lang="ru-RU" sz="2000" b="1" i="1" dirty="0">
                <a:solidFill>
                  <a:srgbClr val="00B050"/>
                </a:solidFill>
              </a:rPr>
              <a:t>Таран Татьяна Васильевна, заместитель директора по УВР МАОУ «Лицей № 82 </a:t>
            </a:r>
            <a:r>
              <a:rPr lang="ru-RU" sz="2000" b="1" i="1" dirty="0" err="1">
                <a:solidFill>
                  <a:srgbClr val="00B050"/>
                </a:solidFill>
              </a:rPr>
              <a:t>г.Челябинска</a:t>
            </a:r>
            <a:r>
              <a:rPr lang="ru-RU" sz="2000" b="1" i="1" dirty="0">
                <a:solidFill>
                  <a:srgbClr val="00B050"/>
                </a:solidFill>
              </a:rPr>
              <a:t>», руководитель ГМО учителей информатики</a:t>
            </a:r>
            <a:endParaRPr lang="en-US" sz="2000" b="1" i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6822" y="6126480"/>
            <a:ext cx="390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6F267F"/>
                </a:solidFill>
              </a:rPr>
              <a:t>Челябинск, 2022</a:t>
            </a:r>
            <a:endParaRPr lang="ru-RU" b="1" dirty="0">
              <a:solidFill>
                <a:srgbClr val="6F26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365759"/>
            <a:ext cx="6866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6F267F"/>
                </a:solidFill>
              </a:rPr>
              <a:t>ресурсы</a:t>
            </a:r>
            <a:endParaRPr lang="ru-RU" sz="2400" b="1" dirty="0">
              <a:solidFill>
                <a:srgbClr val="6F267F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36371" y="34830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77935" y="899267"/>
            <a:ext cx="6517178" cy="624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9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сайт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ФИПИ, открытый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банк заданий ОГЭ;</a:t>
            </a:r>
          </a:p>
          <a:p>
            <a:pPr indent="450215" algn="just">
              <a:lnSpc>
                <a:spcPct val="9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система тестов для подготовки и самоподготовки к ОГЭ oge.sdamgia.ru,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содержит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тренировочные тесты ОГЭ, представлен формат реальных заданий ОГЭ;</a:t>
            </a:r>
          </a:p>
          <a:p>
            <a:pPr indent="450215" algn="just">
              <a:lnSpc>
                <a:spcPct val="9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официальный сайт учителя информатики Полякова Константина kpolyakov.spb.ru, содержит материалы для подготовки к ОГЭ, генератор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вариантов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ОГЭ;</a:t>
            </a:r>
          </a:p>
          <a:p>
            <a:pPr indent="450215" algn="just">
              <a:lnSpc>
                <a:spcPct val="9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«Авторская мастерская» автора УМК «Информатика» 7-9 классы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Босовой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Л.Л. bosova.ru, содержит онлайн тесты для подготовки к ОГЭ,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видеоразборы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компьютерные задания;</a:t>
            </a:r>
          </a:p>
          <a:p>
            <a:pPr indent="450215" algn="just">
              <a:lnSpc>
                <a:spcPct val="90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образовательный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ФИЗИНФИКА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fizinfika.ru,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vk.com/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fizinfika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содержит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видеоуроки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открытый курс по подготовке к ОГЭ по информатике, </a:t>
            </a:r>
            <a:r>
              <a:rPr lang="ru-RU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стримы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Личный сайт Рогова А.Ю, учителя информатики МАОУ «СОШ № 153 г. Челябинска»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https://andrewrogov.ru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90000"/>
              </a:lnSpc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14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3367" y="2283482"/>
            <a:ext cx="6866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6F267F"/>
                </a:solidFill>
              </a:rPr>
              <a:t>Спасибо за внимание!</a:t>
            </a:r>
            <a:endParaRPr lang="ru-RU" sz="3600" b="1" dirty="0">
              <a:solidFill>
                <a:srgbClr val="6F267F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36371" y="34830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77935" y="899267"/>
            <a:ext cx="65171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90000"/>
              </a:lnSpc>
              <a:spcAft>
                <a:spcPts val="0"/>
              </a:spcAft>
            </a:pP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90000"/>
              </a:lnSpc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91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65" y="1953491"/>
            <a:ext cx="6891250" cy="38903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C00000"/>
                </a:solidFill>
              </a:rPr>
              <a:t>Отметка «2» – от 0 до 4 </a:t>
            </a:r>
            <a:r>
              <a:rPr lang="ru-RU" sz="2800" b="1" dirty="0" smtClean="0">
                <a:solidFill>
                  <a:srgbClr val="C00000"/>
                </a:solidFill>
              </a:rPr>
              <a:t>баллов</a:t>
            </a:r>
            <a:r>
              <a:rPr lang="ru-RU" sz="2800" b="1" dirty="0">
                <a:solidFill>
                  <a:srgbClr val="C00000"/>
                </a:solidFill>
              </a:rPr>
              <a:t/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Отметка «3» – от 5 до 10 </a:t>
            </a:r>
            <a:r>
              <a:rPr lang="ru-RU" sz="2800" b="1" dirty="0" smtClean="0">
                <a:solidFill>
                  <a:srgbClr val="C00000"/>
                </a:solidFill>
              </a:rPr>
              <a:t>баллов</a:t>
            </a:r>
            <a:r>
              <a:rPr lang="ru-RU" sz="2800" b="1" dirty="0">
                <a:solidFill>
                  <a:srgbClr val="C00000"/>
                </a:solidFill>
              </a:rPr>
              <a:t/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Отметка «4» – от 11 до 15 </a:t>
            </a:r>
            <a:r>
              <a:rPr lang="ru-RU" sz="2800" b="1" dirty="0" smtClean="0">
                <a:solidFill>
                  <a:srgbClr val="C00000"/>
                </a:solidFill>
              </a:rPr>
              <a:t>баллов</a:t>
            </a:r>
            <a:r>
              <a:rPr lang="ru-RU" sz="2800" b="1" dirty="0">
                <a:solidFill>
                  <a:srgbClr val="C00000"/>
                </a:solidFill>
              </a:rPr>
              <a:t/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Отметка «5» – от 16 до 19 </a:t>
            </a:r>
            <a:r>
              <a:rPr lang="ru-RU" sz="2800" b="1" dirty="0" smtClean="0">
                <a:solidFill>
                  <a:srgbClr val="C00000"/>
                </a:solidFill>
              </a:rPr>
              <a:t>баллов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55" y="332509"/>
            <a:ext cx="5719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6F267F"/>
                </a:solidFill>
              </a:rPr>
              <a:t>нормы оценивания экзаменационной работы</a:t>
            </a:r>
            <a:endParaRPr lang="ru-RU" sz="3200" b="1" dirty="0">
              <a:solidFill>
                <a:srgbClr val="6F26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18509" y="365759"/>
            <a:ext cx="6076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6F267F"/>
                </a:solidFill>
              </a:rPr>
              <a:t>Результаты выполнения экзаменационной работы в разрезе отметок (в %)</a:t>
            </a:r>
            <a:endParaRPr lang="ru-RU" sz="2400" b="1" dirty="0">
              <a:solidFill>
                <a:srgbClr val="6F267F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36371" y="34830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30384531"/>
              </p:ext>
            </p:extLst>
          </p:nvPr>
        </p:nvGraphicFramePr>
        <p:xfrm>
          <a:off x="1670858" y="1953492"/>
          <a:ext cx="7024255" cy="3120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36371" y="55309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75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18509" y="365759"/>
            <a:ext cx="6076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F267F"/>
                </a:solidFill>
              </a:rPr>
              <a:t>Результаты </a:t>
            </a:r>
            <a:r>
              <a:rPr lang="ru-RU" sz="2000" b="1" dirty="0">
                <a:solidFill>
                  <a:srgbClr val="6F267F"/>
                </a:solidFill>
              </a:rPr>
              <a:t>экзаменационной работы в 9-х классах в разрезе заданий и критериев </a:t>
            </a:r>
            <a:r>
              <a:rPr lang="ru-RU" sz="2000" b="1" dirty="0" smtClean="0">
                <a:solidFill>
                  <a:srgbClr val="6F267F"/>
                </a:solidFill>
              </a:rPr>
              <a:t>оценивания </a:t>
            </a:r>
            <a:r>
              <a:rPr lang="ru-RU" sz="2000" b="1" dirty="0">
                <a:solidFill>
                  <a:srgbClr val="6F267F"/>
                </a:solidFill>
              </a:rPr>
              <a:t>(в %)</a:t>
            </a:r>
            <a:endParaRPr lang="ru-RU" sz="2000" b="1" dirty="0">
              <a:solidFill>
                <a:srgbClr val="6F267F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36371" y="34830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36371" y="55309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552017"/>
              </p:ext>
            </p:extLst>
          </p:nvPr>
        </p:nvGraphicFramePr>
        <p:xfrm>
          <a:off x="1197034" y="1088967"/>
          <a:ext cx="7656022" cy="5784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3449">
                  <a:extLst>
                    <a:ext uri="{9D8B030D-6E8A-4147-A177-3AD203B41FA5}">
                      <a16:colId xmlns:a16="http://schemas.microsoft.com/office/drawing/2014/main" val="3536894991"/>
                    </a:ext>
                  </a:extLst>
                </a:gridCol>
                <a:gridCol w="2868117">
                  <a:extLst>
                    <a:ext uri="{9D8B030D-6E8A-4147-A177-3AD203B41FA5}">
                      <a16:colId xmlns:a16="http://schemas.microsoft.com/office/drawing/2014/main" val="4161330485"/>
                    </a:ext>
                  </a:extLst>
                </a:gridCol>
                <a:gridCol w="1229743">
                  <a:extLst>
                    <a:ext uri="{9D8B030D-6E8A-4147-A177-3AD203B41FA5}">
                      <a16:colId xmlns:a16="http://schemas.microsoft.com/office/drawing/2014/main" val="3617814428"/>
                    </a:ext>
                  </a:extLst>
                </a:gridCol>
                <a:gridCol w="956039">
                  <a:extLst>
                    <a:ext uri="{9D8B030D-6E8A-4147-A177-3AD203B41FA5}">
                      <a16:colId xmlns:a16="http://schemas.microsoft.com/office/drawing/2014/main" val="95680253"/>
                    </a:ext>
                  </a:extLst>
                </a:gridCol>
                <a:gridCol w="1098674">
                  <a:extLst>
                    <a:ext uri="{9D8B030D-6E8A-4147-A177-3AD203B41FA5}">
                      <a16:colId xmlns:a16="http://schemas.microsoft.com/office/drawing/2014/main" val="1184058149"/>
                    </a:ext>
                  </a:extLst>
                </a:gridCol>
              </a:tblGrid>
              <a:tr h="6656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задания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Проверяемые элементы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сложности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% выполнения по городу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extLst>
                  <a:ext uri="{0D108BD9-81ED-4DB2-BD59-A6C34878D82A}">
                    <a16:rowId xmlns:a16="http://schemas.microsoft.com/office/drawing/2014/main" val="1115394624"/>
                  </a:ext>
                </a:extLst>
              </a:tr>
              <a:tr h="6656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 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Оценивать объём памяти, необходимый для хранения текстовых данных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extLst>
                  <a:ext uri="{0D108BD9-81ED-4DB2-BD59-A6C34878D82A}">
                    <a16:rowId xmlns:a16="http://schemas.microsoft.com/office/drawing/2014/main" val="1872573442"/>
                  </a:ext>
                </a:extLst>
              </a:tr>
              <a:tr h="4437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 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Уметь декодировать кодовую последовательность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extLst>
                  <a:ext uri="{0D108BD9-81ED-4DB2-BD59-A6C34878D82A}">
                    <a16:rowId xmlns:a16="http://schemas.microsoft.com/office/drawing/2014/main" val="2631797946"/>
                  </a:ext>
                </a:extLst>
              </a:tr>
              <a:tr h="4437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 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Определять истинность составного высказывания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E0246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</a:t>
                      </a:r>
                      <a:endParaRPr lang="ru-RU" sz="1400" b="1" dirty="0">
                        <a:solidFill>
                          <a:srgbClr val="E02467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extLst>
                  <a:ext uri="{0D108BD9-81ED-4DB2-BD59-A6C34878D82A}">
                    <a16:rowId xmlns:a16="http://schemas.microsoft.com/office/drawing/2014/main" val="2595763118"/>
                  </a:ext>
                </a:extLst>
              </a:tr>
              <a:tr h="4437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 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Анализировать простейшие модели объектов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extLst>
                  <a:ext uri="{0D108BD9-81ED-4DB2-BD59-A6C34878D82A}">
                    <a16:rowId xmlns:a16="http://schemas.microsoft.com/office/drawing/2014/main" val="1182491411"/>
                  </a:ext>
                </a:extLst>
              </a:tr>
              <a:tr h="6656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 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Анализировать простые алгоритмы для конкретного исполнителя с фиксированным набором команд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extLst>
                  <a:ext uri="{0D108BD9-81ED-4DB2-BD59-A6C34878D82A}">
                    <a16:rowId xmlns:a16="http://schemas.microsoft.com/office/drawing/2014/main" val="482559933"/>
                  </a:ext>
                </a:extLst>
              </a:tr>
              <a:tr h="6656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 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Формально исполнять алгоритмы, записанные на языке программирования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E0246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</a:t>
                      </a:r>
                      <a:endParaRPr lang="ru-RU" sz="1400" b="1" dirty="0">
                        <a:solidFill>
                          <a:srgbClr val="E02467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extLst>
                  <a:ext uri="{0D108BD9-81ED-4DB2-BD59-A6C34878D82A}">
                    <a16:rowId xmlns:a16="http://schemas.microsoft.com/office/drawing/2014/main" val="2269774712"/>
                  </a:ext>
                </a:extLst>
              </a:tr>
              <a:tr h="4437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 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Знать принципы адресации в сети Интернет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extLst>
                  <a:ext uri="{0D108BD9-81ED-4DB2-BD59-A6C34878D82A}">
                    <a16:rowId xmlns:a16="http://schemas.microsoft.com/office/drawing/2014/main" val="3830898877"/>
                  </a:ext>
                </a:extLst>
              </a:tr>
              <a:tr h="4437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 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Понимать принципы поиска информации в Интернете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E0246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41,1</a:t>
                      </a:r>
                      <a:endParaRPr lang="ru-RU" sz="1400" b="1" dirty="0">
                        <a:solidFill>
                          <a:srgbClr val="E02467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extLst>
                  <a:ext uri="{0D108BD9-81ED-4DB2-BD59-A6C34878D82A}">
                    <a16:rowId xmlns:a16="http://schemas.microsoft.com/office/drawing/2014/main" val="3567373393"/>
                  </a:ext>
                </a:extLst>
              </a:tr>
              <a:tr h="4437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 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анализировать информацию, представленную в виде схем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extLst>
                  <a:ext uri="{0D108BD9-81ED-4DB2-BD59-A6C34878D82A}">
                    <a16:rowId xmlns:a16="http://schemas.microsoft.com/office/drawing/2014/main" val="3801913362"/>
                  </a:ext>
                </a:extLst>
              </a:tr>
              <a:tr h="4437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 10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Записывать числа в различных системах счисления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E0246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400" b="1" dirty="0">
                        <a:solidFill>
                          <a:srgbClr val="E02467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extLst>
                  <a:ext uri="{0D108BD9-81ED-4DB2-BD59-A6C34878D82A}">
                    <a16:rowId xmlns:a16="http://schemas.microsoft.com/office/drawing/2014/main" val="4078783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67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18509" y="365759"/>
            <a:ext cx="6076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F267F"/>
                </a:solidFill>
              </a:rPr>
              <a:t>Результаты </a:t>
            </a:r>
            <a:r>
              <a:rPr lang="ru-RU" sz="2000" b="1" dirty="0">
                <a:solidFill>
                  <a:srgbClr val="6F267F"/>
                </a:solidFill>
              </a:rPr>
              <a:t>экзаменационной работы в 9-х классах в разрезе заданий и критериев </a:t>
            </a:r>
            <a:r>
              <a:rPr lang="ru-RU" sz="2000" b="1" dirty="0" smtClean="0">
                <a:solidFill>
                  <a:srgbClr val="6F267F"/>
                </a:solidFill>
              </a:rPr>
              <a:t>оценивания </a:t>
            </a:r>
            <a:r>
              <a:rPr lang="ru-RU" sz="2000" b="1" dirty="0">
                <a:solidFill>
                  <a:srgbClr val="6F267F"/>
                </a:solidFill>
              </a:rPr>
              <a:t>(в %)</a:t>
            </a:r>
            <a:endParaRPr lang="ru-RU" sz="2000" b="1" dirty="0">
              <a:solidFill>
                <a:srgbClr val="6F267F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36371" y="34830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36371" y="55309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696946"/>
              </p:ext>
            </p:extLst>
          </p:nvPr>
        </p:nvGraphicFramePr>
        <p:xfrm>
          <a:off x="1945178" y="1088967"/>
          <a:ext cx="6907877" cy="5250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6532">
                  <a:extLst>
                    <a:ext uri="{9D8B030D-6E8A-4147-A177-3AD203B41FA5}">
                      <a16:colId xmlns:a16="http://schemas.microsoft.com/office/drawing/2014/main" val="3536894991"/>
                    </a:ext>
                  </a:extLst>
                </a:gridCol>
                <a:gridCol w="2587845">
                  <a:extLst>
                    <a:ext uri="{9D8B030D-6E8A-4147-A177-3AD203B41FA5}">
                      <a16:colId xmlns:a16="http://schemas.microsoft.com/office/drawing/2014/main" val="4161330485"/>
                    </a:ext>
                  </a:extLst>
                </a:gridCol>
                <a:gridCol w="1109573">
                  <a:extLst>
                    <a:ext uri="{9D8B030D-6E8A-4147-A177-3AD203B41FA5}">
                      <a16:colId xmlns:a16="http://schemas.microsoft.com/office/drawing/2014/main" val="3617814428"/>
                    </a:ext>
                  </a:extLst>
                </a:gridCol>
                <a:gridCol w="862615">
                  <a:extLst>
                    <a:ext uri="{9D8B030D-6E8A-4147-A177-3AD203B41FA5}">
                      <a16:colId xmlns:a16="http://schemas.microsoft.com/office/drawing/2014/main" val="95680253"/>
                    </a:ext>
                  </a:extLst>
                </a:gridCol>
                <a:gridCol w="991312">
                  <a:extLst>
                    <a:ext uri="{9D8B030D-6E8A-4147-A177-3AD203B41FA5}">
                      <a16:colId xmlns:a16="http://schemas.microsoft.com/office/drawing/2014/main" val="1184058149"/>
                    </a:ext>
                  </a:extLst>
                </a:gridCol>
              </a:tblGrid>
              <a:tr h="5274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задания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Проверяемые элементы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сложности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% выполнения по городу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extLst>
                  <a:ext uri="{0D108BD9-81ED-4DB2-BD59-A6C34878D82A}">
                    <a16:rowId xmlns:a16="http://schemas.microsoft.com/office/drawing/2014/main" val="1115394624"/>
                  </a:ext>
                </a:extLst>
              </a:tr>
              <a:tr h="2954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 11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 информации в файлах и каталогах компьютера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extLst>
                  <a:ext uri="{0D108BD9-81ED-4DB2-BD59-A6C34878D82A}">
                    <a16:rowId xmlns:a16="http://schemas.microsoft.com/office/drawing/2014/main" val="4283821948"/>
                  </a:ext>
                </a:extLst>
              </a:tr>
              <a:tr h="3954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 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количества и информационного объёма файлов, отобранных по некоторому условию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E0246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</a:t>
                      </a:r>
                      <a:endParaRPr lang="ru-RU" sz="1400" b="1" dirty="0">
                        <a:solidFill>
                          <a:srgbClr val="E02467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extLst>
                  <a:ext uri="{0D108BD9-81ED-4DB2-BD59-A6C34878D82A}">
                    <a16:rowId xmlns:a16="http://schemas.microsoft.com/office/drawing/2014/main" val="1656452406"/>
                  </a:ext>
                </a:extLst>
              </a:tr>
              <a:tr h="4954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 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Создавать презентации (вариант задания 13.1) или создавать текстовый документ (вариант задания 13.2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E0246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</a:t>
                      </a:r>
                      <a:endParaRPr lang="ru-RU" sz="1400" b="1" dirty="0">
                        <a:solidFill>
                          <a:srgbClr val="E02467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extLst>
                  <a:ext uri="{0D108BD9-81ED-4DB2-BD59-A6C34878D82A}">
                    <a16:rowId xmlns:a16="http://schemas.microsoft.com/office/drawing/2014/main" val="1552293960"/>
                  </a:ext>
                </a:extLst>
              </a:tr>
              <a:tr h="4954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 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проводить обработку большого массива данных с использованием средств электронной таблицы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E0246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27,1</a:t>
                      </a:r>
                      <a:endParaRPr lang="ru-RU" sz="1400" b="1" dirty="0">
                        <a:solidFill>
                          <a:srgbClr val="E02467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extLst>
                  <a:ext uri="{0D108BD9-81ED-4DB2-BD59-A6C34878D82A}">
                    <a16:rowId xmlns:a16="http://schemas.microsoft.com/office/drawing/2014/main" val="3794888933"/>
                  </a:ext>
                </a:extLst>
              </a:tr>
              <a:tr h="6953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 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Создавать и выполнять программы для заданного исполнителя (вариант задания 15.1) или на универсальном языке программирования (вариант задания 15.2)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E0246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</a:t>
                      </a:r>
                      <a:endParaRPr lang="ru-RU" sz="1400" b="1" dirty="0">
                        <a:solidFill>
                          <a:srgbClr val="E02467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6" marR="30146" marT="0" marB="0" anchor="ctr"/>
                </a:tc>
                <a:extLst>
                  <a:ext uri="{0D108BD9-81ED-4DB2-BD59-A6C34878D82A}">
                    <a16:rowId xmlns:a16="http://schemas.microsoft.com/office/drawing/2014/main" val="3580056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2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365759"/>
            <a:ext cx="6866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6F267F"/>
                </a:solidFill>
              </a:rPr>
              <a:t>C</a:t>
            </a:r>
            <a:r>
              <a:rPr lang="ru-RU" sz="2000" b="1" dirty="0" err="1" smtClean="0">
                <a:solidFill>
                  <a:srgbClr val="6F267F"/>
                </a:solidFill>
              </a:rPr>
              <a:t>редний</a:t>
            </a:r>
            <a:r>
              <a:rPr lang="ru-RU" sz="2000" b="1" dirty="0" smtClean="0">
                <a:solidFill>
                  <a:srgbClr val="6F267F"/>
                </a:solidFill>
              </a:rPr>
              <a:t> процент </a:t>
            </a:r>
            <a:r>
              <a:rPr lang="ru-RU" sz="2000" b="1" dirty="0">
                <a:solidFill>
                  <a:srgbClr val="6F267F"/>
                </a:solidFill>
              </a:rPr>
              <a:t>выполнения заданий базового, повышенного и высокого уровня </a:t>
            </a:r>
            <a:endParaRPr lang="ru-RU" sz="2000" b="1" dirty="0">
              <a:solidFill>
                <a:srgbClr val="6F267F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36371" y="34830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639080098"/>
              </p:ext>
            </p:extLst>
          </p:nvPr>
        </p:nvGraphicFramePr>
        <p:xfrm>
          <a:off x="1687485" y="1214309"/>
          <a:ext cx="7007628" cy="4242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67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365759"/>
            <a:ext cx="6866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6F267F"/>
                </a:solidFill>
              </a:rPr>
              <a:t>C</a:t>
            </a:r>
            <a:r>
              <a:rPr lang="ru-RU" sz="2000" b="1" dirty="0" err="1" smtClean="0">
                <a:solidFill>
                  <a:srgbClr val="6F267F"/>
                </a:solidFill>
              </a:rPr>
              <a:t>редний</a:t>
            </a:r>
            <a:r>
              <a:rPr lang="ru-RU" sz="2000" b="1" dirty="0" smtClean="0">
                <a:solidFill>
                  <a:srgbClr val="6F267F"/>
                </a:solidFill>
              </a:rPr>
              <a:t> процент </a:t>
            </a:r>
            <a:r>
              <a:rPr lang="ru-RU" sz="2000" b="1" dirty="0">
                <a:solidFill>
                  <a:srgbClr val="6F267F"/>
                </a:solidFill>
              </a:rPr>
              <a:t>выполнения заданий базового, повышенного и высокого уровня </a:t>
            </a:r>
            <a:endParaRPr lang="ru-RU" sz="2000" b="1" dirty="0">
              <a:solidFill>
                <a:srgbClr val="6F267F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36371" y="34830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54139425"/>
              </p:ext>
            </p:extLst>
          </p:nvPr>
        </p:nvGraphicFramePr>
        <p:xfrm>
          <a:off x="1611630" y="1438102"/>
          <a:ext cx="7233112" cy="4555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91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365759"/>
            <a:ext cx="6866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6F267F"/>
                </a:solidFill>
              </a:rPr>
              <a:t>Выводы</a:t>
            </a:r>
            <a:endParaRPr lang="ru-RU" sz="3200" b="1" dirty="0">
              <a:solidFill>
                <a:srgbClr val="6F267F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36371" y="34830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20735" y="950534"/>
            <a:ext cx="6974378" cy="5806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Доля неуспешных обучающихся, не достигших достаточного уровня освоения основной образовательной программы основного общего образования, составила </a:t>
            </a:r>
            <a:r>
              <a:rPr lang="ru-RU" b="1" dirty="0">
                <a:solidFill>
                  <a:srgbClr val="E0246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5,7% (308 </a:t>
            </a:r>
            <a:r>
              <a:rPr lang="ru-RU" b="1" dirty="0" smtClean="0">
                <a:solidFill>
                  <a:srgbClr val="E0246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обучающихся). </a:t>
            </a:r>
            <a:endParaRPr lang="ru-RU" b="1" dirty="0">
              <a:solidFill>
                <a:srgbClr val="E02467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Доля обучающихся, освоивших основные образовательные программы основного общего образования на достаточном уровне, составила </a:t>
            </a:r>
            <a:r>
              <a:rPr lang="ru-RU" b="1" dirty="0">
                <a:solidFill>
                  <a:srgbClr val="E0246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94,3% (5073 обучающихся). </a:t>
            </a:r>
            <a:endParaRPr lang="ru-RU" b="1" dirty="0">
              <a:solidFill>
                <a:srgbClr val="E02467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Доля обучающихся, достигших минимального уровня подготовки (набрали 5-6 баллов) составила </a:t>
            </a:r>
            <a:r>
              <a:rPr lang="ru-RU" b="1" dirty="0">
                <a:solidFill>
                  <a:srgbClr val="E0246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14% (761 обучающийся).</a:t>
            </a:r>
            <a:endParaRPr lang="ru-RU" b="1" dirty="0">
              <a:solidFill>
                <a:srgbClr val="E02467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Доля обучающихся, достигших высокого уровня подготовки (набрали 16-19 баллов) составляет </a:t>
            </a:r>
            <a:r>
              <a:rPr lang="ru-RU" b="1" dirty="0">
                <a:solidFill>
                  <a:srgbClr val="E0246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11,6% (627 обучающихся).</a:t>
            </a:r>
            <a:endParaRPr lang="ru-RU" b="1" dirty="0">
              <a:solidFill>
                <a:srgbClr val="E02467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spc="-20" dirty="0">
                <a:solidFill>
                  <a:srgbClr val="E0246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42 выпускника набрали максимальный балл – 19. </a:t>
            </a:r>
            <a:endParaRPr lang="ru-RU" b="1" dirty="0">
              <a:solidFill>
                <a:srgbClr val="E02467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6 обучающихся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набрали ни одного балла за экзаменационную работу.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0767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Средний первичный балл составил 10 (из максимального значения 19 баллов), что соответствует отметке «</a:t>
            </a:r>
            <a:r>
              <a:rPr lang="ru-RU" b="1" dirty="0">
                <a:solidFill>
                  <a:srgbClr val="E0246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2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365759"/>
            <a:ext cx="68663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6F267F"/>
                </a:solidFill>
              </a:rPr>
              <a:t>Н</a:t>
            </a:r>
            <a:r>
              <a:rPr lang="ru-RU" sz="2400" b="1" dirty="0" smtClean="0">
                <a:solidFill>
                  <a:srgbClr val="6F267F"/>
                </a:solidFill>
              </a:rPr>
              <a:t>едостаточный </a:t>
            </a:r>
            <a:r>
              <a:rPr lang="ru-RU" sz="2400" b="1" dirty="0">
                <a:solidFill>
                  <a:srgbClr val="6F267F"/>
                </a:solidFill>
              </a:rPr>
              <a:t>уровень освоения выпускниками следующих элементов </a:t>
            </a:r>
            <a:r>
              <a:rPr lang="ru-RU" sz="2400" b="1" dirty="0" smtClean="0">
                <a:solidFill>
                  <a:srgbClr val="6F267F"/>
                </a:solidFill>
              </a:rPr>
              <a:t>базового </a:t>
            </a:r>
            <a:r>
              <a:rPr lang="ru-RU" sz="2400" b="1" dirty="0">
                <a:solidFill>
                  <a:srgbClr val="6F267F"/>
                </a:solidFill>
              </a:rPr>
              <a:t>содержания образовательной программы</a:t>
            </a:r>
            <a:endParaRPr lang="ru-RU" sz="2400" b="1" dirty="0">
              <a:solidFill>
                <a:srgbClr val="6F267F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36371" y="34830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713914"/>
            <a:ext cx="6517178" cy="4542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определять истинность составного высказывания (задание № 3);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формально исполнять алгоритмы, записанные на языке программирования (задание № 6);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записывать числа в различных системах счисления (задание № 10);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- определение количества и информационного объёма файлов, отобранных по некоторому условию (задание № 12)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2246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545</Words>
  <Application>Microsoft Office PowerPoint</Application>
  <PresentationFormat>Экран (4:3)</PresentationFormat>
  <Paragraphs>120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    Анализ результатов ОГЭ по информатике в 2022 году. Типичные ошибки участников</vt:lpstr>
      <vt:lpstr>Отметка «2» – от 0 до 4 баллов Отметка «3» – от 5 до 10 баллов Отметка «4» – от 11 до 15 баллов Отметка «5» – от 16 до 19 баллов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Татьяна В. Таран</cp:lastModifiedBy>
  <cp:revision>30</cp:revision>
  <dcterms:created xsi:type="dcterms:W3CDTF">2018-09-04T12:10:47Z</dcterms:created>
  <dcterms:modified xsi:type="dcterms:W3CDTF">2022-09-22T10:48:54Z</dcterms:modified>
</cp:coreProperties>
</file>