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8" r:id="rId1"/>
  </p:sldMasterIdLst>
  <p:notesMasterIdLst>
    <p:notesMasterId r:id="rId19"/>
  </p:notesMasterIdLst>
  <p:handoutMasterIdLst>
    <p:handoutMasterId r:id="rId20"/>
  </p:handoutMasterIdLst>
  <p:sldIdLst>
    <p:sldId id="298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40" r:id="rId15"/>
    <p:sldId id="341" r:id="rId16"/>
    <p:sldId id="342" r:id="rId17"/>
    <p:sldId id="297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15" autoAdjust="0"/>
    <p:restoredTop sz="95027" autoAdjust="0"/>
  </p:normalViewPr>
  <p:slideViewPr>
    <p:cSldViewPr>
      <p:cViewPr>
        <p:scale>
          <a:sx n="118" d="100"/>
          <a:sy n="118" d="100"/>
        </p:scale>
        <p:origin x="-143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Кол-во учащихся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Лист1!$A$2:$A$21</c:f>
              <c:strCache>
                <c:ptCount val="20"/>
                <c:pt idx="0">
                  <c:v>0</c:v>
                </c:pt>
                <c:pt idx="1">
                  <c:v>1         </c:v>
                </c:pt>
                <c:pt idx="2">
                  <c:v>2         </c:v>
                </c:pt>
                <c:pt idx="3">
                  <c:v>3         </c:v>
                </c:pt>
                <c:pt idx="4">
                  <c:v>4         </c:v>
                </c:pt>
                <c:pt idx="5">
                  <c:v>5         </c:v>
                </c:pt>
                <c:pt idx="6">
                  <c:v>6         </c:v>
                </c:pt>
                <c:pt idx="7">
                  <c:v>7         </c:v>
                </c:pt>
                <c:pt idx="8">
                  <c:v>8         </c:v>
                </c:pt>
                <c:pt idx="9">
                  <c:v>9         </c:v>
                </c:pt>
                <c:pt idx="10">
                  <c:v>10     </c:v>
                </c:pt>
                <c:pt idx="11">
                  <c:v>11     </c:v>
                </c:pt>
                <c:pt idx="12">
                  <c:v>12     </c:v>
                </c:pt>
                <c:pt idx="13">
                  <c:v>13     </c:v>
                </c:pt>
                <c:pt idx="14">
                  <c:v>14     </c:v>
                </c:pt>
                <c:pt idx="15">
                  <c:v>15     </c:v>
                </c:pt>
                <c:pt idx="16">
                  <c:v>16     </c:v>
                </c:pt>
                <c:pt idx="17">
                  <c:v>17     </c:v>
                </c:pt>
                <c:pt idx="18">
                  <c:v>18     </c:v>
                </c:pt>
                <c:pt idx="19">
                  <c:v>19     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0.67</c:v>
                </c:pt>
                <c:pt idx="1">
                  <c:v>1.01</c:v>
                </c:pt>
                <c:pt idx="2">
                  <c:v>1.43</c:v>
                </c:pt>
                <c:pt idx="3">
                  <c:v>2.4300000000000002</c:v>
                </c:pt>
                <c:pt idx="4">
                  <c:v>2.6</c:v>
                </c:pt>
                <c:pt idx="5">
                  <c:v>3.02</c:v>
                </c:pt>
                <c:pt idx="6">
                  <c:v>3.61</c:v>
                </c:pt>
                <c:pt idx="7">
                  <c:v>4.7</c:v>
                </c:pt>
                <c:pt idx="8">
                  <c:v>5.87</c:v>
                </c:pt>
                <c:pt idx="9">
                  <c:v>7.8</c:v>
                </c:pt>
                <c:pt idx="10">
                  <c:v>7.63</c:v>
                </c:pt>
                <c:pt idx="11">
                  <c:v>7.55</c:v>
                </c:pt>
                <c:pt idx="12">
                  <c:v>8.39</c:v>
                </c:pt>
                <c:pt idx="13">
                  <c:v>8.0500000000000007</c:v>
                </c:pt>
                <c:pt idx="14">
                  <c:v>7.47</c:v>
                </c:pt>
                <c:pt idx="15">
                  <c:v>6.38</c:v>
                </c:pt>
                <c:pt idx="16">
                  <c:v>6.29</c:v>
                </c:pt>
                <c:pt idx="17">
                  <c:v>6.29</c:v>
                </c:pt>
                <c:pt idx="18">
                  <c:v>5.37</c:v>
                </c:pt>
                <c:pt idx="19">
                  <c:v>3.44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B7-4014-BBA0-605F74F691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616960"/>
        <c:axId val="53947200"/>
        <c:axId val="0"/>
      </c:bar3DChart>
      <c:catAx>
        <c:axId val="13661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947200"/>
        <c:crosses val="autoZero"/>
        <c:auto val="1"/>
        <c:lblAlgn val="ctr"/>
        <c:lblOffset val="100"/>
        <c:noMultiLvlLbl val="0"/>
      </c:catAx>
      <c:valAx>
        <c:axId val="5394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61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22BA6-9B6C-44A6-AD9B-80A7C2ECD6F7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DD11B-1941-4C10-AAC7-7517D53AE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84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AF2-4409-47BD-8C3E-9C75E5E24BD3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6A218-3839-433A-BFA7-154611F28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3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486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322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24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288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08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34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7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5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679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198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027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918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874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111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30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8792-3263-4C77-A934-469B8055B8C3}" type="datetime1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4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8304-6299-4479-8ED6-E06786C7115B}" type="datetime1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7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5E14-E504-4833-9242-1268747985ED}" type="datetime1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97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2738-5543-43A7-84A6-58D275A18702}" type="datetime1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35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CFB4-9746-46BF-8CA6-60985A7A6B15}" type="datetime1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48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AB7-89FF-4E40-BC98-E1C18EFFA3AF}" type="datetime1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63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AFF9-5AAE-48D6-ADE8-539CDDB3AE12}" type="datetime1">
              <a:rPr lang="ru-RU" smtClean="0"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70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52A-7596-4C8C-B475-90B7FD2EB698}" type="datetime1">
              <a:rPr lang="ru-RU" smtClean="0"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52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9B67-1483-4E92-ADB4-DAF4ECAFE9BD}" type="datetime1">
              <a:rPr lang="ru-RU" smtClean="0"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63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A422-42EE-4FC9-8DA1-7D3045FDE1D3}" type="datetime1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3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AD46-AE62-488F-BC6E-3D2099814373}" type="datetime1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30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4A7F-3B50-4E9A-AB92-B2063CC6647C}" type="datetime1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4F4A9-FD70-4D0F-BF51-BAD5DCB40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0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oge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fipi.ru/oge/dlya-predmetnyh-komissiy-subektov-rf#!/tab/173940378-5" TargetMode="External"/><Relationship Id="rId5" Type="http://schemas.openxmlformats.org/officeDocument/2006/relationships/hyperlink" Target="https://kpolyakov.spb.ru/" TargetMode="External"/><Relationship Id="rId4" Type="http://schemas.openxmlformats.org/officeDocument/2006/relationships/hyperlink" Target="https://inf-oge.sdamgia.ru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licey_82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2278" y="1347317"/>
            <a:ext cx="7886700" cy="4938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30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Интерпретация результатов диагностической работы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 информатике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 Татьяна Васильевна, 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Лицей №82 г. Челябинска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руководитель ГМО учителей информатики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699792" y="188640"/>
            <a:ext cx="3857415" cy="1408844"/>
            <a:chOff x="3687939" y="62334"/>
            <a:chExt cx="4225029" cy="1891528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7939" y="62334"/>
              <a:ext cx="4153021" cy="1891528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4752154" y="912168"/>
              <a:ext cx="2952328" cy="6241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464696" y="275576"/>
              <a:ext cx="2448272" cy="492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40184" y="275574"/>
              <a:ext cx="2196923" cy="5578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900" b="1" dirty="0" smtClean="0">
                <a:solidFill>
                  <a:srgbClr val="003463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b="1" dirty="0" smtClean="0">
                  <a:solidFill>
                    <a:srgbClr val="003463"/>
                  </a:solidFill>
                  <a:latin typeface="Arial" pitchFamily="34" charset="0"/>
                  <a:cs typeface="Arial" pitchFamily="34" charset="0"/>
                </a:rPr>
                <a:t>МБУ </a:t>
              </a:r>
              <a:r>
                <a:rPr lang="ru-RU" sz="1200" b="1" dirty="0">
                  <a:solidFill>
                    <a:srgbClr val="003463"/>
                  </a:solidFill>
                  <a:latin typeface="Arial" pitchFamily="34" charset="0"/>
                  <a:cs typeface="Arial" pitchFamily="34" charset="0"/>
                </a:rPr>
                <a:t>ДПО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05476" y="896289"/>
              <a:ext cx="2835484" cy="619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3463"/>
                  </a:solidFill>
                  <a:latin typeface="Arial" pitchFamily="34" charset="0"/>
                  <a:cs typeface="Arial" pitchFamily="34" charset="0"/>
                </a:rPr>
                <a:t>«Центр развития образования</a:t>
              </a:r>
              <a:endParaRPr lang="ru-RU" sz="1200" b="1" dirty="0">
                <a:solidFill>
                  <a:srgbClr val="003463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b="1" dirty="0" smtClean="0">
                  <a:solidFill>
                    <a:srgbClr val="003463"/>
                  </a:solidFill>
                  <a:latin typeface="Arial" pitchFamily="34" charset="0"/>
                  <a:cs typeface="Arial" pitchFamily="34" charset="0"/>
                </a:rPr>
                <a:t>города </a:t>
              </a:r>
              <a:r>
                <a:rPr lang="ru-RU" sz="1200" b="1" dirty="0">
                  <a:solidFill>
                    <a:srgbClr val="003463"/>
                  </a:solidFill>
                  <a:latin typeface="Arial" pitchFamily="34" charset="0"/>
                  <a:cs typeface="Arial" pitchFamily="34" charset="0"/>
                </a:rPr>
                <a:t>Челябинска»</a:t>
              </a: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9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заданий в разрезе проверяемых элементов содержания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90308" y="2060847"/>
            <a:ext cx="8133741" cy="4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348541"/>
              </p:ext>
            </p:extLst>
          </p:nvPr>
        </p:nvGraphicFramePr>
        <p:xfrm>
          <a:off x="539552" y="1340760"/>
          <a:ext cx="8280919" cy="54121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4187336814"/>
                    </a:ext>
                  </a:extLst>
                </a:gridCol>
                <a:gridCol w="4797430">
                  <a:extLst>
                    <a:ext uri="{9D8B030D-6E8A-4147-A177-3AD203B41FA5}">
                      <a16:colId xmlns:a16="http://schemas.microsoft.com/office/drawing/2014/main" xmlns="" val="2697526143"/>
                    </a:ext>
                  </a:extLst>
                </a:gridCol>
                <a:gridCol w="719197">
                  <a:extLst>
                    <a:ext uri="{9D8B030D-6E8A-4147-A177-3AD203B41FA5}">
                      <a16:colId xmlns:a16="http://schemas.microsoft.com/office/drawing/2014/main" xmlns="" val="464728462"/>
                    </a:ext>
                  </a:extLst>
                </a:gridCol>
                <a:gridCol w="1079642">
                  <a:extLst>
                    <a:ext uri="{9D8B030D-6E8A-4147-A177-3AD203B41FA5}">
                      <a16:colId xmlns:a16="http://schemas.microsoft.com/office/drawing/2014/main" xmlns="" val="3906426772"/>
                    </a:ext>
                  </a:extLst>
                </a:gridCol>
                <a:gridCol w="964570">
                  <a:extLst>
                    <a:ext uri="{9D8B030D-6E8A-4147-A177-3AD203B41FA5}">
                      <a16:colId xmlns:a16="http://schemas.microsoft.com/office/drawing/2014/main" xmlns="" val="3192136140"/>
                    </a:ext>
                  </a:extLst>
                </a:gridCol>
              </a:tblGrid>
              <a:tr h="932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№№ задания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Предметный результат обучения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</a:rPr>
                        <a:t>КЭС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</a:rPr>
                        <a:t>Уровень сложности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</a:rPr>
                        <a:t>% вы-полнения задания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2787624630"/>
                  </a:ext>
                </a:extLst>
              </a:tr>
              <a:tr h="53608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600" b="0" dirty="0" smtClean="0">
                          <a:effectLst/>
                        </a:rPr>
                        <a:t>1.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Оценивать объем памяти, необходимый для хранения тестовых данных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1.1.3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Б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84,2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673831337"/>
                  </a:ext>
                </a:extLst>
              </a:tr>
              <a:tr h="31080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600" b="0" dirty="0" smtClean="0">
                          <a:effectLst/>
                        </a:rPr>
                        <a:t>2.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Уметь декодировать кодовую последовательность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1.2.2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Б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95,2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2937238887"/>
                  </a:ext>
                </a:extLst>
              </a:tr>
              <a:tr h="31080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600" b="0" dirty="0" smtClean="0">
                          <a:effectLst/>
                        </a:rPr>
                        <a:t>3.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Определять истинность составного высказывания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1.3.3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Б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67,3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1267598959"/>
                  </a:ext>
                </a:extLst>
              </a:tr>
              <a:tr h="31080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600" b="0" dirty="0" smtClean="0">
                          <a:effectLst/>
                        </a:rPr>
                        <a:t>4.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Анализировать простейшие модели объектов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1.1.2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Б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82,7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2282451448"/>
                  </a:ext>
                </a:extLst>
              </a:tr>
              <a:tr h="62160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600" b="0" dirty="0" smtClean="0">
                          <a:effectLst/>
                        </a:rPr>
                        <a:t>5.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Анализировать простые алгоритмы для конкретного исполнителя с фиксированным набором команд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1.3.1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Б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86,6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2751059479"/>
                  </a:ext>
                </a:extLst>
              </a:tr>
              <a:tr h="62160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600" b="0" dirty="0" smtClean="0">
                          <a:effectLst/>
                        </a:rPr>
                        <a:t>6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Формально исполнять алгоритмы, записанные на языке программирования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1.3.1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Б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65588276"/>
                  </a:ext>
                </a:extLst>
              </a:tr>
              <a:tr h="31080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600" b="0" dirty="0" smtClean="0">
                          <a:effectLst/>
                        </a:rPr>
                        <a:t>7.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Знать принципы адресации в сети Интернет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2.7.3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Б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84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1720582377"/>
                  </a:ext>
                </a:extLst>
              </a:tr>
              <a:tr h="31080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600" b="0" dirty="0" smtClean="0">
                          <a:effectLst/>
                        </a:rPr>
                        <a:t>8.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Понимать принципы поиска информации в Интернете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2.4.1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П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40,9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2370075007"/>
                  </a:ext>
                </a:extLst>
              </a:tr>
              <a:tr h="53608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600" b="0" dirty="0" smtClean="0">
                          <a:effectLst/>
                        </a:rPr>
                        <a:t>9.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Умение анализировать информацию, представленную в виде схем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2.5.2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П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75,2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2622963970"/>
                  </a:ext>
                </a:extLst>
              </a:tr>
              <a:tr h="31080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600" b="0" dirty="0" smtClean="0">
                          <a:effectLst/>
                        </a:rPr>
                        <a:t>10.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Записывать числа в различных системах счисления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1.1.3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Б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67,2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3930541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8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заданий в разрезе проверяемых элементов содержания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90308" y="2060847"/>
            <a:ext cx="8133741" cy="4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417503"/>
              </p:ext>
            </p:extLst>
          </p:nvPr>
        </p:nvGraphicFramePr>
        <p:xfrm>
          <a:off x="539552" y="1340763"/>
          <a:ext cx="8280919" cy="55481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4187336814"/>
                    </a:ext>
                  </a:extLst>
                </a:gridCol>
                <a:gridCol w="4797430">
                  <a:extLst>
                    <a:ext uri="{9D8B030D-6E8A-4147-A177-3AD203B41FA5}">
                      <a16:colId xmlns:a16="http://schemas.microsoft.com/office/drawing/2014/main" xmlns="" val="2697526143"/>
                    </a:ext>
                  </a:extLst>
                </a:gridCol>
                <a:gridCol w="719197">
                  <a:extLst>
                    <a:ext uri="{9D8B030D-6E8A-4147-A177-3AD203B41FA5}">
                      <a16:colId xmlns:a16="http://schemas.microsoft.com/office/drawing/2014/main" xmlns="" val="464728462"/>
                    </a:ext>
                  </a:extLst>
                </a:gridCol>
                <a:gridCol w="1079642">
                  <a:extLst>
                    <a:ext uri="{9D8B030D-6E8A-4147-A177-3AD203B41FA5}">
                      <a16:colId xmlns:a16="http://schemas.microsoft.com/office/drawing/2014/main" xmlns="" val="3906426772"/>
                    </a:ext>
                  </a:extLst>
                </a:gridCol>
                <a:gridCol w="964570">
                  <a:extLst>
                    <a:ext uri="{9D8B030D-6E8A-4147-A177-3AD203B41FA5}">
                      <a16:colId xmlns:a16="http://schemas.microsoft.com/office/drawing/2014/main" xmlns="" val="3192136140"/>
                    </a:ext>
                  </a:extLst>
                </a:gridCol>
              </a:tblGrid>
              <a:tr h="765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№№ задания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Предметный результат обучения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</a:rPr>
                        <a:t>КЭС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</a:rPr>
                        <a:t>Уровень сложности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30">
                          <a:effectLst/>
                        </a:rPr>
                        <a:t>% вы-полнения задания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2787624630"/>
                  </a:ext>
                </a:extLst>
              </a:tr>
              <a:tr h="6099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800" b="1" dirty="0" smtClean="0">
                          <a:effectLst/>
                        </a:rPr>
                        <a:t>11.</a:t>
                      </a: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Поиск информации в файлах и каталогах компьютера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2.4.1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75,8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4168633977"/>
                  </a:ext>
                </a:extLst>
              </a:tr>
              <a:tr h="9148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800" b="1" dirty="0" smtClean="0">
                          <a:effectLst/>
                        </a:rPr>
                        <a:t>12.</a:t>
                      </a: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Определение количества и информационного объема файлов, отобранных по некоторому условию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2.1.2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43,8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48503334"/>
                  </a:ext>
                </a:extLst>
              </a:tr>
              <a:tr h="6099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800" b="1" dirty="0" smtClean="0">
                          <a:effectLst/>
                        </a:rPr>
                        <a:t>13.</a:t>
                      </a: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Создавать презентации (13.1) или создавать текстовый документ (13.2)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2.7.1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1068938932"/>
                  </a:ext>
                </a:extLst>
              </a:tr>
              <a:tr h="9148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14.</a:t>
                      </a: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Умение проводить обработку большого массива данных с использованием средств электронной таблицы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2.6.1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В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28,6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3975167102"/>
                  </a:ext>
                </a:extLst>
              </a:tr>
              <a:tr h="17018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15.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Создавать и выполнять программы для заданного исполнителя (15.1) или на универсальном языке программирования (15.2)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1.3.1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1.3.2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1.3.3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1.3.4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1.3.5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41,1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2371560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0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процент выполнения заданий диагностической работы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информатике по уровням сложности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90308" y="2060847"/>
            <a:ext cx="8133741" cy="4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1064" y="2204863"/>
            <a:ext cx="83050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237496"/>
              </p:ext>
            </p:extLst>
          </p:nvPr>
        </p:nvGraphicFramePr>
        <p:xfrm>
          <a:off x="681063" y="2204864"/>
          <a:ext cx="8419189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Диаграмма" r:id="rId4" imgW="5391285" imgH="2028945" progId="MSGraph.Chart.8">
                  <p:embed/>
                </p:oleObj>
              </mc:Choice>
              <mc:Fallback>
                <p:oleObj name="Диаграмма" r:id="rId4" imgW="5391285" imgH="2028945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63" y="2204864"/>
                        <a:ext cx="8419189" cy="31683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54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процент выполнения заданий диагностической работы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информатике в разрезе частей (%)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90308" y="2060847"/>
            <a:ext cx="8133741" cy="4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1064" y="2204863"/>
            <a:ext cx="83050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87882" y="2319623"/>
            <a:ext cx="764641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755203"/>
              </p:ext>
            </p:extLst>
          </p:nvPr>
        </p:nvGraphicFramePr>
        <p:xfrm>
          <a:off x="487882" y="2319624"/>
          <a:ext cx="7971858" cy="31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Диаграмма" r:id="rId4" imgW="4810148" imgH="1885950" progId="MSGraph.Chart.8">
                  <p:embed/>
                </p:oleObj>
              </mc:Choice>
              <mc:Fallback>
                <p:oleObj name="Диаграмма" r:id="rId4" imgW="4810148" imgH="1885950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82" y="2319624"/>
                        <a:ext cx="7971858" cy="312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02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594" y="230653"/>
            <a:ext cx="7886700" cy="132556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учащихся, справившихся с тестовыми заданиями части 1 диагностической работы на достаточном уровне, в разрезе ОО (%)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90308" y="2060847"/>
            <a:ext cx="8133741" cy="4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1064" y="2204863"/>
            <a:ext cx="83050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87882" y="2319623"/>
            <a:ext cx="764641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67223"/>
              </p:ext>
            </p:extLst>
          </p:nvPr>
        </p:nvGraphicFramePr>
        <p:xfrm>
          <a:off x="611558" y="1556217"/>
          <a:ext cx="7992889" cy="4681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6180">
                  <a:extLst>
                    <a:ext uri="{9D8B030D-6E8A-4147-A177-3AD203B41FA5}">
                      <a16:colId xmlns:a16="http://schemas.microsoft.com/office/drawing/2014/main" xmlns="" val="2995111680"/>
                    </a:ext>
                  </a:extLst>
                </a:gridCol>
                <a:gridCol w="5054119">
                  <a:extLst>
                    <a:ext uri="{9D8B030D-6E8A-4147-A177-3AD203B41FA5}">
                      <a16:colId xmlns:a16="http://schemas.microsoft.com/office/drawing/2014/main" xmlns="" val="3999276015"/>
                    </a:ext>
                  </a:extLst>
                </a:gridCol>
                <a:gridCol w="822590">
                  <a:extLst>
                    <a:ext uri="{9D8B030D-6E8A-4147-A177-3AD203B41FA5}">
                      <a16:colId xmlns:a16="http://schemas.microsoft.com/office/drawing/2014/main" xmlns="" val="2715295082"/>
                    </a:ext>
                  </a:extLst>
                </a:gridCol>
              </a:tblGrid>
              <a:tr h="1709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Процент  учащихся, справившихся с заданиями части 1 диагностической работы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Кол-во ОО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18306719"/>
                  </a:ext>
                </a:extLst>
              </a:tr>
              <a:tr h="325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21-30%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№ 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3816042"/>
                  </a:ext>
                </a:extLst>
              </a:tr>
              <a:tr h="325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41-50%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№№ 4, 48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45057716"/>
                  </a:ext>
                </a:extLst>
              </a:tr>
              <a:tr h="325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51-60%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№№ 43, 71, 115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1335738"/>
                  </a:ext>
                </a:extLst>
              </a:tr>
              <a:tr h="671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61-70%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№№ 14, 15, 28, 41, 68, 73, 75, 89, 102,103, 118, 142, 147, 152, ОЦ 1, ОЦ 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82218638"/>
                  </a:ext>
                </a:extLst>
              </a:tr>
              <a:tr h="671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71-80%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№№ 26, 46, 51, 54, 82, 88, 94, 95, 116, 121, 131, 141, 148, 151, 153, ОЦ «НЬЮТОН»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8978505"/>
                  </a:ext>
                </a:extLst>
              </a:tr>
              <a:tr h="325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81-90%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№№ 37, 45, 67, 76, 77, 80, 84, 100, 120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67986369"/>
                  </a:ext>
                </a:extLst>
              </a:tr>
              <a:tr h="325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91-96%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№№ 11, 31, 97, 124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38953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03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594" y="230653"/>
            <a:ext cx="7886700" cy="132556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учащихся, справившихся с тестовыми заданиями части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диагностической работы на достаточном уровне, в разрезе ОО (%)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90308" y="2060847"/>
            <a:ext cx="8133741" cy="4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1064" y="2204863"/>
            <a:ext cx="83050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87882" y="2319623"/>
            <a:ext cx="764641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37677"/>
              </p:ext>
            </p:extLst>
          </p:nvPr>
        </p:nvGraphicFramePr>
        <p:xfrm>
          <a:off x="395536" y="1556214"/>
          <a:ext cx="8208912" cy="5122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2021">
                  <a:extLst>
                    <a:ext uri="{9D8B030D-6E8A-4147-A177-3AD203B41FA5}">
                      <a16:colId xmlns:a16="http://schemas.microsoft.com/office/drawing/2014/main" xmlns="" val="713032193"/>
                    </a:ext>
                  </a:extLst>
                </a:gridCol>
                <a:gridCol w="5066631">
                  <a:extLst>
                    <a:ext uri="{9D8B030D-6E8A-4147-A177-3AD203B41FA5}">
                      <a16:colId xmlns:a16="http://schemas.microsoft.com/office/drawing/2014/main" xmlns="" val="2409579199"/>
                    </a:ext>
                  </a:extLst>
                </a:gridCol>
                <a:gridCol w="970260">
                  <a:extLst>
                    <a:ext uri="{9D8B030D-6E8A-4147-A177-3AD203B41FA5}">
                      <a16:colId xmlns:a16="http://schemas.microsoft.com/office/drawing/2014/main" xmlns="" val="426100882"/>
                    </a:ext>
                  </a:extLst>
                </a:gridCol>
              </a:tblGrid>
              <a:tr h="1544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 учащихся, справившихся с заданиями части 1 диагностической работы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06440357"/>
                  </a:ext>
                </a:extLst>
              </a:tr>
              <a:tr h="294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103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9090375"/>
                  </a:ext>
                </a:extLst>
              </a:tr>
              <a:tr h="294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№№ 5, 115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52943287"/>
                  </a:ext>
                </a:extLst>
              </a:tr>
              <a:tr h="294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11-20%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48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5436255"/>
                  </a:ext>
                </a:extLst>
              </a:tr>
              <a:tr h="294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21-30%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№№ 4, 71, 118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4814163"/>
                  </a:ext>
                </a:extLst>
              </a:tr>
              <a:tr h="294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31-40%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№№ 28, 41, 55, 75, 142, 147, ОЦ 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37067983"/>
                  </a:ext>
                </a:extLst>
              </a:tr>
              <a:tr h="606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41-50%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№№ 14, 43, 54, 68, 73, 88, 94, 121, 124, 141, 148, 151, 152, ОЦ 2, ОЦ «НЬЮТОН»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7192740"/>
                  </a:ext>
                </a:extLst>
              </a:tr>
              <a:tr h="294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51-60%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№№ 15, 26, 51, 89, 95, 100, 102, 116, 120, 153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94619553"/>
                  </a:ext>
                </a:extLst>
              </a:tr>
              <a:tr h="294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61-70%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№№ 45, 76, 82, 84, 131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08758091"/>
                  </a:ext>
                </a:extLst>
              </a:tr>
              <a:tr h="294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71-80%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№№ 37, 77, 80, 97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9137076"/>
                  </a:ext>
                </a:extLst>
              </a:tr>
              <a:tr h="294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81-90%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№№ 11, 31, 67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63562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0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781" y="225267"/>
            <a:ext cx="7886700" cy="13255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90308" y="2060847"/>
            <a:ext cx="8133741" cy="4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1064" y="2204863"/>
            <a:ext cx="83050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87882" y="2319623"/>
            <a:ext cx="764641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0272" y="1556216"/>
            <a:ext cx="78488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8645" algn="just">
              <a:lnSpc>
                <a:spcPct val="150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использовать при подготовке к ОГЭ в 2021 году материалы сайтов: ФИПИ (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https://fipi.ru/oge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РЕШУОГЭ (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https://inf-oge.sdamgia.ru</a:t>
            </a:r>
            <a:r>
              <a:rPr lang="ru-RU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сайта Константина Полякова  (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https://kpolyakov.spb.ru</a:t>
            </a:r>
            <a:r>
              <a:rPr lang="ru-RU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8645" algn="just">
              <a:lnSpc>
                <a:spcPct val="150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учесть при подготовке к ОГЭ в 2021 году особенности оценивания практической части экзаменационной работы (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https://fipi.ru/oge/dlya-predmetnyh-komissiy-subektov-rf#!/tab/173940378-5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8645" algn="just">
              <a:lnSpc>
                <a:spcPct val="150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вести разъяснительную работу с обучающимися с целью обеспечения осознанного выбора экзамена и исключения элемента случайности.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692696"/>
            <a:ext cx="7886700" cy="5484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4800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Таран Татьяна Васильевна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 </a:t>
            </a:r>
          </a:p>
          <a:p>
            <a:pPr marL="0" indent="0" algn="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«Лицей № 82 г. Челябинска»</a:t>
            </a:r>
          </a:p>
          <a:p>
            <a:pPr marL="0" indent="0" algn="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+7 (351)218-82-91</a:t>
            </a:r>
          </a:p>
          <a:p>
            <a:pPr marL="0" indent="0" algn="r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licey_82@mail.ru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89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основания проведения диагностических работ в 10-х классах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Челябинской области от 14.09.2020 г. «О проведении диагностических работ по образовательным программам основного общего образования для обучающихся 10-х классов в общеобразовательных организациях Челябинской области в 2020/2021 учебном году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по делам образования города Челябинска от 17.09.2020 г. № 1630-у «О проведении диагностических работ по образовательным программам основного общего образования для обучающихся 10-х классов в общеобразовательных организациях в 2020 году»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5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диагностической работы по информатике в 10 классах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Новая модель контрольно-измерительных материалов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Наличие практической части, выполняемой на компьютере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3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диагностической работы по информатике в 10 классах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Часть 1</a:t>
            </a:r>
            <a:r>
              <a:rPr lang="ru-RU" dirty="0"/>
              <a:t> выполняется без использования компьютера и содержит 10 заданий. Ответы переносятся в бланк. Каждое правильно выполненное задание оценивается в 1 балл:</a:t>
            </a:r>
          </a:p>
          <a:p>
            <a:r>
              <a:rPr lang="ru-RU" dirty="0"/>
              <a:t>Задание №1. Определение объема памяти, необходимого для хранения информации.</a:t>
            </a:r>
          </a:p>
          <a:p>
            <a:r>
              <a:rPr lang="ru-RU" dirty="0"/>
              <a:t>Задание №2. Кодирование и декодирование информации.</a:t>
            </a:r>
          </a:p>
          <a:p>
            <a:r>
              <a:rPr lang="ru-RU" dirty="0"/>
              <a:t>Задание №3. Определение истинности логического выражения.</a:t>
            </a:r>
          </a:p>
          <a:p>
            <a:r>
              <a:rPr lang="ru-RU" dirty="0"/>
              <a:t>Задание №4. Анализ простейших моделей объектов.</a:t>
            </a:r>
          </a:p>
          <a:p>
            <a:r>
              <a:rPr lang="ru-RU" dirty="0"/>
              <a:t>Задание №5. Анализ простого алгоритма.</a:t>
            </a:r>
          </a:p>
          <a:p>
            <a:r>
              <a:rPr lang="ru-RU" dirty="0"/>
              <a:t>Задание №6. Исполнение алгоритма, записанного на языке программирования.</a:t>
            </a:r>
          </a:p>
          <a:p>
            <a:r>
              <a:rPr lang="ru-RU" dirty="0"/>
              <a:t>Задание №7. Адресация в сети Интернет.</a:t>
            </a:r>
          </a:p>
          <a:p>
            <a:r>
              <a:rPr lang="ru-RU" dirty="0"/>
              <a:t>Задание №8. Запросы к поисковым системам.</a:t>
            </a:r>
          </a:p>
          <a:p>
            <a:r>
              <a:rPr lang="ru-RU" dirty="0"/>
              <a:t>Задание №9. Подсчет количества путей в графе.</a:t>
            </a:r>
          </a:p>
          <a:p>
            <a:r>
              <a:rPr lang="ru-RU" dirty="0"/>
              <a:t>Задание №10. Запись чисел в различных системах счисления.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1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диагностической работы по информатике в 10 классах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Часть 2</a:t>
            </a:r>
            <a:r>
              <a:rPr lang="ru-RU" dirty="0"/>
              <a:t> выполняется на компьютере и содержит 5 заданий. Результаты задания №11 и №12 переносятся в бланк. Результатом заданий №13, №14, №15 является отдельный файл:</a:t>
            </a:r>
          </a:p>
          <a:p>
            <a:r>
              <a:rPr lang="ru-RU" dirty="0"/>
              <a:t>Задание №11. Поиск информации в файлах и каталогах компьютера. Правильно выполненное задание оценивается в 1 балл.</a:t>
            </a:r>
          </a:p>
          <a:p>
            <a:r>
              <a:rPr lang="ru-RU" dirty="0"/>
              <a:t>Задание №12. Определение количества и информационного объема файлов, отобранных по условию. Правильно выполненное задание оценивается в 1 балл.</a:t>
            </a:r>
          </a:p>
          <a:p>
            <a:r>
              <a:rPr lang="ru-RU" dirty="0"/>
              <a:t>Задание №13. На выбор: создание презентации (№13.1.) или создание текстового документа (№13.2.). Правильно выполненное задание оценивается в 2 балла.</a:t>
            </a:r>
          </a:p>
          <a:p>
            <a:r>
              <a:rPr lang="ru-RU" dirty="0"/>
              <a:t>Задание №14. Анализ электронной таблицы и построение диаграммы. Правильно выполненное задание оценивается в 3 балла.</a:t>
            </a:r>
          </a:p>
          <a:p>
            <a:r>
              <a:rPr lang="ru-RU" dirty="0"/>
              <a:t>Задание №15. На выбор: разработка программы в среде Кумир (№15.1.) или на стандартном языке программирования (№15.2.). Правильно выполненное задание оценивается в 2 балла.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4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Шкала пересчета суммарного балла за выполнение диагностической работы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отметку по информатике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91083"/>
              </p:ext>
            </p:extLst>
          </p:nvPr>
        </p:nvGraphicFramePr>
        <p:xfrm>
          <a:off x="395537" y="2060848"/>
          <a:ext cx="8568952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7175">
                  <a:extLst>
                    <a:ext uri="{9D8B030D-6E8A-4147-A177-3AD203B41FA5}">
                      <a16:colId xmlns:a16="http://schemas.microsoft.com/office/drawing/2014/main" xmlns="" val="2648844346"/>
                    </a:ext>
                  </a:extLst>
                </a:gridCol>
                <a:gridCol w="1172983">
                  <a:extLst>
                    <a:ext uri="{9D8B030D-6E8A-4147-A177-3AD203B41FA5}">
                      <a16:colId xmlns:a16="http://schemas.microsoft.com/office/drawing/2014/main" xmlns="" val="2322935801"/>
                    </a:ext>
                  </a:extLst>
                </a:gridCol>
                <a:gridCol w="1020702">
                  <a:extLst>
                    <a:ext uri="{9D8B030D-6E8A-4147-A177-3AD203B41FA5}">
                      <a16:colId xmlns:a16="http://schemas.microsoft.com/office/drawing/2014/main" xmlns="" val="4049827701"/>
                    </a:ext>
                  </a:extLst>
                </a:gridCol>
                <a:gridCol w="1021731">
                  <a:extLst>
                    <a:ext uri="{9D8B030D-6E8A-4147-A177-3AD203B41FA5}">
                      <a16:colId xmlns:a16="http://schemas.microsoft.com/office/drawing/2014/main" xmlns="" val="2462430478"/>
                    </a:ext>
                  </a:extLst>
                </a:gridCol>
                <a:gridCol w="866361">
                  <a:extLst>
                    <a:ext uri="{9D8B030D-6E8A-4147-A177-3AD203B41FA5}">
                      <a16:colId xmlns:a16="http://schemas.microsoft.com/office/drawing/2014/main" xmlns="" val="1092337162"/>
                    </a:ext>
                  </a:extLst>
                </a:gridCol>
              </a:tblGrid>
              <a:tr h="1079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по пятибалльной шкале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2035330"/>
                  </a:ext>
                </a:extLst>
              </a:tr>
              <a:tr h="1079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Суммарный балл за работу в целом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11-16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70435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1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учащихся по количеству полученных тестовых баллов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151036"/>
              </p:ext>
            </p:extLst>
          </p:nvPr>
        </p:nvGraphicFramePr>
        <p:xfrm>
          <a:off x="899592" y="1772815"/>
          <a:ext cx="7416824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758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учащихся по количеству полученных тестовых баллов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5"/>
            <a:ext cx="7920880" cy="458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5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заданий диагностической работы обучающимися 10-х классов (%)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4A9-FD70-4D0F-BF51-BAD5DCB40A2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90308" y="2060847"/>
            <a:ext cx="8133741" cy="4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270500"/>
              </p:ext>
            </p:extLst>
          </p:nvPr>
        </p:nvGraphicFramePr>
        <p:xfrm>
          <a:off x="614789" y="2060848"/>
          <a:ext cx="8061667" cy="36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Диаграмма" r:id="rId4" imgW="6267495" imgH="2124035" progId="MSGraph.Chart.8">
                  <p:embed/>
                </p:oleObj>
              </mc:Choice>
              <mc:Fallback>
                <p:oleObj name="Диаграмма" r:id="rId4" imgW="6267495" imgH="2124035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789" y="2060848"/>
                        <a:ext cx="8061667" cy="360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1331640" y="3261177"/>
            <a:ext cx="718371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40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3522</TotalTime>
  <Words>908</Words>
  <Application>Microsoft Office PowerPoint</Application>
  <PresentationFormat>Экран (4:3)</PresentationFormat>
  <Paragraphs>265</Paragraphs>
  <Slides>17</Slides>
  <Notes>15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Диаграмма</vt:lpstr>
      <vt:lpstr>Презентация PowerPoint</vt:lpstr>
      <vt:lpstr>Нормативные основания проведения диагностических работ в 10-х классах</vt:lpstr>
      <vt:lpstr>Особенности проведения диагностической работы по информатике в 10 классах</vt:lpstr>
      <vt:lpstr>Особенности проведения диагностической работы по информатике в 10 классах</vt:lpstr>
      <vt:lpstr>Особенности проведения диагностической работы по информатике в 10 классах</vt:lpstr>
      <vt:lpstr>Шкала пересчета суммарного балла за выполнение диагностической работы в целом в отметку по информатике</vt:lpstr>
      <vt:lpstr>Распределение учащихся по количеству полученных тестовых баллов </vt:lpstr>
      <vt:lpstr>Распределение учащихся по количеству полученных тестовых баллов </vt:lpstr>
      <vt:lpstr>Результаты выполнения заданий диагностической работы обучающимися 10-х классов (%)</vt:lpstr>
      <vt:lpstr>Результаты выполнения заданий в разрезе проверяемых элементов содержания </vt:lpstr>
      <vt:lpstr>Результаты выполнения заданий в разрезе проверяемых элементов содержания </vt:lpstr>
      <vt:lpstr>Средний процент выполнения заданий диагностической работы  по информатике по уровням сложности </vt:lpstr>
      <vt:lpstr>Средний процент выполнения заданий диагностической работы  по информатике в разрезе частей (%)</vt:lpstr>
      <vt:lpstr>Количество учащихся, справившихся с тестовыми заданиями части 1 диагностической работы на достаточном уровне, в разрезе ОО (%)</vt:lpstr>
      <vt:lpstr>Количество учащихся, справившихся с тестовыми заданиями части 2 диагностической работы на достаточном уровне, в разрезе ОО (%)</vt:lpstr>
      <vt:lpstr>Рекомендации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отчётов модуля МСОКО в работе зам.директора по УР</dc:title>
  <dc:creator>talapova</dc:creator>
  <cp:lastModifiedBy>user</cp:lastModifiedBy>
  <cp:revision>210</cp:revision>
  <cp:lastPrinted>2020-12-14T11:36:24Z</cp:lastPrinted>
  <dcterms:created xsi:type="dcterms:W3CDTF">2017-10-23T10:02:10Z</dcterms:created>
  <dcterms:modified xsi:type="dcterms:W3CDTF">2020-12-22T11:45:03Z</dcterms:modified>
</cp:coreProperties>
</file>