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9" r:id="rId12"/>
    <p:sldId id="272" r:id="rId13"/>
    <p:sldId id="273" r:id="rId14"/>
    <p:sldId id="274" r:id="rId15"/>
    <p:sldId id="265" r:id="rId16"/>
    <p:sldId id="278" r:id="rId17"/>
    <p:sldId id="266" r:id="rId18"/>
    <p:sldId id="275" r:id="rId19"/>
    <p:sldId id="267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005"/>
    <a:srgbClr val="F1983F"/>
    <a:srgbClr val="94C6C7"/>
    <a:srgbClr val="D6D6D6"/>
    <a:srgbClr val="D9D9D9"/>
    <a:srgbClr val="089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9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95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1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2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1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8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8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7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DF86-0C25-424D-AE87-C0C2C50D1D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1EE1-EACD-4FE2-BF88-810BBEDB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60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uro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743" y="2150005"/>
            <a:ext cx="11415486" cy="1825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алгоритмические конструкции. </a:t>
            </a:r>
            <a:br>
              <a:rPr lang="ru-RU" b="1" dirty="0"/>
            </a:br>
            <a:r>
              <a:rPr lang="ru-RU" b="1" dirty="0" smtClean="0"/>
              <a:t>Ветвление</a:t>
            </a:r>
            <a:br>
              <a:rPr lang="ru-RU" b="1" dirty="0" smtClean="0"/>
            </a:br>
            <a:r>
              <a:rPr lang="ru-RU" sz="2200" b="1" dirty="0" smtClean="0"/>
              <a:t>8 класс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057" y="4241802"/>
            <a:ext cx="9448800" cy="685800"/>
          </a:xfrm>
        </p:spPr>
        <p:txBody>
          <a:bodyPr/>
          <a:lstStyle/>
          <a:p>
            <a:r>
              <a:rPr lang="ru-RU" dirty="0" smtClean="0"/>
              <a:t>Устюгова Людмила Николаевна, учитель информатики   МАОУ «СОШ № 62 г Челябинска»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0298" y="613955"/>
            <a:ext cx="7981406" cy="20769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Изобразите </a:t>
            </a:r>
            <a:r>
              <a:rPr lang="ru-RU" sz="2400" dirty="0"/>
              <a:t>в виде блок-схемы разветвляющиеся алгоритмы, соответствующие следующим высказываниям:</a:t>
            </a:r>
          </a:p>
          <a:p>
            <a:pPr marL="0" indent="0">
              <a:buNone/>
            </a:pPr>
            <a:r>
              <a:rPr lang="ru-RU" sz="2400" dirty="0"/>
              <a:t>1) если </a:t>
            </a:r>
            <a:r>
              <a:rPr lang="ru-RU" sz="2400" dirty="0" smtClean="0"/>
              <a:t>ласточки </a:t>
            </a:r>
            <a:r>
              <a:rPr lang="ru-RU" sz="2400" dirty="0"/>
              <a:t>летают низко, то будет дождь, иначе дождя не </a:t>
            </a:r>
            <a:r>
              <a:rPr lang="ru-RU" sz="2400" dirty="0" smtClean="0"/>
              <a:t>будет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ru-RU" sz="2400" dirty="0" smtClean="0"/>
              <a:t>) </a:t>
            </a:r>
            <a:r>
              <a:rPr lang="ru-RU" sz="2400" dirty="0"/>
              <a:t>если погода будет хорошая, то, перед тем, как делать уроки, покатаюсь на </a:t>
            </a:r>
            <a:r>
              <a:rPr lang="ru-RU" sz="2400" dirty="0" smtClean="0"/>
              <a:t>лыжах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3461657"/>
            <a:ext cx="4728754" cy="30436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90" y="3461657"/>
            <a:ext cx="4990014" cy="3117941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802" y="299437"/>
            <a:ext cx="5231473" cy="533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ФИЗКУЛЬТМИНУТКА</a:t>
            </a:r>
          </a:p>
          <a:p>
            <a:endParaRPr lang="ru-RU" dirty="0"/>
          </a:p>
        </p:txBody>
      </p:sp>
      <p:sp>
        <p:nvSpPr>
          <p:cNvPr id="5" name="Овал 1"/>
          <p:cNvSpPr>
            <a:spLocks noChangeArrowheads="1"/>
          </p:cNvSpPr>
          <p:nvPr/>
        </p:nvSpPr>
        <p:spPr bwMode="auto">
          <a:xfrm>
            <a:off x="5593184" y="1064599"/>
            <a:ext cx="2347665" cy="641872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767017" y="1747157"/>
            <a:ext cx="0" cy="3797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омб 8"/>
          <p:cNvSpPr>
            <a:spLocks noChangeArrowheads="1"/>
          </p:cNvSpPr>
          <p:nvPr/>
        </p:nvSpPr>
        <p:spPr bwMode="auto">
          <a:xfrm>
            <a:off x="5135018" y="2071279"/>
            <a:ext cx="3186021" cy="1133475"/>
          </a:xfrm>
          <a:prstGeom prst="diamond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родился летом?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H="1">
            <a:off x="4477501" y="2638017"/>
            <a:ext cx="626110" cy="462280"/>
          </a:xfrm>
          <a:prstGeom prst="bentConnector3">
            <a:avLst>
              <a:gd name="adj1" fmla="val 9585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4544422" y="2320516"/>
            <a:ext cx="512762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59956" y="2248332"/>
            <a:ext cx="512762" cy="309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8359956" y="2638016"/>
            <a:ext cx="595630" cy="523875"/>
          </a:xfrm>
          <a:prstGeom prst="bentConnector3">
            <a:avLst>
              <a:gd name="adj1" fmla="val 108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4800803" y="4566150"/>
            <a:ext cx="1927225" cy="743585"/>
          </a:xfrm>
          <a:prstGeom prst="bentConnector3">
            <a:avLst>
              <a:gd name="adj1" fmla="val -1439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flipH="1">
            <a:off x="6799279" y="4533379"/>
            <a:ext cx="1779905" cy="779780"/>
          </a:xfrm>
          <a:prstGeom prst="bentConnector3">
            <a:avLst>
              <a:gd name="adj1" fmla="val -2478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4"/>
          <p:cNvSpPr>
            <a:spLocks noChangeArrowheads="1"/>
          </p:cNvSpPr>
          <p:nvPr/>
        </p:nvSpPr>
        <p:spPr bwMode="auto">
          <a:xfrm>
            <a:off x="5669281" y="5541510"/>
            <a:ext cx="2314460" cy="728661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784106" y="5309735"/>
            <a:ext cx="0" cy="2317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3457490" y="3100297"/>
            <a:ext cx="1971924" cy="1533298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Выполняй круговые движения глаз по часовой стрелке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352446" y="3078367"/>
            <a:ext cx="2139541" cy="1471703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Выполняй круговые движения глаз против часовой стрелки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>
            <a:off x="4294185" y="1141169"/>
            <a:ext cx="2901154" cy="579613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04292" y="1720782"/>
            <a:ext cx="0" cy="3797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омб 8"/>
          <p:cNvSpPr>
            <a:spLocks noChangeArrowheads="1"/>
          </p:cNvSpPr>
          <p:nvPr/>
        </p:nvSpPr>
        <p:spPr bwMode="auto">
          <a:xfrm>
            <a:off x="3989386" y="2093942"/>
            <a:ext cx="3414075" cy="1442380"/>
          </a:xfrm>
          <a:prstGeom prst="diamond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тебя хорошее настроение?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>
            <a:off x="3363276" y="2813152"/>
            <a:ext cx="626110" cy="462280"/>
          </a:xfrm>
          <a:prstGeom prst="bentConnector3">
            <a:avLst>
              <a:gd name="adj1" fmla="val 9585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3399492" y="2453486"/>
            <a:ext cx="512762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11183" y="2512037"/>
            <a:ext cx="512762" cy="309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7322770" y="2837158"/>
            <a:ext cx="595630" cy="523875"/>
          </a:xfrm>
          <a:prstGeom prst="bentConnector3">
            <a:avLst>
              <a:gd name="adj1" fmla="val 108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3429055" y="4671398"/>
            <a:ext cx="2245047" cy="761956"/>
          </a:xfrm>
          <a:prstGeom prst="bentConnector3">
            <a:avLst>
              <a:gd name="adj1" fmla="val 387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5674103" y="4591026"/>
            <a:ext cx="2240755" cy="847042"/>
          </a:xfrm>
          <a:prstGeom prst="bentConnector3">
            <a:avLst>
              <a:gd name="adj1" fmla="val -113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4255231" y="5613357"/>
            <a:ext cx="2940108" cy="480849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75893" y="5430109"/>
            <a:ext cx="0" cy="217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467056" y="3274639"/>
            <a:ext cx="2092244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Выполняй наклоны головы вперед - назад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7093131" y="3274639"/>
            <a:ext cx="2090057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Выполняй наклоны головы вправо - влево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4800802" y="299437"/>
            <a:ext cx="5231473" cy="5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 </a:t>
            </a:r>
            <a:r>
              <a:rPr lang="ru-RU" b="1" smtClean="0"/>
              <a:t>ФИЗКУЛЬТМИНУТКА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7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>
            <a:off x="4294185" y="1141169"/>
            <a:ext cx="2901154" cy="579613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04292" y="1720782"/>
            <a:ext cx="0" cy="3797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омб 8"/>
          <p:cNvSpPr>
            <a:spLocks noChangeArrowheads="1"/>
          </p:cNvSpPr>
          <p:nvPr/>
        </p:nvSpPr>
        <p:spPr bwMode="auto">
          <a:xfrm>
            <a:off x="3989386" y="2093942"/>
            <a:ext cx="3414075" cy="1442380"/>
          </a:xfrm>
          <a:prstGeom prst="diamond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 тебя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карие глаза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>
            <a:off x="3363276" y="2813152"/>
            <a:ext cx="626110" cy="462280"/>
          </a:xfrm>
          <a:prstGeom prst="bentConnector3">
            <a:avLst>
              <a:gd name="adj1" fmla="val 9585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3399492" y="2453486"/>
            <a:ext cx="512762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11183" y="2512037"/>
            <a:ext cx="512762" cy="309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7322770" y="2837158"/>
            <a:ext cx="595630" cy="523875"/>
          </a:xfrm>
          <a:prstGeom prst="bentConnector3">
            <a:avLst>
              <a:gd name="adj1" fmla="val 108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3429055" y="4671398"/>
            <a:ext cx="2245047" cy="761956"/>
          </a:xfrm>
          <a:prstGeom prst="bentConnector3">
            <a:avLst>
              <a:gd name="adj1" fmla="val 387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5674103" y="4591026"/>
            <a:ext cx="2240755" cy="847042"/>
          </a:xfrm>
          <a:prstGeom prst="bentConnector3">
            <a:avLst>
              <a:gd name="adj1" fmla="val -113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4255231" y="5613357"/>
            <a:ext cx="2940108" cy="480849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75893" y="5430109"/>
            <a:ext cx="0" cy="217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519015" y="3231046"/>
            <a:ext cx="2039089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Вытяни руки вперед и потянись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7093131" y="3274639"/>
            <a:ext cx="2090057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Вытяни руки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потянись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4800802" y="299437"/>
            <a:ext cx="5231473" cy="5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 </a:t>
            </a:r>
            <a:r>
              <a:rPr lang="ru-RU" b="1" smtClean="0"/>
              <a:t>ФИЗКУЛЬТМИНУТКА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>
            <a:off x="4294185" y="1141169"/>
            <a:ext cx="2901154" cy="579613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04292" y="1720782"/>
            <a:ext cx="0" cy="3797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омб 8"/>
          <p:cNvSpPr>
            <a:spLocks noChangeArrowheads="1"/>
          </p:cNvSpPr>
          <p:nvPr/>
        </p:nvSpPr>
        <p:spPr bwMode="auto">
          <a:xfrm>
            <a:off x="3967064" y="2106925"/>
            <a:ext cx="3414075" cy="1442380"/>
          </a:xfrm>
          <a:prstGeom prst="diamond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учащийся 8 класса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>
            <a:off x="3363276" y="2813152"/>
            <a:ext cx="626110" cy="462280"/>
          </a:xfrm>
          <a:prstGeom prst="bentConnector3">
            <a:avLst>
              <a:gd name="adj1" fmla="val 9585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3399492" y="2453486"/>
            <a:ext cx="512762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11183" y="2512037"/>
            <a:ext cx="512762" cy="309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3429055" y="4671398"/>
            <a:ext cx="2245047" cy="761956"/>
          </a:xfrm>
          <a:prstGeom prst="bentConnector3">
            <a:avLst>
              <a:gd name="adj1" fmla="val 387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5400000">
            <a:off x="5277806" y="3275596"/>
            <a:ext cx="2601995" cy="1707035"/>
          </a:xfrm>
          <a:prstGeom prst="bentConnector3">
            <a:avLst>
              <a:gd name="adj1" fmla="val 10027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4255231" y="5613357"/>
            <a:ext cx="2940108" cy="480849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75893" y="5430109"/>
            <a:ext cx="0" cy="217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467056" y="3274639"/>
            <a:ext cx="1792440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Выпрямись и приготовься к дальнейшей работе.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4800802" y="299437"/>
            <a:ext cx="5231473" cy="53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 </a:t>
            </a:r>
            <a:r>
              <a:rPr lang="ru-RU" b="1" smtClean="0"/>
              <a:t>ФИЗКУЛЬТМИНУТКА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4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Оценка по экологической обстанов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73" y="2283360"/>
            <a:ext cx="5408127" cy="35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800" y="1600200"/>
            <a:ext cx="59856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err="1"/>
              <a:t>Экоаудитор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endParaRPr lang="ru-RU" sz="2000" dirty="0"/>
          </a:p>
          <a:p>
            <a:r>
              <a:rPr lang="ru-RU" sz="2400" dirty="0"/>
              <a:t>Это специалист, который производит проверку и оценку состояния промышленных предприятий и дает рекомендации по снижению их воздействия на окружающую среду за счет модернизации производства, изменения практик и способов работы. Также он производит оценку экологического риска в результате техногенных аварий и стихийных природных процессов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1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5554" y="1683195"/>
            <a:ext cx="598569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/>
              <a:t>Обязанности  </a:t>
            </a:r>
            <a:r>
              <a:rPr lang="ru-RU" sz="3200" b="1" dirty="0" err="1" smtClean="0"/>
              <a:t>э</a:t>
            </a:r>
            <a:r>
              <a:rPr lang="ru-RU" sz="3200" b="1" dirty="0" err="1" smtClean="0"/>
              <a:t>коаудитора</a:t>
            </a:r>
            <a:r>
              <a:rPr lang="ru-RU" sz="3200" b="1" dirty="0" smtClean="0"/>
              <a:t>.</a:t>
            </a:r>
          </a:p>
          <a:p>
            <a:pPr algn="ctr"/>
            <a:endParaRPr lang="ru-RU" sz="32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Анализ </a:t>
            </a:r>
            <a:r>
              <a:rPr lang="ru-RU" sz="2400" dirty="0"/>
              <a:t>воздействия </a:t>
            </a:r>
            <a:r>
              <a:rPr lang="ru-RU" sz="2400" dirty="0" smtClean="0"/>
              <a:t>на </a:t>
            </a:r>
            <a:r>
              <a:rPr lang="ru-RU" sz="2400" dirty="0"/>
              <a:t>окружающую среду </a:t>
            </a:r>
            <a:endParaRPr lang="ru-RU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Составление </a:t>
            </a:r>
            <a:r>
              <a:rPr lang="ru-RU" sz="2400" dirty="0"/>
              <a:t>плана природоохранных мероприятий </a:t>
            </a:r>
            <a:endParaRPr lang="ru-RU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Разработка </a:t>
            </a:r>
            <a:r>
              <a:rPr lang="ru-RU" sz="2400" dirty="0"/>
              <a:t>программы управления отходами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Расчет предельно-допустимого количества выбросов и сбросов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Экологический </a:t>
            </a:r>
            <a:r>
              <a:rPr lang="ru-RU" sz="2400" dirty="0"/>
              <a:t>мониторинг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561490" y="9986645"/>
            <a:ext cx="0" cy="41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greenpeace.org/static/planet4-international-stateless/2020/10/65a781c6-gp1suh17-1024x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64" y="2767149"/>
            <a:ext cx="555719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6900" y="316466"/>
            <a:ext cx="3822700" cy="99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Работа в группах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1337" y="2142308"/>
            <a:ext cx="564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142" y="2142308"/>
            <a:ext cx="574330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 группе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1.Составьте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действий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экоаудитора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территории, подвергшейся затоплению. Возможные некоторые действия: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не попали ли в воду нефтепродукты, отходы </a:t>
            </a:r>
            <a:r>
              <a:rPr lang="ru-RU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призводств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Оформите алгоритм в виде блок-схемы на листе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www.bashinform.ru/upload/img_res997/c26ea23c663f160a/5_74784553_jpg_crop1561961507_ejw_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4" y="2324100"/>
            <a:ext cx="571213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6900" y="316466"/>
            <a:ext cx="3822700" cy="99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Работа в группах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1337" y="2142308"/>
            <a:ext cx="564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142" y="2057522"/>
            <a:ext cx="6096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Составьте алгоритм действий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экоаудитора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территории, подвергшейся лесному пожару. Возможные некоторые действия: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состояние деревьев, уровень задымления, повреждение почвы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Оформите алгоритм в виде блок-схемы на листе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https://fb.ru/misc/i/gallery/88830/253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2657515"/>
            <a:ext cx="5520409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337" y="2142308"/>
            <a:ext cx="564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0998" y="1987650"/>
            <a:ext cx="290340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группы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www.bashinform.ru/upload/img_res997/c26ea23c663f160a/5_74784553_jpg_crop1561961507_ejw_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3088672"/>
            <a:ext cx="4960261" cy="33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808566"/>
              </p:ext>
            </p:extLst>
          </p:nvPr>
        </p:nvGraphicFramePr>
        <p:xfrm>
          <a:off x="6544491" y="-543"/>
          <a:ext cx="5804864" cy="685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4" imgW="7229021" imgH="10000164" progId="Word.Document.12">
                  <p:embed/>
                </p:oleObj>
              </mc:Choice>
              <mc:Fallback>
                <p:oleObj name="Документ" r:id="rId4" imgW="7229021" imgH="10000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4491" y="-543"/>
                        <a:ext cx="5804864" cy="685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9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</a:t>
            </a:r>
            <a:r>
              <a:rPr lang="ru-RU" dirty="0"/>
              <a:t>, Цель, Форма, </a:t>
            </a:r>
            <a:r>
              <a:rPr lang="ru-RU" dirty="0" smtClean="0"/>
              <a:t>учебного занятия.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998200" cy="4423954"/>
          </a:xfrm>
        </p:spPr>
        <p:txBody>
          <a:bodyPr>
            <a:normAutofit/>
          </a:bodyPr>
          <a:lstStyle/>
          <a:p>
            <a:r>
              <a:rPr lang="ru-RU" b="1" dirty="0"/>
              <a:t>Тип</a:t>
            </a:r>
            <a:r>
              <a:rPr lang="ru-RU" dirty="0"/>
              <a:t> учебного занятия – урок по сообщению нового учебного материала.</a:t>
            </a:r>
          </a:p>
          <a:p>
            <a:endParaRPr lang="ru-RU" b="1" dirty="0" smtClean="0"/>
          </a:p>
          <a:p>
            <a:r>
              <a:rPr lang="ru-RU" b="1" dirty="0" smtClean="0"/>
              <a:t>Цель-</a:t>
            </a:r>
            <a:r>
              <a:rPr lang="ru-RU" dirty="0"/>
              <a:t>– сформировать у учащихся представление об алгоритмической конструкции «ветвление» и умение составлять несложные алгоритмы с использованием ветвления.</a:t>
            </a:r>
          </a:p>
          <a:p>
            <a:endParaRPr lang="ru-RU" b="1" dirty="0" smtClean="0"/>
          </a:p>
          <a:p>
            <a:r>
              <a:rPr lang="ru-RU" b="1" dirty="0"/>
              <a:t>Форма (вид) </a:t>
            </a:r>
            <a:r>
              <a:rPr lang="ru-RU" dirty="0"/>
              <a:t>учебного занятия</a:t>
            </a:r>
            <a:r>
              <a:rPr lang="ru-RU" b="1" dirty="0"/>
              <a:t> – </a:t>
            </a:r>
            <a:r>
              <a:rPr lang="ru-RU" dirty="0"/>
              <a:t>беседа с решением познавательных заданий.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9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3589" y="2142308"/>
            <a:ext cx="564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22564" y="1567543"/>
            <a:ext cx="3870236" cy="92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</a:t>
            </a: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группы</a:t>
            </a: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https://fb.ru/misc/i/gallery/88830/2537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0229"/>
            <a:ext cx="5431567" cy="305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95229"/>
              </p:ext>
            </p:extLst>
          </p:nvPr>
        </p:nvGraphicFramePr>
        <p:xfrm>
          <a:off x="6596743" y="160129"/>
          <a:ext cx="4906963" cy="673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4" imgW="6251290" imgH="8581665" progId="Word.Document.12">
                  <p:embed/>
                </p:oleObj>
              </mc:Choice>
              <mc:Fallback>
                <p:oleObj name="Документ" r:id="rId4" imgW="6251290" imgH="8581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6743" y="160129"/>
                        <a:ext cx="4906963" cy="673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9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>
            <a:off x="4294185" y="1141169"/>
            <a:ext cx="2901154" cy="579613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04292" y="1720782"/>
            <a:ext cx="0" cy="3797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омб 8"/>
          <p:cNvSpPr>
            <a:spLocks noChangeArrowheads="1"/>
          </p:cNvSpPr>
          <p:nvPr/>
        </p:nvSpPr>
        <p:spPr bwMode="auto">
          <a:xfrm>
            <a:off x="3989386" y="2093942"/>
            <a:ext cx="3414075" cy="1442380"/>
          </a:xfrm>
          <a:prstGeom prst="diamond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был интересен?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>
            <a:off x="3363276" y="2813152"/>
            <a:ext cx="626110" cy="462280"/>
          </a:xfrm>
          <a:prstGeom prst="bentConnector3">
            <a:avLst>
              <a:gd name="adj1" fmla="val 9585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3399492" y="2453486"/>
            <a:ext cx="512762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11183" y="2512037"/>
            <a:ext cx="512762" cy="309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7322770" y="2837158"/>
            <a:ext cx="595630" cy="523875"/>
          </a:xfrm>
          <a:prstGeom prst="bentConnector3">
            <a:avLst>
              <a:gd name="adj1" fmla="val 108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3429055" y="4671398"/>
            <a:ext cx="2245047" cy="761956"/>
          </a:xfrm>
          <a:prstGeom prst="bentConnector3">
            <a:avLst>
              <a:gd name="adj1" fmla="val 387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5674103" y="4591026"/>
            <a:ext cx="2240755" cy="847042"/>
          </a:xfrm>
          <a:prstGeom prst="bentConnector3">
            <a:avLst>
              <a:gd name="adj1" fmla="val -113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4255231" y="5613357"/>
            <a:ext cx="2940108" cy="480849"/>
          </a:xfrm>
          <a:prstGeom prst="ellipse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75893" y="5430109"/>
            <a:ext cx="0" cy="2175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519015" y="3231046"/>
            <a:ext cx="2039089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Вытяни руки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потянись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7093131" y="3274639"/>
            <a:ext cx="2090057" cy="1435637"/>
          </a:xfrm>
          <a:prstGeom prst="rect">
            <a:avLst/>
          </a:prstGeom>
          <a:solidFill>
            <a:srgbClr val="F1700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 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руки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вниз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22770" y="269240"/>
            <a:ext cx="3670300" cy="105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smtClean="0"/>
              <a:t> </a:t>
            </a:r>
            <a:r>
              <a:rPr lang="ru-RU" sz="3200" b="1" smtClean="0"/>
              <a:t>Рефлексия</a:t>
            </a:r>
            <a:endParaRPr lang="ru-RU" sz="320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учебного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Задачи-</a:t>
            </a:r>
            <a:r>
              <a:rPr lang="ru-RU" dirty="0"/>
              <a:t>достижение образовательных результатов: </a:t>
            </a:r>
          </a:p>
          <a:p>
            <a:r>
              <a:rPr lang="ru-RU" b="1" i="1" dirty="0"/>
              <a:t>- личностный результат</a:t>
            </a:r>
            <a:r>
              <a:rPr lang="ru-RU" b="1" dirty="0"/>
              <a:t> – </a:t>
            </a:r>
            <a:r>
              <a:rPr lang="ru-RU" dirty="0"/>
              <a:t>формирование у школьников современного экологического мышления, понимания влияния социально-экономических процессов на состояние природной и социальной среды; ознакомление детей среднего школьного возраста с особенностями новой профессии «</a:t>
            </a:r>
            <a:r>
              <a:rPr lang="ru-RU" dirty="0" err="1"/>
              <a:t>Экоаудитор</a:t>
            </a:r>
            <a:r>
              <a:rPr lang="ru-RU" dirty="0"/>
              <a:t>»; </a:t>
            </a:r>
          </a:p>
          <a:p>
            <a:r>
              <a:rPr lang="ru-RU" b="1" i="1" dirty="0"/>
              <a:t>- </a:t>
            </a:r>
            <a:r>
              <a:rPr lang="ru-RU" b="1" i="1" dirty="0" err="1"/>
              <a:t>метапредметный</a:t>
            </a:r>
            <a:r>
              <a:rPr lang="ru-RU" b="1" i="1" dirty="0"/>
              <a:t> результат</a:t>
            </a:r>
            <a:r>
              <a:rPr lang="ru-RU" b="1" dirty="0"/>
              <a:t> – </a:t>
            </a:r>
            <a:r>
              <a:rPr lang="ru-RU" dirty="0"/>
              <a:t>развитие у обучающихся основных универсальных умений информационного характера: постановка и формулирование проблемы; поиск и выделение необходимой информации, применение методов информационного поиска; структурирование и визуализация информации</a:t>
            </a:r>
          </a:p>
          <a:p>
            <a:r>
              <a:rPr lang="ru-RU" b="1" i="1" dirty="0"/>
              <a:t>- предметный результат</a:t>
            </a:r>
            <a:r>
              <a:rPr lang="ru-RU" b="1" dirty="0"/>
              <a:t> – </a:t>
            </a:r>
            <a:r>
              <a:rPr lang="ru-RU" dirty="0"/>
              <a:t>формирование у учащихся</a:t>
            </a:r>
            <a:r>
              <a:rPr lang="ru-RU" b="1" dirty="0"/>
              <a:t> </a:t>
            </a:r>
            <a:r>
              <a:rPr lang="ru-RU" dirty="0"/>
              <a:t>представления об алгоритмической конструкции «ветвление»; умения составлять и читать алгоритмы с ветвлением.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2912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 и средства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Оборудование и средства обучения: </a:t>
            </a:r>
            <a:r>
              <a:rPr lang="ru-RU" dirty="0" smtClean="0"/>
              <a:t>мультимедийный </a:t>
            </a:r>
            <a:r>
              <a:rPr lang="ru-RU" dirty="0"/>
              <a:t>комплекс; ученические компьютеры; раздаточный материал (карточки с заданиями, листы А3).</a:t>
            </a:r>
          </a:p>
          <a:p>
            <a:r>
              <a:rPr lang="ru-RU" b="1" dirty="0"/>
              <a:t>Демонстрационный материал:</a:t>
            </a:r>
            <a:r>
              <a:rPr lang="ru-RU" dirty="0"/>
              <a:t> мультимедийная презентация.</a:t>
            </a:r>
          </a:p>
          <a:p>
            <a:r>
              <a:rPr lang="ru-RU" b="1" dirty="0"/>
              <a:t>Дополнительная литература и электронные ресурсы: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Босова</a:t>
            </a:r>
            <a:r>
              <a:rPr lang="ru-RU" dirty="0"/>
              <a:t>, Л. Л. Информатика: учебник для 8 класса / Л. Л. </a:t>
            </a:r>
            <a:r>
              <a:rPr lang="ru-RU" dirty="0" err="1"/>
              <a:t>Босова</a:t>
            </a:r>
            <a:r>
              <a:rPr lang="ru-RU" dirty="0"/>
              <a:t>, А. Ю. </a:t>
            </a:r>
            <a:r>
              <a:rPr lang="ru-RU" dirty="0" err="1"/>
              <a:t>Босова</a:t>
            </a:r>
            <a:r>
              <a:rPr lang="ru-RU" dirty="0"/>
              <a:t> – М.: БИНОМ. Лаборатория знаний, 2017.</a:t>
            </a:r>
          </a:p>
          <a:p>
            <a:r>
              <a:rPr lang="ru-RU" dirty="0"/>
              <a:t>2. Федеральный закон «Об охране окружающей среды» от 10.01.2002 г. № 7-ФЗ. </a:t>
            </a:r>
          </a:p>
          <a:p>
            <a:r>
              <a:rPr lang="ru-RU" dirty="0"/>
              <a:t>3. Панова, В. А. Дидактические основы </a:t>
            </a:r>
            <a:r>
              <a:rPr lang="ru-RU" dirty="0" err="1"/>
              <a:t>экологизации</a:t>
            </a:r>
            <a:r>
              <a:rPr lang="ru-RU" dirty="0"/>
              <a:t> содержания образовательного процесса в школе: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…. канд. </a:t>
            </a:r>
            <a:r>
              <a:rPr lang="ru-RU" dirty="0" err="1"/>
              <a:t>пед</a:t>
            </a:r>
            <a:r>
              <a:rPr lang="ru-RU" dirty="0"/>
              <a:t>. наук / В. А. Панова. – Ростов на Дону, 1996.</a:t>
            </a:r>
          </a:p>
          <a:p>
            <a:r>
              <a:rPr lang="ru-RU" dirty="0"/>
              <a:t>4.</a:t>
            </a:r>
            <a:r>
              <a:rPr lang="ru-RU" b="1" dirty="0"/>
              <a:t> </a:t>
            </a:r>
            <a:r>
              <a:rPr lang="ru-RU" dirty="0" err="1"/>
              <a:t>Завгородняя</a:t>
            </a:r>
            <a:r>
              <a:rPr lang="ru-RU" dirty="0"/>
              <a:t>, О. А. Конспект урока информатики и ИКТ «Алгоритмическая конструкция «ветвление»» / О. А. </a:t>
            </a:r>
            <a:r>
              <a:rPr lang="ru-RU" dirty="0" err="1"/>
              <a:t>Завгородняя</a:t>
            </a:r>
            <a:r>
              <a:rPr lang="ru-RU" dirty="0"/>
              <a:t> – </a:t>
            </a:r>
            <a:r>
              <a:rPr lang="ru-RU" u="sng" dirty="0">
                <a:hlinkClick r:id="rId2"/>
              </a:rPr>
              <a:t>https://multiurok.ru/</a:t>
            </a:r>
            <a:r>
              <a:rPr lang="ru-RU" dirty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учебного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30103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Организационный </a:t>
            </a:r>
            <a:r>
              <a:rPr lang="ru-RU" b="1" dirty="0"/>
              <a:t>этап.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Этап всесторонней проверки усвоенного учащимися учебного материала, в том числе универсальных учебных действий.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3. Этап подготовки учащихся к активному и сознательному усвоению нового учебного </a:t>
            </a:r>
            <a:r>
              <a:rPr lang="ru-RU" b="1" dirty="0" smtClean="0"/>
              <a:t>материала</a:t>
            </a:r>
          </a:p>
          <a:p>
            <a:pPr marL="0" indent="0">
              <a:buNone/>
            </a:pPr>
            <a:r>
              <a:rPr lang="ru-RU" b="1" dirty="0"/>
              <a:t>4. Этап усвоения нового учебного </a:t>
            </a:r>
            <a:r>
              <a:rPr lang="ru-RU" b="1" dirty="0" smtClean="0"/>
              <a:t>материала</a:t>
            </a:r>
          </a:p>
          <a:p>
            <a:pPr marL="0" indent="0">
              <a:buNone/>
            </a:pPr>
            <a:r>
              <a:rPr lang="ru-RU" b="1" dirty="0"/>
              <a:t>5. Этап проверки понимания учащимися нового учебного материала</a:t>
            </a:r>
            <a:endParaRPr lang="en-US" b="1" dirty="0"/>
          </a:p>
          <a:p>
            <a:pPr marL="0" indent="0">
              <a:buNone/>
            </a:pPr>
            <a:r>
              <a:rPr lang="ru-RU" b="1" dirty="0" smtClean="0"/>
              <a:t>ФИЗКУЛЬТМИНУТКА</a:t>
            </a:r>
          </a:p>
          <a:p>
            <a:pPr marL="0" indent="0">
              <a:buNone/>
            </a:pPr>
            <a:r>
              <a:rPr lang="ru-RU" b="1" dirty="0"/>
              <a:t>6. Этап закрепления учащимися нового учебного материала.</a:t>
            </a:r>
          </a:p>
          <a:p>
            <a:r>
              <a:rPr lang="ru-RU" b="1" dirty="0"/>
              <a:t>7. Этап инструктажа учащихся по выполнению домашнего задания.</a:t>
            </a:r>
            <a:endParaRPr lang="ru-RU" dirty="0"/>
          </a:p>
          <a:p>
            <a:r>
              <a:rPr lang="ru-RU" b="1" dirty="0"/>
              <a:t>8. Этап подведения итогов учебного занятия.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9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5" y="397690"/>
            <a:ext cx="6949441" cy="1091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Задание 1</a:t>
            </a:r>
          </a:p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400" i="1" dirty="0" smtClean="0"/>
              <a:t> </a:t>
            </a:r>
            <a:r>
              <a:rPr lang="ru-RU" sz="2400" dirty="0" smtClean="0"/>
              <a:t>Составить </a:t>
            </a:r>
            <a:r>
              <a:rPr lang="ru-RU" sz="2400" dirty="0"/>
              <a:t>четыре правильные по смыслу фразы, соединив соответствующие прямоугольники стрелкой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5589"/>
              </p:ext>
            </p:extLst>
          </p:nvPr>
        </p:nvGraphicFramePr>
        <p:xfrm>
          <a:off x="796834" y="1976474"/>
          <a:ext cx="11116493" cy="491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9175">
                  <a:extLst>
                    <a:ext uri="{9D8B030D-6E8A-4147-A177-3AD203B41FA5}">
                      <a16:colId xmlns:a16="http://schemas.microsoft.com/office/drawing/2014/main" val="2660970070"/>
                    </a:ext>
                  </a:extLst>
                </a:gridCol>
                <a:gridCol w="3808659">
                  <a:extLst>
                    <a:ext uri="{9D8B030D-6E8A-4147-A177-3AD203B41FA5}">
                      <a16:colId xmlns:a16="http://schemas.microsoft.com/office/drawing/2014/main" val="2732356525"/>
                    </a:ext>
                  </a:extLst>
                </a:gridCol>
                <a:gridCol w="3808659">
                  <a:extLst>
                    <a:ext uri="{9D8B030D-6E8A-4147-A177-3AD203B41FA5}">
                      <a16:colId xmlns:a16="http://schemas.microsoft.com/office/drawing/2014/main" val="1244211481"/>
                    </a:ext>
                  </a:extLst>
                </a:gridCol>
              </a:tblGrid>
              <a:tr h="356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Начало фразы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Окончание фразы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9446318"/>
                  </a:ext>
                </a:extLst>
              </a:tr>
              <a:tr h="2846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Исполнителем алгоритма может быть …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только человек.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8447959"/>
                  </a:ext>
                </a:extLst>
              </a:tr>
              <a:tr h="576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для решения большого числа однотипных задач.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871085"/>
                  </a:ext>
                </a:extLst>
              </a:tr>
              <a:tr h="5764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Алгоритм можно использовать ...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только автоматическое устройство.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26196"/>
                  </a:ext>
                </a:extLst>
              </a:tr>
              <a:tr h="28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называется программой.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6863197"/>
                  </a:ext>
                </a:extLst>
              </a:tr>
              <a:tr h="5764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Алгоритм можно записать …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для решения одной конкретной задачи.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1335380"/>
                  </a:ext>
                </a:extLst>
              </a:tr>
              <a:tr h="28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лишь одним способом.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9539716"/>
                  </a:ext>
                </a:extLst>
              </a:tr>
              <a:tr h="7799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Алгоритм, записанный на языке программирования, ….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человек, животное или автоматическое устройство.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5647646"/>
                  </a:ext>
                </a:extLst>
              </a:tr>
              <a:tr h="939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словесным, графическим или алгоритмическим способом.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644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4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444138"/>
            <a:ext cx="7162800" cy="13193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Задание </a:t>
            </a:r>
            <a:r>
              <a:rPr lang="ru-RU" sz="2800" dirty="0"/>
              <a:t>2 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       На </a:t>
            </a:r>
            <a:r>
              <a:rPr lang="ru-RU" sz="2800" dirty="0"/>
              <a:t>слайде изображены алгоритмы в виде блок-схемы. Назовите, какие ошибки допущены и как их исправить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86" y="1763486"/>
            <a:ext cx="6292690" cy="48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490" y="457201"/>
            <a:ext cx="7785463" cy="158060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Приведите примеры, когда ваши действия зависят от некоторых условий.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 </a:t>
            </a:r>
          </a:p>
        </p:txBody>
      </p:sp>
      <p:pic>
        <p:nvPicPr>
          <p:cNvPr id="1026" name="Picture 2" descr="https://cont.ws/uploads/posts2/1127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69" y="2768004"/>
            <a:ext cx="8096677" cy="33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06" y="2756685"/>
            <a:ext cx="8169268" cy="38303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0713" y="602908"/>
            <a:ext cx="8486504" cy="2142309"/>
          </a:xfrm>
        </p:spPr>
        <p:txBody>
          <a:bodyPr/>
          <a:lstStyle/>
          <a:p>
            <a:r>
              <a:rPr lang="ru-RU" sz="2400" dirty="0" smtClean="0"/>
              <a:t>Попробуйте </a:t>
            </a:r>
            <a:r>
              <a:rPr lang="ru-RU" sz="2400" dirty="0"/>
              <a:t>сформулировать определение конструкции «ветвление». </a:t>
            </a:r>
            <a:endParaRPr lang="ru-RU" sz="2400" dirty="0" smtClean="0"/>
          </a:p>
          <a:p>
            <a:r>
              <a:rPr lang="ru-RU" sz="2400" dirty="0"/>
              <a:t>Запишите определение в тетрадь.</a:t>
            </a:r>
          </a:p>
          <a:p>
            <a:r>
              <a:rPr lang="ru-RU" sz="2400" i="1" dirty="0" smtClean="0"/>
              <a:t> </a:t>
            </a:r>
            <a:r>
              <a:rPr lang="ru-RU" sz="2400" dirty="0"/>
              <a:t>На слайде приведены формы ветвлений. Чем они отличаются? Как бы вы их назвали? 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44388" y="2779620"/>
            <a:ext cx="1445624" cy="435430"/>
          </a:xfrm>
          <a:prstGeom prst="ellipse">
            <a:avLst/>
          </a:prstGeom>
          <a:solidFill>
            <a:srgbClr val="089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94579" y="2779620"/>
            <a:ext cx="1664790" cy="435220"/>
          </a:xfrm>
          <a:prstGeom prst="ellipse">
            <a:avLst/>
          </a:prstGeom>
          <a:solidFill>
            <a:srgbClr val="089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44388" y="5742092"/>
            <a:ext cx="1332411" cy="475828"/>
          </a:xfrm>
          <a:prstGeom prst="ellipse">
            <a:avLst/>
          </a:prstGeom>
          <a:solidFill>
            <a:srgbClr val="089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35518" y="5742092"/>
            <a:ext cx="1423851" cy="528079"/>
          </a:xfrm>
          <a:prstGeom prst="ellipse">
            <a:avLst/>
          </a:prstGeom>
          <a:solidFill>
            <a:srgbClr val="089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Другая 5">
      <a:dk1>
        <a:srgbClr val="D6D6D6"/>
      </a:dk1>
      <a:lt1>
        <a:srgbClr val="333333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852</Words>
  <Application>Microsoft Office PowerPoint</Application>
  <PresentationFormat>Широкоэкранный</PresentationFormat>
  <Paragraphs>137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След самолета</vt:lpstr>
      <vt:lpstr>Документ Microsoft Word</vt:lpstr>
      <vt:lpstr>Основные алгоритмические конструкции.  Ветвление 8 класс</vt:lpstr>
      <vt:lpstr>Тип, Цель, Форма, учебного занятия.  </vt:lpstr>
      <vt:lpstr>Задачи учебного занятия</vt:lpstr>
      <vt:lpstr>Оборудование и средства обучения</vt:lpstr>
      <vt:lpstr>Ход учебного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алгоритмические конструкции.  Ветвление 8 класс</dc:title>
  <dc:creator>лн</dc:creator>
  <cp:lastModifiedBy>лн</cp:lastModifiedBy>
  <cp:revision>47</cp:revision>
  <dcterms:created xsi:type="dcterms:W3CDTF">2021-03-23T14:08:25Z</dcterms:created>
  <dcterms:modified xsi:type="dcterms:W3CDTF">2021-03-31T20:13:10Z</dcterms:modified>
</cp:coreProperties>
</file>