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6" r:id="rId3"/>
    <p:sldId id="277" r:id="rId4"/>
    <p:sldId id="278" r:id="rId5"/>
    <p:sldId id="267" r:id="rId6"/>
    <p:sldId id="268" r:id="rId7"/>
    <p:sldId id="269" r:id="rId8"/>
    <p:sldId id="259" r:id="rId9"/>
    <p:sldId id="270" r:id="rId10"/>
    <p:sldId id="260" r:id="rId11"/>
    <p:sldId id="271" r:id="rId12"/>
    <p:sldId id="265" r:id="rId13"/>
    <p:sldId id="272" r:id="rId14"/>
    <p:sldId id="274" r:id="rId15"/>
    <p:sldId id="273" r:id="rId16"/>
    <p:sldId id="275" r:id="rId17"/>
    <p:sldId id="264" r:id="rId18"/>
    <p:sldId id="26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18C62-DE0A-40CF-AFDE-1296067EDA52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BDE7-100A-4349-929E-15D0F5F21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763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18C62-DE0A-40CF-AFDE-1296067EDA52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BDE7-100A-4349-929E-15D0F5F21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931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18C62-DE0A-40CF-AFDE-1296067EDA52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BDE7-100A-4349-929E-15D0F5F21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135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18C62-DE0A-40CF-AFDE-1296067EDA52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BDE7-100A-4349-929E-15D0F5F21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746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18C62-DE0A-40CF-AFDE-1296067EDA52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BDE7-100A-4349-929E-15D0F5F21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311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18C62-DE0A-40CF-AFDE-1296067EDA52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BDE7-100A-4349-929E-15D0F5F21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423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18C62-DE0A-40CF-AFDE-1296067EDA52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BDE7-100A-4349-929E-15D0F5F21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130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18C62-DE0A-40CF-AFDE-1296067EDA52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BDE7-100A-4349-929E-15D0F5F21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49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18C62-DE0A-40CF-AFDE-1296067EDA52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BDE7-100A-4349-929E-15D0F5F21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755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18C62-DE0A-40CF-AFDE-1296067EDA52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BDE7-100A-4349-929E-15D0F5F21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45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18C62-DE0A-40CF-AFDE-1296067EDA52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BDE7-100A-4349-929E-15D0F5F21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645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18C62-DE0A-40CF-AFDE-1296067EDA52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5BDE7-100A-4349-929E-15D0F5F21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15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7819" y="299695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mbria" panose="02040503050406030204" pitchFamily="18" charset="0"/>
              </a:rPr>
              <a:t>Возможности платформы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mbria" panose="02040503050406030204" pitchFamily="18" charset="0"/>
              </a:rPr>
              <a:t> ISMART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mbria" panose="02040503050406030204" pitchFamily="18" charset="0"/>
              </a:rPr>
              <a:t>  в обучении детей с ограниченными возможностями здоровья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mbria" panose="0204050305040603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5771778"/>
            <a:ext cx="5328592" cy="1056481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Шелковая Мария Сергеевна,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Учитель-начальных классов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Picture 6" descr="https://upload.wikimedia.org/wikipedia/commons/8/8a/Logo_isma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81075"/>
            <a:ext cx="6185845" cy="166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30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shelk\Desktop\видеоролик\СМАР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45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7" t="12624" r="10319" b="5106"/>
          <a:stretch/>
        </p:blipFill>
        <p:spPr bwMode="auto">
          <a:xfrm>
            <a:off x="74025" y="764704"/>
            <a:ext cx="9036496" cy="489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30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shelk\Desktop\видеоролик\СМАР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45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60648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Изучение геометрического </a:t>
            </a:r>
            <a:br>
              <a:rPr lang="ru-RU" sz="2800" dirty="0" smtClean="0"/>
            </a:br>
            <a:r>
              <a:rPr lang="ru-RU" sz="2800" dirty="0" smtClean="0"/>
              <a:t>материала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" t="29078" r="76064" b="16029"/>
          <a:stretch/>
        </p:blipFill>
        <p:spPr bwMode="auto">
          <a:xfrm>
            <a:off x="323528" y="1130768"/>
            <a:ext cx="3672408" cy="5662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" t="44255" r="69844" b="6842"/>
          <a:stretch/>
        </p:blipFill>
        <p:spPr bwMode="auto">
          <a:xfrm>
            <a:off x="4211960" y="1130767"/>
            <a:ext cx="5044886" cy="5469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17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shelk\Desktop\видеоролик\СМАР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45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98276" y="764704"/>
            <a:ext cx="3906180" cy="1298575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Изучение геометрического материала</a:t>
            </a:r>
            <a:endParaRPr lang="ru-RU" sz="1600" b="1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3333" t="38063" r="80513" b="39600"/>
          <a:stretch/>
        </p:blipFill>
        <p:spPr bwMode="auto">
          <a:xfrm>
            <a:off x="107504" y="1648257"/>
            <a:ext cx="3240360" cy="290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6" t="21111" r="52891" b="50000"/>
          <a:stretch/>
        </p:blipFill>
        <p:spPr bwMode="auto">
          <a:xfrm>
            <a:off x="3707904" y="1552605"/>
            <a:ext cx="2331176" cy="1549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8" t="20833" r="65703" b="50972"/>
          <a:stretch/>
        </p:blipFill>
        <p:spPr bwMode="auto">
          <a:xfrm>
            <a:off x="7092280" y="1441356"/>
            <a:ext cx="1428751" cy="1933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8" t="20833" r="53829" b="52917"/>
          <a:stretch/>
        </p:blipFill>
        <p:spPr bwMode="auto">
          <a:xfrm>
            <a:off x="3522480" y="3479617"/>
            <a:ext cx="2702024" cy="1691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6" t="20972" r="54298" b="53055"/>
          <a:stretch/>
        </p:blipFill>
        <p:spPr bwMode="auto">
          <a:xfrm>
            <a:off x="6444208" y="3573016"/>
            <a:ext cx="2520280" cy="1597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2" t="21018" r="53984" b="52916"/>
          <a:stretch/>
        </p:blipFill>
        <p:spPr bwMode="auto">
          <a:xfrm>
            <a:off x="395537" y="4869160"/>
            <a:ext cx="2664296" cy="1683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4873492" y="1552605"/>
            <a:ext cx="1165308" cy="649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/>
              <a:t>1 уровень</a:t>
            </a:r>
            <a:endParaRPr lang="ru-RU" sz="1600" b="1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7224001" y="903318"/>
            <a:ext cx="1165308" cy="649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/>
              <a:t>2 уровень</a:t>
            </a:r>
            <a:endParaRPr lang="ru-RU" sz="1600" b="1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873492" y="3479617"/>
            <a:ext cx="1165308" cy="649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/>
              <a:t>3</a:t>
            </a:r>
            <a:r>
              <a:rPr lang="ru-RU" sz="1600" b="1" dirty="0" smtClean="0"/>
              <a:t> уровень</a:t>
            </a:r>
            <a:endParaRPr lang="ru-RU" sz="1600" b="1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7714617" y="3573016"/>
            <a:ext cx="1165308" cy="649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/>
              <a:t>4 уровень</a:t>
            </a:r>
            <a:endParaRPr lang="ru-RU" sz="1600" b="1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852581" y="4879826"/>
            <a:ext cx="1165308" cy="649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/>
              <a:t>5</a:t>
            </a:r>
            <a:r>
              <a:rPr lang="ru-RU" sz="1600" b="1" dirty="0" smtClean="0"/>
              <a:t> уровень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74730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shelk\Desktop\видеоролик\СМАР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45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shelk\Desktop\видеоролик\смарт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92"/>
          <a:stretch/>
        </p:blipFill>
        <p:spPr bwMode="auto">
          <a:xfrm>
            <a:off x="294978" y="365856"/>
            <a:ext cx="3384376" cy="6126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helk\Desktop\видеоролик\смарт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67"/>
          <a:stretch/>
        </p:blipFill>
        <p:spPr bwMode="auto">
          <a:xfrm>
            <a:off x="4139952" y="1412776"/>
            <a:ext cx="4543425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29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shelk\Desktop\видеоролик\СМАР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45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Принцип безошибочного обучения </a:t>
            </a:r>
          </a:p>
          <a:p>
            <a:pPr lvl="0"/>
            <a:r>
              <a:rPr lang="ru-RU" dirty="0"/>
              <a:t>Система поэтапного уменьшения подсказок от «</a:t>
            </a:r>
            <a:r>
              <a:rPr lang="ru-RU" dirty="0" smtClean="0"/>
              <a:t>большей к </a:t>
            </a:r>
            <a:r>
              <a:rPr lang="ru-RU" dirty="0"/>
              <a:t>меньшей» для формирования самостоятельного обучения </a:t>
            </a:r>
          </a:p>
          <a:p>
            <a:r>
              <a:rPr lang="ru-RU" dirty="0"/>
              <a:t>Уровневая система обучения для учеников с разной степенью </a:t>
            </a:r>
          </a:p>
        </p:txBody>
      </p:sp>
    </p:spTree>
    <p:extLst>
      <p:ext uri="{BB962C8B-B14F-4D97-AF65-F5344CB8AC3E}">
        <p14:creationId xmlns:p14="http://schemas.microsoft.com/office/powerpoint/2010/main" val="124955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shelk\Desktop\видеоролик\СМАР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45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207897" y="0"/>
            <a:ext cx="6768752" cy="9145016"/>
            <a:chOff x="74513" y="620688"/>
            <a:chExt cx="4316406" cy="5776994"/>
          </a:xfrm>
        </p:grpSpPr>
        <p:pic>
          <p:nvPicPr>
            <p:cNvPr id="6147" name="Picture 3" descr="C:\Users\shelk\Desktop\видеоролик\смарт5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3" y="620688"/>
              <a:ext cx="4316406" cy="577699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539552" y="1340768"/>
              <a:ext cx="720080" cy="7200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38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shelk\Desktop\видеоролик\СМАР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45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5470607"/>
              </p:ext>
            </p:extLst>
          </p:nvPr>
        </p:nvGraphicFramePr>
        <p:xfrm>
          <a:off x="379805" y="1700808"/>
          <a:ext cx="8424936" cy="496855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212028"/>
                <a:gridCol w="4212908"/>
              </a:tblGrid>
              <a:tr h="48182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Особенности  детей с </a:t>
                      </a:r>
                      <a:r>
                        <a:rPr lang="ru-RU" sz="2000" dirty="0" smtClean="0">
                          <a:effectLst/>
                        </a:rPr>
                        <a:t>ОВЗ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Преимущества платформы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9371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Наглядно-образное мышление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Высокий уровень наглядности: иллюстрации, схемы, таблицы и т.д.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182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Кратковременная память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Много заданий на повторение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05601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Снижение познавательной активности, замедленный темп переработки информации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Задания повторяются несколько раз, в разных формах, алгоритмах и последовательности,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05601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Низкая работоспособность в результате повышенной истощаемости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Смена видов деятельности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140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shelk\Desktop\видеоролик\СМАР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173"/>
            <a:ext cx="91845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02875" y="522101"/>
            <a:ext cx="2987856" cy="324036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Тщательный подбор визуальной поддержки;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9" t="20993" r="55000" b="32765"/>
          <a:stretch/>
        </p:blipFill>
        <p:spPr bwMode="auto">
          <a:xfrm>
            <a:off x="294887" y="260648"/>
            <a:ext cx="3401607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6" t="31111" r="12167" b="16805"/>
          <a:stretch/>
        </p:blipFill>
        <p:spPr bwMode="auto">
          <a:xfrm>
            <a:off x="4064869" y="293787"/>
            <a:ext cx="1761190" cy="394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60232" y="2672821"/>
            <a:ext cx="22322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Наглядный алгоритм выполнения задания</a:t>
            </a:r>
            <a:endParaRPr lang="ru-RU" sz="24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347561" y="4077072"/>
            <a:ext cx="5275794" cy="3393816"/>
            <a:chOff x="1371649" y="4365104"/>
            <a:chExt cx="4395199" cy="2479723"/>
          </a:xfrm>
        </p:grpSpPr>
        <p:pic>
          <p:nvPicPr>
            <p:cNvPr id="10242" name="Picture 2" descr="C:\Users\shelk\Desktop\видеоролик\смарт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49" y="4365104"/>
              <a:ext cx="4395199" cy="2479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4499992" y="4572677"/>
              <a:ext cx="1008112" cy="14401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74730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shelk\Desktop\видеоролик\СМАР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45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30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shelk\Desktop\видеоролик\СМАР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45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r>
              <a:rPr lang="ru-RU" b="1" dirty="0">
                <a:latin typeface="+mj-lt"/>
                <a:cs typeface="Times New Roman" pitchFamily="18" charset="0"/>
              </a:rPr>
              <a:t>Познавательное развитие</a:t>
            </a:r>
            <a:r>
              <a:rPr lang="ru-RU" dirty="0">
                <a:latin typeface="+mj-lt"/>
                <a:cs typeface="Times New Roman" pitchFamily="18" charset="0"/>
              </a:rPr>
              <a:t> подразумевает 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>
                <a:latin typeface="+mj-lt"/>
                <a:cs typeface="Times New Roman" pitchFamily="18" charset="0"/>
              </a:rPr>
              <a:t>развитие всех психических процессов, с помощью которых человек познает окружающий мир, себя и других людей.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r>
              <a:rPr lang="ru-RU" b="1" dirty="0">
                <a:latin typeface="+mj-lt"/>
                <a:cs typeface="Times New Roman" pitchFamily="18" charset="0"/>
              </a:rPr>
              <a:t>Коммуникативная компетентность</a:t>
            </a:r>
            <a:r>
              <a:rPr lang="ru-RU" dirty="0">
                <a:latin typeface="+mj-lt"/>
                <a:cs typeface="Times New Roman" pitchFamily="18" charset="0"/>
              </a:rPr>
              <a:t> – умение общаться, быстро и чётко устанавливать деловые и дружеские контакты с людьми и умение воплотить знания на практике.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473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shelk\Desktop\видеоролик\СМАР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45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48680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/>
              <a:t>Цифровые образовательные технологии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3898776" cy="5357192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sz="5000" b="1" u="sng" dirty="0"/>
              <a:t>Позволяют:</a:t>
            </a:r>
            <a:endParaRPr lang="en-US" sz="5000" b="1" u="sng" dirty="0"/>
          </a:p>
          <a:p>
            <a:pPr algn="just"/>
            <a:r>
              <a:rPr lang="ru-RU" sz="5000" dirty="0"/>
              <a:t>усилить образовательные эффекты;</a:t>
            </a:r>
          </a:p>
          <a:p>
            <a:pPr algn="just"/>
            <a:r>
              <a:rPr lang="ru-RU" sz="5000" dirty="0"/>
              <a:t>повысить качество усвоения материала;</a:t>
            </a:r>
          </a:p>
          <a:p>
            <a:pPr algn="just"/>
            <a:r>
              <a:rPr lang="ru-RU" sz="5000" dirty="0"/>
              <a:t>осуществить дифференцированный подход к обучающимся с разным уровнем готовности к обучению;</a:t>
            </a:r>
          </a:p>
          <a:p>
            <a:pPr algn="just"/>
            <a:r>
              <a:rPr lang="ru-RU" sz="5000" dirty="0"/>
              <a:t>повысить познавательную активность;</a:t>
            </a:r>
          </a:p>
          <a:p>
            <a:pPr algn="just"/>
            <a:r>
              <a:rPr lang="ru-RU" sz="5000" dirty="0"/>
              <a:t>организовать одновременно детей, обладающих различными способностями и возможностями;</a:t>
            </a:r>
          </a:p>
          <a:p>
            <a:pPr algn="just"/>
            <a:r>
              <a:rPr lang="ru-RU" sz="5000" dirty="0"/>
              <a:t>воспитывать самостоятельность, способность к самообразованию.</a:t>
            </a:r>
          </a:p>
          <a:p>
            <a:pPr algn="just"/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592273" y="1340768"/>
            <a:ext cx="3898776" cy="5069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u="sng" dirty="0"/>
              <a:t>Формы:</a:t>
            </a:r>
          </a:p>
          <a:p>
            <a:pPr algn="just"/>
            <a:r>
              <a:rPr lang="ru-RU" sz="2000" dirty="0"/>
              <a:t>Компьютерные презентации</a:t>
            </a:r>
          </a:p>
          <a:p>
            <a:pPr algn="just"/>
            <a:r>
              <a:rPr lang="ru-RU" sz="2000" dirty="0"/>
              <a:t>Работа с интерактивной доской (игры, тесты, тренировочные упражнения)</a:t>
            </a:r>
          </a:p>
          <a:p>
            <a:pPr algn="just"/>
            <a:r>
              <a:rPr lang="ru-RU" sz="2000" dirty="0"/>
              <a:t>Видео и аудио фрагменты.</a:t>
            </a:r>
          </a:p>
          <a:p>
            <a:pPr algn="just"/>
            <a:r>
              <a:rPr lang="ru-RU" sz="2000" dirty="0"/>
              <a:t>Готовые программные продукты: учебные диски, электронные библиотеки, виртуальные экскурсии, и др.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1415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shelk\Desktop\видеоролик\СМАР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45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 descr="https://upload.wikimedia.org/wikipedia/commons/8/8a/Logo_ism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098" y="2636912"/>
            <a:ext cx="6185845" cy="166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335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shelk\Desktop\видеоролик\СМАР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45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2" t="33926" r="51690" b="29383"/>
          <a:stretch/>
        </p:blipFill>
        <p:spPr bwMode="auto">
          <a:xfrm>
            <a:off x="251519" y="188640"/>
            <a:ext cx="5679947" cy="355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1" t="36640" r="16881" b="29057"/>
          <a:stretch/>
        </p:blipFill>
        <p:spPr bwMode="auto">
          <a:xfrm>
            <a:off x="3594978" y="3439777"/>
            <a:ext cx="5534908" cy="3241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66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shelk\Desktop\видеоролик\СМАР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45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2" t="39858" r="33936" b="20568"/>
          <a:stretch/>
        </p:blipFill>
        <p:spPr bwMode="auto">
          <a:xfrm>
            <a:off x="144677" y="1772816"/>
            <a:ext cx="9073008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11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shelk\Desktop\видеоролик\СМАР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45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5" t="28936" r="34162" b="55461"/>
          <a:stretch/>
        </p:blipFill>
        <p:spPr bwMode="auto">
          <a:xfrm>
            <a:off x="254509" y="1052736"/>
            <a:ext cx="8675528" cy="22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2" t="44822" r="51011" b="17164"/>
          <a:stretch/>
        </p:blipFill>
        <p:spPr bwMode="auto">
          <a:xfrm>
            <a:off x="1547664" y="2636912"/>
            <a:ext cx="6606750" cy="405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21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shelk\Desktop\видеоролик\СМАР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45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-74237" y="607369"/>
            <a:ext cx="9258783" cy="6112698"/>
            <a:chOff x="-74237" y="607369"/>
            <a:chExt cx="9258783" cy="6112698"/>
          </a:xfrm>
        </p:grpSpPr>
        <p:pic>
          <p:nvPicPr>
            <p:cNvPr id="9217" name="Picture 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0" t="11915" r="26357" b="5958"/>
            <a:stretch/>
          </p:blipFill>
          <p:spPr bwMode="auto">
            <a:xfrm>
              <a:off x="-74237" y="607369"/>
              <a:ext cx="9258783" cy="6112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2267744" y="2636912"/>
              <a:ext cx="3312368" cy="158417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74730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shelk\Desktop\видеоролик\СМАР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45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473" y="1916832"/>
            <a:ext cx="8229600" cy="4525963"/>
          </a:xfrm>
        </p:spPr>
        <p:txBody>
          <a:bodyPr/>
          <a:lstStyle/>
          <a:p>
            <a:r>
              <a:rPr lang="ru-RU" dirty="0" smtClean="0"/>
              <a:t>В соответствии с ФГОС ОВЗ</a:t>
            </a:r>
          </a:p>
          <a:p>
            <a:r>
              <a:rPr lang="ru-RU" dirty="0" smtClean="0"/>
              <a:t>На основе АООП НОО для обучающихся с ЗПР, варианты 7.1, 7.2</a:t>
            </a:r>
          </a:p>
          <a:p>
            <a:r>
              <a:rPr lang="ru-RU" dirty="0"/>
              <a:t>На основе АООП НОО для обучающихся с </a:t>
            </a:r>
            <a:r>
              <a:rPr lang="ru-RU" dirty="0" smtClean="0"/>
              <a:t>РАС, варианты 8.1, 8.2, 8.3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633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243</Words>
  <Application>Microsoft Office PowerPoint</Application>
  <PresentationFormat>Экран (4:3)</PresentationFormat>
  <Paragraphs>45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Возможности платформы ISMART  в обучении детей с ограниченными возможностями здоровья</vt:lpstr>
      <vt:lpstr>Презентация PowerPoint</vt:lpstr>
      <vt:lpstr>Цифровые образовательные технологии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Изучение геометрического  материала</vt:lpstr>
      <vt:lpstr>Изучение геометрического материала</vt:lpstr>
      <vt:lpstr>Презентация PowerPoint</vt:lpstr>
      <vt:lpstr>Презентация PowerPoint</vt:lpstr>
      <vt:lpstr>Презентация PowerPoint</vt:lpstr>
      <vt:lpstr>Презентация PowerPoint</vt:lpstr>
      <vt:lpstr>Тщательный подбор визуальной поддержки; </vt:lpstr>
      <vt:lpstr>Спасибо за внимание!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Возможности</dc:title>
  <dc:creator>RePack by Diakov</dc:creator>
  <cp:lastModifiedBy>RePack by Diakov</cp:lastModifiedBy>
  <cp:revision>18</cp:revision>
  <dcterms:created xsi:type="dcterms:W3CDTF">2023-03-12T16:40:16Z</dcterms:created>
  <dcterms:modified xsi:type="dcterms:W3CDTF">2023-03-27T16:55:59Z</dcterms:modified>
</cp:coreProperties>
</file>