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8" r:id="rId4"/>
    <p:sldId id="290" r:id="rId5"/>
    <p:sldId id="289" r:id="rId6"/>
    <p:sldId id="292" r:id="rId7"/>
    <p:sldId id="293" r:id="rId8"/>
    <p:sldId id="303" r:id="rId9"/>
    <p:sldId id="301" r:id="rId10"/>
    <p:sldId id="300" r:id="rId11"/>
    <p:sldId id="305" r:id="rId12"/>
    <p:sldId id="306" r:id="rId13"/>
    <p:sldId id="307" r:id="rId14"/>
    <p:sldId id="304" r:id="rId15"/>
    <p:sldId id="308" r:id="rId16"/>
    <p:sldId id="309" r:id="rId17"/>
    <p:sldId id="310" r:id="rId18"/>
    <p:sldId id="311" r:id="rId19"/>
    <p:sldId id="316" r:id="rId20"/>
    <p:sldId id="312" r:id="rId21"/>
    <p:sldId id="313" r:id="rId22"/>
    <p:sldId id="315" r:id="rId23"/>
    <p:sldId id="294" r:id="rId24"/>
    <p:sldId id="299" r:id="rId25"/>
    <p:sldId id="314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132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E83F-89A4-4BAF-B4E2-6475C72226EE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BE65-9090-4ED8-90BC-28A556FC99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0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et.google.com/albumarchive/101821125726910489643" TargetMode="External"/><Relationship Id="rId3" Type="http://schemas.openxmlformats.org/officeDocument/2006/relationships/hyperlink" Target="http://gymnasia23.ru/" TargetMode="External"/><Relationship Id="rId7" Type="http://schemas.openxmlformats.org/officeDocument/2006/relationships/hyperlink" Target="https://www.youtube.com/channel/UCCqua-PV2Gipy5OhTpebR7A/videos?view_as=public&amp;flow=grid&amp;view=0&amp;sort=d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chel_gymnasia23/" TargetMode="External"/><Relationship Id="rId5" Type="http://schemas.openxmlformats.org/officeDocument/2006/relationships/hyperlink" Target="https://www.facebook.com/gymnasia23/" TargetMode="External"/><Relationship Id="rId10" Type="http://schemas.openxmlformats.org/officeDocument/2006/relationships/hyperlink" Target="mailto:iakovleva@gymnasia23.ru" TargetMode="External"/><Relationship Id="rId4" Type="http://schemas.openxmlformats.org/officeDocument/2006/relationships/hyperlink" Target="https://vk.com/chelgym23" TargetMode="External"/><Relationship Id="rId9" Type="http://schemas.openxmlformats.org/officeDocument/2006/relationships/hyperlink" Target="mailto:info@gymnasia23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15109338" y="4413750"/>
            <a:ext cx="4752921" cy="49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Tex Gyre Adventor"/>
              </a:rPr>
              <a:t>2</a:t>
            </a:r>
            <a:r>
              <a:rPr lang="ru-RU" sz="3200" b="1" dirty="0" smtClean="0">
                <a:solidFill>
                  <a:srgbClr val="00B0F0"/>
                </a:solidFill>
                <a:latin typeface="Tex Gyre Adventor"/>
              </a:rPr>
              <a:t>1 сентября</a:t>
            </a:r>
            <a:r>
              <a:rPr lang="en-US" sz="3200" b="1" dirty="0" smtClean="0">
                <a:solidFill>
                  <a:srgbClr val="00B0F0"/>
                </a:solidFill>
                <a:latin typeface="Tex Gyre Adventor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Tex Gyre Adventor"/>
              </a:rPr>
              <a:t>2020 </a:t>
            </a:r>
            <a:r>
              <a:rPr lang="ru-RU" sz="3200" b="1" dirty="0" smtClean="0">
                <a:solidFill>
                  <a:srgbClr val="00B0F0"/>
                </a:solidFill>
                <a:latin typeface="Tex Gyre Adventor"/>
              </a:rPr>
              <a:t>года</a:t>
            </a:r>
            <a:endParaRPr lang="en-US" sz="3200" b="1" dirty="0">
              <a:solidFill>
                <a:srgbClr val="00B0F0"/>
              </a:solidFill>
              <a:latin typeface="Tex Gyre Advento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928762" y="2285980"/>
            <a:ext cx="15430607" cy="6796732"/>
            <a:chOff x="-288450" y="-7017912"/>
            <a:chExt cx="20768457" cy="31825836"/>
          </a:xfrm>
        </p:grpSpPr>
        <p:sp>
          <p:nvSpPr>
            <p:cNvPr id="4" name="TextBox 4"/>
            <p:cNvSpPr txBox="1"/>
            <p:nvPr/>
          </p:nvSpPr>
          <p:spPr>
            <a:xfrm>
              <a:off x="-288450" y="-7017912"/>
              <a:ext cx="20768457" cy="318258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26"/>
                </a:lnSpc>
              </a:pP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>Организация </a:t>
              </a:r>
              <a:b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>дистанционного обучения </a:t>
              </a:r>
              <a:b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>на платформе </a:t>
              </a:r>
              <a:b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6000" b="1" spc="642" dirty="0" err="1" smtClean="0">
                  <a:solidFill>
                    <a:srgbClr val="F3CD74"/>
                  </a:solidFill>
                  <a:latin typeface="Tex Gyre Adventor Bold"/>
                </a:rPr>
                <a:t>Google</a:t>
              </a: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6000" b="1" spc="642" dirty="0" err="1" smtClean="0">
                  <a:solidFill>
                    <a:srgbClr val="F3CD74"/>
                  </a:solidFill>
                  <a:latin typeface="Tex Gyre Adventor Bold"/>
                </a:rPr>
                <a:t>Class</a:t>
              </a: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6000" b="1" spc="642" dirty="0" err="1" smtClean="0">
                  <a:solidFill>
                    <a:srgbClr val="F3CD74"/>
                  </a:solidFill>
                  <a:latin typeface="Tex Gyre Adventor Bold"/>
                </a:rPr>
                <a:t>Room</a:t>
              </a:r>
              <a: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  <a:t/>
              </a:r>
              <a:br>
                <a:rPr lang="ru-RU" sz="6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endParaRPr lang="ru-RU" sz="6000" b="1" spc="642" dirty="0" smtClean="0">
                <a:solidFill>
                  <a:srgbClr val="F3CD74"/>
                </a:solidFill>
                <a:latin typeface="Tex Gyre Adventor Bold"/>
              </a:endParaRPr>
            </a:p>
            <a:p>
              <a:pPr algn="ctr">
                <a:lnSpc>
                  <a:spcPts val="6426"/>
                </a:lnSpc>
              </a:pPr>
              <a:r>
                <a:rPr lang="ru-RU" sz="3600" i="1" dirty="0" smtClean="0">
                  <a:solidFill>
                    <a:srgbClr val="FFC000"/>
                  </a:solidFill>
                  <a:latin typeface="Tex Gyre Adventor Bold"/>
                </a:rPr>
                <a:t>Из опыта работы МАОУ «Гимназия №23 г. Челябинска»</a:t>
              </a:r>
            </a:p>
            <a:p>
              <a:pPr algn="ctr">
                <a:lnSpc>
                  <a:spcPts val="6426"/>
                </a:lnSpc>
              </a:pPr>
              <a:endParaRPr lang="ru-RU" sz="6000" b="1" dirty="0" smtClean="0">
                <a:latin typeface="Tex Gyre Adventor Bold"/>
              </a:endParaRPr>
            </a:p>
            <a:p>
              <a:pPr>
                <a:lnSpc>
                  <a:spcPts val="823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41703"/>
              <a:ext cx="13730627" cy="815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 lang="en-US" sz="3600" dirty="0">
                <a:solidFill>
                  <a:srgbClr val="5DCAD1"/>
                </a:solidFill>
                <a:latin typeface="Tex Gyre Adventor Bold Itali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28758" y="-357226"/>
            <a:ext cx="5378707" cy="4786294"/>
            <a:chOff x="0" y="0"/>
            <a:chExt cx="9352231" cy="8082231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2700000">
              <a:off x="1183615" y="1183615"/>
              <a:ext cx="5715000" cy="5715000"/>
              <a:chOff x="0" y="0"/>
              <a:chExt cx="2653030" cy="26530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2453615" y="1183615"/>
              <a:ext cx="5715000" cy="5715000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4144660" y="7000888"/>
            <a:ext cx="4573115" cy="3952102"/>
            <a:chOff x="0" y="0"/>
            <a:chExt cx="6097487" cy="526947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2700000">
              <a:off x="771696" y="771696"/>
              <a:ext cx="3726078" cy="3726078"/>
              <a:chOff x="0" y="0"/>
              <a:chExt cx="2653030" cy="2653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1599713" y="771696"/>
              <a:ext cx="3726078" cy="3726078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928630" y="8001020"/>
            <a:ext cx="957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Единый городской методический  день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30" y="8786838"/>
            <a:ext cx="1231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Яковлева Татьяна Геннадьевна,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учитель информатики МАОУ «Гимназия №23 г. Челябинска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8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714344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2214542"/>
            <a:ext cx="12477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696" y="3143236"/>
            <a:ext cx="8929750" cy="683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190" y="2000228"/>
            <a:ext cx="8404710" cy="337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4" y="5592539"/>
            <a:ext cx="6581780" cy="37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48" y="2928922"/>
            <a:ext cx="159701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130" y="-500102"/>
            <a:ext cx="5000660" cy="4207788"/>
            <a:chOff x="0" y="0"/>
            <a:chExt cx="6365787" cy="560378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20656" y="820656"/>
              <a:ext cx="3962476" cy="3962476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582656" y="820656"/>
              <a:ext cx="3962476" cy="3962476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929437" y="0"/>
            <a:ext cx="8717126" cy="9838167"/>
            <a:chOff x="0" y="0"/>
            <a:chExt cx="13530274" cy="1530827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1981463" y="1981463"/>
              <a:ext cx="9567348" cy="956734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981463" y="3759463"/>
              <a:ext cx="9567348" cy="956734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000068" y="1000096"/>
            <a:ext cx="14637412" cy="3847207"/>
            <a:chOff x="779926" y="-6875132"/>
            <a:chExt cx="16647663" cy="5129608"/>
          </a:xfrm>
        </p:grpSpPr>
        <p:sp>
          <p:nvSpPr>
            <p:cNvPr id="13" name="TextBox 13"/>
            <p:cNvSpPr txBox="1"/>
            <p:nvPr/>
          </p:nvSpPr>
          <p:spPr>
            <a:xfrm>
              <a:off x="779926" y="-2779354"/>
              <a:ext cx="10490733" cy="7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b="1" spc="359" dirty="0">
                <a:solidFill>
                  <a:srgbClr val="5DCAD1"/>
                </a:solidFill>
                <a:latin typeface="Tex Gyre Advento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61144" y="-6875132"/>
              <a:ext cx="13966445" cy="51296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4"/>
                </a:lnSpc>
              </a:pP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Что </a:t>
              </a:r>
            </a:p>
            <a:p>
              <a:pPr algn="ctr">
                <a:lnSpc>
                  <a:spcPts val="7534"/>
                </a:lnSpc>
              </a:pP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Google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b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Class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Room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даёт учителю?</a:t>
              </a:r>
              <a:endParaRPr lang="en-US" sz="7534" spc="753" dirty="0">
                <a:solidFill>
                  <a:srgbClr val="F3CD74"/>
                </a:solidFill>
                <a:latin typeface="Tex Gyre Adventor Bold"/>
              </a:endParaRPr>
            </a:p>
          </p:txBody>
        </p:sp>
      </p:grpSp>
      <p:pic>
        <p:nvPicPr>
          <p:cNvPr id="17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28592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oogle-Classroom_за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94" y="5214938"/>
            <a:ext cx="9950832" cy="46478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619935" y="6929450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580" y="2214542"/>
            <a:ext cx="10896651" cy="70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619935" y="6929450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28" y="2143104"/>
            <a:ext cx="1450297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619935" y="6929450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08" y="2714608"/>
            <a:ext cx="1205457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619935" y="6929450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66" y="2071666"/>
            <a:ext cx="15364664" cy="37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36" y="5929318"/>
            <a:ext cx="6000792" cy="385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1134" t="31489" r="74708" b="28472"/>
          <a:stretch>
            <a:fillRect/>
          </a:stretch>
        </p:blipFill>
        <p:spPr bwMode="auto">
          <a:xfrm>
            <a:off x="1214382" y="5198702"/>
            <a:ext cx="5000660" cy="46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48" y="2500294"/>
            <a:ext cx="11817438" cy="70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2786046"/>
            <a:ext cx="119628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130" y="-500102"/>
            <a:ext cx="5000660" cy="4207788"/>
            <a:chOff x="0" y="0"/>
            <a:chExt cx="6365787" cy="560378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20656" y="820656"/>
              <a:ext cx="3962476" cy="3962476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582656" y="820656"/>
              <a:ext cx="3962476" cy="3962476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929437" y="0"/>
            <a:ext cx="8717126" cy="9838167"/>
            <a:chOff x="0" y="0"/>
            <a:chExt cx="13530274" cy="1530827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1981463" y="1981463"/>
              <a:ext cx="9567348" cy="956734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981463" y="3759463"/>
              <a:ext cx="9567348" cy="956734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714448" y="1714476"/>
            <a:ext cx="14637412" cy="2885405"/>
            <a:chOff x="779926" y="-5827375"/>
            <a:chExt cx="16647663" cy="3847206"/>
          </a:xfrm>
        </p:grpSpPr>
        <p:sp>
          <p:nvSpPr>
            <p:cNvPr id="13" name="TextBox 13"/>
            <p:cNvSpPr txBox="1"/>
            <p:nvPr/>
          </p:nvSpPr>
          <p:spPr>
            <a:xfrm>
              <a:off x="779926" y="-2779354"/>
              <a:ext cx="10490733" cy="7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b="1" spc="359" dirty="0">
                <a:solidFill>
                  <a:srgbClr val="5DCAD1"/>
                </a:solidFill>
                <a:latin typeface="Tex Gyre Advento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61144" y="-5827375"/>
              <a:ext cx="13966445" cy="3847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4"/>
                </a:lnSpc>
              </a:pP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Почему</a:t>
              </a:r>
            </a:p>
            <a:p>
              <a:pPr algn="ctr">
                <a:lnSpc>
                  <a:spcPts val="7534"/>
                </a:lnSpc>
              </a:pP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Google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b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Class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Room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?</a:t>
              </a:r>
              <a:endParaRPr lang="en-US" sz="7534" spc="753" dirty="0">
                <a:solidFill>
                  <a:srgbClr val="F3CD74"/>
                </a:solidFill>
                <a:latin typeface="Tex Gyre Adventor Bold"/>
              </a:endParaRPr>
            </a:p>
          </p:txBody>
        </p:sp>
      </p:grpSp>
      <p:pic>
        <p:nvPicPr>
          <p:cNvPr id="17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28592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oogle-Classroom_за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94" y="5214938"/>
            <a:ext cx="9950832" cy="46478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130" y="-500102"/>
            <a:ext cx="5000660" cy="4207788"/>
            <a:chOff x="0" y="0"/>
            <a:chExt cx="6365787" cy="560378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20656" y="820656"/>
              <a:ext cx="3962476" cy="3962476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582656" y="820656"/>
              <a:ext cx="3962476" cy="3962476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929437" y="0"/>
            <a:ext cx="8717126" cy="9838167"/>
            <a:chOff x="0" y="0"/>
            <a:chExt cx="13530274" cy="1530827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1981463" y="1981463"/>
              <a:ext cx="9567348" cy="956734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981463" y="3759463"/>
              <a:ext cx="9567348" cy="956734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000068" y="1071534"/>
            <a:ext cx="15073419" cy="3847207"/>
            <a:chOff x="779926" y="-6779884"/>
            <a:chExt cx="17143549" cy="5129609"/>
          </a:xfrm>
        </p:grpSpPr>
        <p:sp>
          <p:nvSpPr>
            <p:cNvPr id="13" name="TextBox 13"/>
            <p:cNvSpPr txBox="1"/>
            <p:nvPr/>
          </p:nvSpPr>
          <p:spPr>
            <a:xfrm>
              <a:off x="779926" y="-2779354"/>
              <a:ext cx="10490733" cy="7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b="1" spc="359" dirty="0">
                <a:solidFill>
                  <a:srgbClr val="5DCAD1"/>
                </a:solidFill>
                <a:latin typeface="Tex Gyre Advento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04907" y="-6779884"/>
              <a:ext cx="15518568" cy="5129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4"/>
                </a:lnSpc>
              </a:pP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Что </a:t>
              </a:r>
            </a:p>
            <a:p>
              <a:pPr algn="ctr">
                <a:lnSpc>
                  <a:spcPts val="7534"/>
                </a:lnSpc>
              </a:pP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Google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b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Class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Room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даёт администратору</a:t>
              </a:r>
              <a:r>
                <a:rPr lang="en-US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ОО?</a:t>
              </a:r>
              <a:endParaRPr lang="en-US" sz="7534" spc="753" dirty="0">
                <a:solidFill>
                  <a:srgbClr val="F3CD74"/>
                </a:solidFill>
                <a:latin typeface="Tex Gyre Adventor Bold"/>
              </a:endParaRPr>
            </a:p>
          </p:txBody>
        </p:sp>
      </p:grpSp>
      <p:pic>
        <p:nvPicPr>
          <p:cNvPr id="17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28592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oogle-Classroom_за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94" y="5214938"/>
            <a:ext cx="9950832" cy="46478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68" y="4857748"/>
            <a:ext cx="1624541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62" y="2071666"/>
            <a:ext cx="15073418" cy="330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2890420" y="7358078"/>
            <a:ext cx="5397580" cy="4543058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92" y="2214542"/>
            <a:ext cx="938684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34" y="3214674"/>
            <a:ext cx="979130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06" y="2571732"/>
            <a:ext cx="1650217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 время весеннего карантина 2020 года </a:t>
            </a:r>
            <a:r>
              <a:rPr lang="en-US" sz="2800" dirty="0" smtClean="0"/>
              <a:t>ClassRoom </a:t>
            </a:r>
            <a:r>
              <a:rPr lang="ru-RU" sz="2800" dirty="0" smtClean="0"/>
              <a:t>от </a:t>
            </a:r>
            <a:r>
              <a:rPr lang="en-US" sz="2800" dirty="0" smtClean="0"/>
              <a:t>Google</a:t>
            </a:r>
            <a:r>
              <a:rPr lang="ru-RU" sz="2800" dirty="0" smtClean="0"/>
              <a:t> был использован в качестве единой точки входа в виртуальную образовательную среду, где и был организован весь учебный процесс. </a:t>
            </a:r>
          </a:p>
          <a:p>
            <a:r>
              <a:rPr lang="ru-RU" sz="2800" b="1" dirty="0" smtClean="0"/>
              <a:t>Для учителей </a:t>
            </a:r>
            <a:r>
              <a:rPr lang="ru-RU" sz="2800" dirty="0" smtClean="0"/>
              <a:t>это место сборки сценариев уроков с использованием любых цифровых средств обучения, получения выполненных учащимися работ, оценки и комментирования их, реализации обратной связи.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Для учеников </a:t>
            </a:r>
            <a:r>
              <a:rPr lang="ru-RU" sz="2800" dirty="0" smtClean="0"/>
              <a:t>это место получения учебных материалов и заданий по всем предметам программы, место отправки выполненных работ и получения их оценивания. </a:t>
            </a:r>
          </a:p>
          <a:p>
            <a:r>
              <a:rPr lang="ru-RU" sz="2800" dirty="0" smtClean="0"/>
              <a:t>Сервисы </a:t>
            </a:r>
            <a:r>
              <a:rPr lang="en-US" sz="2800" dirty="0" smtClean="0"/>
              <a:t>Google</a:t>
            </a:r>
            <a:r>
              <a:rPr lang="ru-RU" sz="2800" dirty="0" smtClean="0"/>
              <a:t> позволяют организовать как индивидуальную, так и совместную работу учащихся, что обеспечивает прозрачность образовательного процесса, способствует развитию такого важного навыка как работа в команде, умение сформулировать и публично отстоять свою точку зрения.</a:t>
            </a:r>
          </a:p>
          <a:p>
            <a:r>
              <a:rPr lang="ru-RU" sz="2800" dirty="0" smtClean="0"/>
              <a:t> Учителю сервисы дают возможность во время урока в режиме реального времени наблюдать за работой каждого ученика, не используя при этом средства видеосвязи.</a:t>
            </a:r>
          </a:p>
          <a:p>
            <a:r>
              <a:rPr lang="ru-RU" sz="2800" dirty="0" smtClean="0"/>
              <a:t>Сервис </a:t>
            </a:r>
            <a:r>
              <a:rPr lang="en-US" sz="2800" dirty="0" smtClean="0"/>
              <a:t>ClassRoom </a:t>
            </a:r>
            <a:r>
              <a:rPr lang="ru-RU" sz="2800" dirty="0" smtClean="0"/>
              <a:t>интегрирован с сервисом </a:t>
            </a:r>
            <a:r>
              <a:rPr lang="en-US" sz="2800" dirty="0" smtClean="0"/>
              <a:t>Google </a:t>
            </a:r>
            <a:r>
              <a:rPr lang="ru-RU" sz="2800" dirty="0" smtClean="0"/>
              <a:t>КАДЕНДАРЬ, что позволяет учащемуся видеть все запланированные сроки сдачи выполненных работ и заранее спланировать свою учебную деятельность. Учитель, со своей стороны в календаре видит перечень работ, требующих проверки, и сроки выполнения этой работы.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858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8800" spc="753" dirty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en-US" sz="2400" b="1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(</a:t>
            </a:r>
            <a:r>
              <a:rPr lang="en-US" sz="2400" b="1" spc="753" dirty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Apps for education</a:t>
            </a:r>
            <a:r>
              <a:rPr lang="ru-RU" sz="2400" b="1" spc="753" dirty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)</a:t>
            </a:r>
            <a:endParaRPr lang="en-US" sz="2400" b="1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  <a:p>
            <a:pPr>
              <a:lnSpc>
                <a:spcPts val="7534"/>
              </a:lnSpc>
            </a:pP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77" y="3176732"/>
            <a:ext cx="3896269" cy="62016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06" y="2022687"/>
            <a:ext cx="7108081" cy="35138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14" y="2071666"/>
            <a:ext cx="4258270" cy="39724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2" y="6277552"/>
            <a:ext cx="10058400" cy="35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130" y="-500102"/>
            <a:ext cx="5000660" cy="4207788"/>
            <a:chOff x="0" y="0"/>
            <a:chExt cx="6365787" cy="560378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20656" y="820656"/>
              <a:ext cx="3962476" cy="3962476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582656" y="820656"/>
              <a:ext cx="3962476" cy="3962476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929437" y="0"/>
            <a:ext cx="8717126" cy="9838167"/>
            <a:chOff x="0" y="0"/>
            <a:chExt cx="13530274" cy="1530827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1981463" y="1981463"/>
              <a:ext cx="9567348" cy="956734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981463" y="3759463"/>
              <a:ext cx="9567348" cy="956734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214382" y="500030"/>
            <a:ext cx="15644923" cy="4627805"/>
            <a:chOff x="779926" y="-8208596"/>
            <a:chExt cx="17793541" cy="6170406"/>
          </a:xfrm>
        </p:grpSpPr>
        <p:sp>
          <p:nvSpPr>
            <p:cNvPr id="13" name="TextBox 13"/>
            <p:cNvSpPr txBox="1"/>
            <p:nvPr/>
          </p:nvSpPr>
          <p:spPr>
            <a:xfrm>
              <a:off x="779926" y="-2779354"/>
              <a:ext cx="10490733" cy="7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b="1" spc="359" dirty="0">
                <a:solidFill>
                  <a:srgbClr val="5DCAD1"/>
                </a:solidFill>
                <a:latin typeface="Tex Gyre Advento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704891" y="-8208596"/>
              <a:ext cx="14868576" cy="1282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4"/>
                </a:lnSpc>
              </a:pPr>
              <a:r>
                <a:rPr lang="ru-RU" sz="5400" b="1" spc="642" dirty="0" smtClean="0">
                  <a:solidFill>
                    <a:srgbClr val="F3CD74"/>
                  </a:solidFill>
                  <a:latin typeface="Tex Gyre Adventor Bold"/>
                </a:rPr>
                <a:t>Приглашаем к сотрудничеству!</a:t>
              </a:r>
            </a:p>
          </p:txBody>
        </p:sp>
      </p:grpSp>
      <p:pic>
        <p:nvPicPr>
          <p:cNvPr id="17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28592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28762" y="3571864"/>
            <a:ext cx="1507341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dirty="0" smtClean="0">
                <a:solidFill>
                  <a:schemeClr val="bg1"/>
                </a:solidFill>
              </a:rPr>
              <a:t>Официальный сайт гимназии </a:t>
            </a:r>
            <a:r>
              <a:rPr lang="ru-RU" sz="4000" u="sng" dirty="0" smtClean="0">
                <a:solidFill>
                  <a:schemeClr val="bg1"/>
                </a:solidFill>
                <a:hlinkClick r:id="rId3"/>
              </a:rPr>
              <a:t>http://gymnasia23.ru</a:t>
            </a:r>
            <a:endParaRPr lang="ru-RU" sz="40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4000" dirty="0" smtClean="0">
                <a:solidFill>
                  <a:schemeClr val="bg1"/>
                </a:solidFill>
              </a:rPr>
              <a:t>Официальная группа в сетевом сообществе </a:t>
            </a:r>
            <a:r>
              <a:rPr lang="ru-RU" sz="4000" dirty="0" err="1" smtClean="0">
                <a:solidFill>
                  <a:schemeClr val="bg1"/>
                </a:solidFill>
              </a:rPr>
              <a:t>ВКонтакте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  <a:hlinkClick r:id="rId4"/>
              </a:rPr>
              <a:t>https://vk.com/chelgym23</a:t>
            </a:r>
            <a:endParaRPr lang="ru-RU" sz="40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4000" dirty="0" smtClean="0">
                <a:solidFill>
                  <a:schemeClr val="bg1"/>
                </a:solidFill>
              </a:rPr>
              <a:t>Страница в сетевом сообществе </a:t>
            </a:r>
            <a:r>
              <a:rPr lang="ru-RU" sz="4000" dirty="0" err="1" smtClean="0">
                <a:solidFill>
                  <a:schemeClr val="bg1"/>
                </a:solidFill>
              </a:rPr>
              <a:t>FaceBook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  <a:hlinkClick r:id="rId5"/>
              </a:rPr>
              <a:t>https://www.facebook.com/gymnasia23/</a:t>
            </a:r>
            <a:endParaRPr lang="ru-RU" sz="40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4000" dirty="0" smtClean="0">
                <a:solidFill>
                  <a:schemeClr val="bg1"/>
                </a:solidFill>
              </a:rPr>
              <a:t>Страница в сетевом сообществе </a:t>
            </a:r>
            <a:r>
              <a:rPr lang="ru-RU" sz="4000" dirty="0" err="1" smtClean="0">
                <a:solidFill>
                  <a:schemeClr val="bg1"/>
                </a:solidFill>
              </a:rPr>
              <a:t>Инстаграм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  <a:hlinkClick r:id="rId6"/>
              </a:rPr>
              <a:t>https://www.instagram.com/chel_gymnasia23/</a:t>
            </a:r>
            <a:endParaRPr lang="ru-RU" sz="40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4000" u="sng" dirty="0" smtClean="0">
                <a:solidFill>
                  <a:schemeClr val="bg1"/>
                </a:solidFill>
              </a:rPr>
              <a:t>Канал на </a:t>
            </a:r>
            <a:r>
              <a:rPr lang="en-US" sz="4000" u="sng" dirty="0" smtClean="0">
                <a:solidFill>
                  <a:schemeClr val="bg1"/>
                </a:solidFill>
              </a:rPr>
              <a:t>YouTube </a:t>
            </a:r>
            <a:r>
              <a:rPr lang="ru-RU" sz="4000" u="sng" dirty="0" err="1" smtClean="0">
                <a:solidFill>
                  <a:schemeClr val="bg1"/>
                </a:solidFill>
                <a:hlinkClick r:id="rId7"/>
              </a:rPr>
              <a:t>YouTube</a:t>
            </a:r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ru-RU" sz="4000" u="sng" dirty="0" smtClean="0">
                <a:solidFill>
                  <a:schemeClr val="bg1"/>
                </a:solidFill>
                <a:hlinkClick r:id="rId8"/>
              </a:rPr>
              <a:t>Фотоальбомы</a:t>
            </a:r>
            <a:r>
              <a:rPr lang="ru-RU" sz="4000" dirty="0" smtClean="0">
                <a:solidFill>
                  <a:schemeClr val="bg1"/>
                </a:solidFill>
              </a:rPr>
              <a:t> с открытым доступом </a:t>
            </a:r>
            <a:endParaRPr lang="en-US" sz="40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4000" dirty="0" smtClean="0">
                <a:solidFill>
                  <a:schemeClr val="bg1"/>
                </a:solidFill>
              </a:rPr>
              <a:t>Электронная почта </a:t>
            </a:r>
            <a:r>
              <a:rPr lang="en-US" sz="4000" dirty="0" smtClean="0">
                <a:solidFill>
                  <a:schemeClr val="bg1"/>
                </a:solidFill>
                <a:hlinkClick r:id="rId9"/>
              </a:rPr>
              <a:t>info@gymnasia23.ru</a:t>
            </a:r>
            <a:r>
              <a:rPr lang="en-US" sz="4000" dirty="0" smtClean="0">
                <a:solidFill>
                  <a:schemeClr val="bg1"/>
                </a:solidFill>
              </a:rPr>
              <a:t>,  </a:t>
            </a:r>
            <a:r>
              <a:rPr lang="en-US" sz="4000" dirty="0" smtClean="0">
                <a:solidFill>
                  <a:schemeClr val="bg1"/>
                </a:solidFill>
                <a:hlinkClick r:id="rId10"/>
              </a:rPr>
              <a:t>iakovleva@gymnasia23.ru</a:t>
            </a:r>
            <a:endParaRPr lang="en-US" sz="4000" dirty="0" smtClean="0">
              <a:solidFill>
                <a:schemeClr val="bg1"/>
              </a:solidFill>
            </a:endParaRPr>
          </a:p>
          <a:p>
            <a:pPr fontAlgn="base"/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14778" y="257173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642" dirty="0" smtClean="0">
                <a:solidFill>
                  <a:srgbClr val="F3CD74"/>
                </a:solidFill>
                <a:latin typeface="Tex Gyre Adventor Bold"/>
              </a:rPr>
              <a:t>Наши контакты</a:t>
            </a:r>
            <a:endParaRPr lang="en-US" sz="4000" spc="753" dirty="0" smtClean="0">
              <a:solidFill>
                <a:srgbClr val="F3CD74"/>
              </a:solidFill>
              <a:latin typeface="Tex Gyre Advento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86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r>
              <a:rPr lang="en-US" sz="60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(Google Apps for education</a:t>
            </a:r>
            <a:r>
              <a:rPr lang="ru-RU" sz="60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)</a:t>
            </a: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6" name="Google Shape;116;p18"/>
          <p:cNvSpPr txBox="1">
            <a:spLocks/>
          </p:cNvSpPr>
          <p:nvPr/>
        </p:nvSpPr>
        <p:spPr>
          <a:xfrm>
            <a:off x="1643010" y="3000360"/>
            <a:ext cx="16073550" cy="2928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63258" tIns="81606" rIns="163258" bIns="81606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2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 Suite — набор облачных сервисов, предоставляемых компанией Google для других предприятий и групп людей. G Suite позволяет другим компаниями интегрировать собственное доменное имя с некоторыми продуктами Google.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Википедия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1A0DAB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17;p18"/>
          <p:cNvSpPr txBox="1"/>
          <p:nvPr/>
        </p:nvSpPr>
        <p:spPr>
          <a:xfrm>
            <a:off x="1500134" y="6429384"/>
            <a:ext cx="8072494" cy="12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58" tIns="81606" rIns="163258" bIns="81606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-US" sz="5000" dirty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Наше доменное имя  </a:t>
            </a:r>
            <a:r>
              <a:rPr lang="en-US" sz="6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6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gymnasia23.ru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86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r>
              <a:rPr lang="en-US" sz="60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(Google Apps for education</a:t>
            </a:r>
            <a:r>
              <a:rPr lang="ru-RU" sz="60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)</a:t>
            </a: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44" y="3000360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Корпоративная почта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Google</a:t>
            </a:r>
            <a:r>
              <a:rPr lang="ru-RU" sz="3600" dirty="0" smtClean="0"/>
              <a:t>-диск: </a:t>
            </a:r>
            <a:br>
              <a:rPr lang="ru-RU" sz="3600" dirty="0" smtClean="0"/>
            </a:br>
            <a:r>
              <a:rPr lang="ru-RU" sz="3600" dirty="0" smtClean="0"/>
              <a:t>       </a:t>
            </a:r>
            <a:r>
              <a:rPr lang="ru-RU" sz="3600" i="1" dirty="0" smtClean="0"/>
              <a:t>документы, таблицы, презентации</a:t>
            </a:r>
          </a:p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Google</a:t>
            </a:r>
            <a:r>
              <a:rPr lang="ru-RU" sz="3600" i="1" dirty="0" smtClean="0"/>
              <a:t>-формы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Google</a:t>
            </a:r>
            <a:r>
              <a:rPr lang="ru-RU" sz="3600" dirty="0" smtClean="0"/>
              <a:t>-календарь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/>
              <a:t>Jamboard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err="1" smtClean="0"/>
              <a:t>Trello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ClassRoom</a:t>
            </a:r>
            <a:endParaRPr lang="ru-RU" sz="3600" dirty="0"/>
          </a:p>
        </p:txBody>
      </p:sp>
      <p:pic>
        <p:nvPicPr>
          <p:cNvPr id="16" name="Рисунок 15" descr="jam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478" y="4643434"/>
            <a:ext cx="1785950" cy="1881626"/>
          </a:xfrm>
          <a:prstGeom prst="rect">
            <a:avLst/>
          </a:prstGeom>
        </p:spPr>
      </p:pic>
      <p:pic>
        <p:nvPicPr>
          <p:cNvPr id="17" name="Рисунок 16" descr="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4330" y="2786046"/>
            <a:ext cx="2857520" cy="1590273"/>
          </a:xfrm>
          <a:prstGeom prst="rect">
            <a:avLst/>
          </a:prstGeom>
        </p:spPr>
      </p:pic>
      <p:pic>
        <p:nvPicPr>
          <p:cNvPr id="18" name="Рисунок 17" descr="дис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845" y="2786046"/>
            <a:ext cx="1881013" cy="1571636"/>
          </a:xfrm>
          <a:prstGeom prst="rect">
            <a:avLst/>
          </a:prstGeom>
        </p:spPr>
      </p:pic>
      <p:pic>
        <p:nvPicPr>
          <p:cNvPr id="21" name="Рисунок 20" descr="Google 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678" y="4929186"/>
            <a:ext cx="3214710" cy="1939508"/>
          </a:xfrm>
          <a:prstGeom prst="rect">
            <a:avLst/>
          </a:prstGeom>
        </p:spPr>
      </p:pic>
      <p:pic>
        <p:nvPicPr>
          <p:cNvPr id="22" name="Рисунок 21" descr="google-classro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8740" y="4643434"/>
            <a:ext cx="3129296" cy="1857388"/>
          </a:xfrm>
          <a:prstGeom prst="rect">
            <a:avLst/>
          </a:prstGeom>
        </p:spPr>
      </p:pic>
      <p:pic>
        <p:nvPicPr>
          <p:cNvPr id="23" name="Рисунок 22" descr="trell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64" y="7429516"/>
            <a:ext cx="281399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в гимназии</a:t>
            </a: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00464" y="1214410"/>
            <a:ext cx="6429420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С чего всё началось?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580" y="2500294"/>
            <a:ext cx="6858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Сонина Мария Николаевна, 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у</a:t>
            </a:r>
            <a:r>
              <a:rPr lang="en-US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читель обществознания и экономики высшей категории, Почётный работник общего образования РФ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2400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2011 году успешно прошла обучение в </a:t>
            </a:r>
            <a:r>
              <a:rPr lang="ru-RU" sz="2400" b="1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академии преподавателей Google </a:t>
            </a:r>
            <a:r>
              <a:rPr lang="ru-RU" sz="2400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 получила Сертификат преподавателя Google.</a:t>
            </a:r>
            <a:endParaRPr lang="ru-RU" sz="2400" dirty="0" smtClean="0"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786018" y="5072062"/>
            <a:ext cx="62865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зарегистрировали Google Apps for education, привязали к школьному домену  gymnasia23.ru и осуществили первоначальные настройки.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86018" y="6786574"/>
            <a:ext cx="864399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6422" indent="-532942">
              <a:lnSpc>
                <a:spcPct val="115000"/>
              </a:lnSpc>
              <a:buSzPts val="1100"/>
            </a:pP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Завели аккаунты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для 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чителей.</a:t>
            </a:r>
          </a:p>
          <a:p>
            <a:pPr marL="816422" indent="-532942">
              <a:lnSpc>
                <a:spcPct val="115000"/>
              </a:lnSpc>
              <a:buSzPts val="11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полгода завели аккаунты учащимся 5-11 классов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28" name="Google Shape;37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58908" y="2285980"/>
            <a:ext cx="2743200" cy="214312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" name="Google Shape;373;p50" descr="IMG_6384%2Bas%2BSmart%2BObjec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12" y="2285980"/>
            <a:ext cx="2643206" cy="2214578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7074" y="5249544"/>
            <a:ext cx="5786478" cy="42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в гимназии</a:t>
            </a: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учебном процессе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4" y="2285980"/>
            <a:ext cx="15242257" cy="621510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Google Class Room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пандемии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06" y="3071798"/>
            <a:ext cx="15001944" cy="53578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627" y="-762000"/>
            <a:ext cx="4011838" cy="3416193"/>
            <a:chOff x="0" y="0"/>
            <a:chExt cx="5349117" cy="455492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554924" cy="4554924"/>
              <a:chOff x="0" y="0"/>
              <a:chExt cx="2787650" cy="27876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794194" y="0"/>
              <a:ext cx="4554924" cy="4554924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302407" y="6974542"/>
            <a:ext cx="6668065" cy="5783850"/>
            <a:chOff x="0" y="0"/>
            <a:chExt cx="8890754" cy="77118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178953" y="0"/>
              <a:ext cx="7711801" cy="7711801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7711801" cy="7711801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929026" y="285716"/>
            <a:ext cx="1378753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34"/>
              </a:lnSpc>
            </a:pP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G Suite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в гимназии</a:t>
            </a:r>
            <a:r>
              <a:rPr lang="en-US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> </a:t>
            </a:r>
            <a: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  <a:t/>
            </a:r>
            <a:br>
              <a:rPr lang="ru-RU" sz="7200" spc="753" dirty="0" smtClean="0">
                <a:solidFill>
                  <a:schemeClr val="tx2">
                    <a:lumMod val="75000"/>
                  </a:schemeClr>
                </a:solidFill>
                <a:latin typeface="Tex Gyre Adventor Bold"/>
              </a:rPr>
            </a:br>
            <a:endParaRPr lang="en-US" sz="6000" spc="753" dirty="0">
              <a:solidFill>
                <a:schemeClr val="tx2">
                  <a:lumMod val="75000"/>
                </a:schemeClr>
              </a:solidFill>
              <a:latin typeface="Tex Gyre Adventor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993876" y="5280056"/>
            <a:ext cx="321496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ru-RU" sz="3356" spc="335" dirty="0" smtClean="0">
                <a:solidFill>
                  <a:srgbClr val="F5FBF9"/>
                </a:solidFill>
                <a:latin typeface="Tex Gyre Adventor Bold"/>
              </a:rPr>
              <a:t>ИКТ в школе</a:t>
            </a:r>
            <a:endParaRPr lang="en-US" sz="3356" spc="335" dirty="0">
              <a:solidFill>
                <a:srgbClr val="F5FBF9"/>
              </a:solidFill>
              <a:latin typeface="Tex Gyre Adventor Bold"/>
            </a:endParaRPr>
          </a:p>
        </p:txBody>
      </p:sp>
      <p:sp>
        <p:nvSpPr>
          <p:cNvPr id="24" name="Google Shape;372;p50"/>
          <p:cNvSpPr txBox="1">
            <a:spLocks/>
          </p:cNvSpPr>
          <p:nvPr/>
        </p:nvSpPr>
        <p:spPr>
          <a:xfrm>
            <a:off x="4071902" y="1071534"/>
            <a:ext cx="13073154" cy="1178727"/>
          </a:xfrm>
          <a:prstGeom prst="rect">
            <a:avLst/>
          </a:prstGeom>
        </p:spPr>
        <p:txBody>
          <a:bodyPr spcFirstLastPara="1" wrap="square" lIns="163258" tIns="163258" rIns="163258" bIns="16325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B26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Использование в период карантина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88" y="2285980"/>
            <a:ext cx="4757485" cy="7572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2" y="2357418"/>
            <a:ext cx="9636753" cy="476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130" y="-500102"/>
            <a:ext cx="5000660" cy="4207788"/>
            <a:chOff x="0" y="0"/>
            <a:chExt cx="6365787" cy="560378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20656" y="820656"/>
              <a:ext cx="3962476" cy="3962476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582656" y="820656"/>
              <a:ext cx="3962476" cy="3962476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929437" y="0"/>
            <a:ext cx="8717126" cy="9838167"/>
            <a:chOff x="0" y="0"/>
            <a:chExt cx="13530274" cy="1530827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1981463" y="1981463"/>
              <a:ext cx="9567348" cy="956734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981463" y="3759463"/>
              <a:ext cx="9567348" cy="956734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000068" y="1000096"/>
            <a:ext cx="14637412" cy="3847207"/>
            <a:chOff x="779926" y="-6875132"/>
            <a:chExt cx="16647663" cy="5129608"/>
          </a:xfrm>
        </p:grpSpPr>
        <p:sp>
          <p:nvSpPr>
            <p:cNvPr id="13" name="TextBox 13"/>
            <p:cNvSpPr txBox="1"/>
            <p:nvPr/>
          </p:nvSpPr>
          <p:spPr>
            <a:xfrm>
              <a:off x="779926" y="-2779354"/>
              <a:ext cx="10490733" cy="7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b="1" spc="359" dirty="0">
                <a:solidFill>
                  <a:srgbClr val="5DCAD1"/>
                </a:solidFill>
                <a:latin typeface="Tex Gyre Advento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61144" y="-6875132"/>
              <a:ext cx="13966445" cy="51296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4"/>
                </a:lnSpc>
              </a:pP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Что </a:t>
              </a:r>
            </a:p>
            <a:p>
              <a:pPr algn="ctr">
                <a:lnSpc>
                  <a:spcPts val="7534"/>
                </a:lnSpc>
              </a:pP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Google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b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</a:b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Class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</a:t>
              </a:r>
              <a:r>
                <a:rPr lang="ru-RU" sz="8000" b="1" spc="642" dirty="0" err="1" smtClean="0">
                  <a:solidFill>
                    <a:srgbClr val="F3CD74"/>
                  </a:solidFill>
                  <a:latin typeface="Tex Gyre Adventor Bold"/>
                </a:rPr>
                <a:t>Room</a:t>
              </a:r>
              <a:r>
                <a:rPr lang="ru-RU" sz="8000" b="1" spc="642" dirty="0" smtClean="0">
                  <a:solidFill>
                    <a:srgbClr val="F3CD74"/>
                  </a:solidFill>
                  <a:latin typeface="Tex Gyre Adventor Bold"/>
                </a:rPr>
                <a:t> даёт ученику?</a:t>
              </a:r>
              <a:endParaRPr lang="en-US" sz="7534" spc="753" dirty="0">
                <a:solidFill>
                  <a:srgbClr val="F3CD74"/>
                </a:solidFill>
                <a:latin typeface="Tex Gyre Adventor Bold"/>
              </a:endParaRPr>
            </a:p>
          </p:txBody>
        </p:sp>
      </p:grpSp>
      <p:pic>
        <p:nvPicPr>
          <p:cNvPr id="17" name="Picture 6" descr="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28592"/>
            <a:ext cx="2428892" cy="2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oogle-Classroom_за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94" y="5214938"/>
            <a:ext cx="9950832" cy="46478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548</Words>
  <Application>Microsoft Office PowerPoint</Application>
  <PresentationFormat>Произвольный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Tex Gyre Adventor Bold Italics</vt:lpstr>
      <vt:lpstr>Tex Gyre Adventor</vt:lpstr>
      <vt:lpstr>Times New Roman</vt:lpstr>
      <vt:lpstr>Calibri</vt:lpstr>
      <vt:lpstr>Verdana</vt:lpstr>
      <vt:lpstr>Tex Gyre Adventor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августа 2020 года</dc:title>
  <dc:creator>Татьяна</dc:creator>
  <cp:lastModifiedBy>user</cp:lastModifiedBy>
  <cp:revision>13</cp:revision>
  <dcterms:created xsi:type="dcterms:W3CDTF">2006-08-16T00:00:00Z</dcterms:created>
  <dcterms:modified xsi:type="dcterms:W3CDTF">2020-09-22T10:11:38Z</dcterms:modified>
  <dc:identifier>DAEGFahYJjg</dc:identifier>
</cp:coreProperties>
</file>