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sldIdLst>
    <p:sldId id="256" r:id="rId2"/>
    <p:sldId id="257" r:id="rId3"/>
    <p:sldId id="290" r:id="rId4"/>
    <p:sldId id="291" r:id="rId5"/>
    <p:sldId id="292" r:id="rId6"/>
    <p:sldId id="293" r:id="rId7"/>
    <p:sldId id="295" r:id="rId8"/>
    <p:sldId id="273" r:id="rId9"/>
    <p:sldId id="276" r:id="rId10"/>
    <p:sldId id="274" r:id="rId11"/>
    <p:sldId id="275" r:id="rId12"/>
    <p:sldId id="277" r:id="rId13"/>
    <p:sldId id="278" r:id="rId14"/>
    <p:sldId id="279" r:id="rId15"/>
    <p:sldId id="281" r:id="rId16"/>
    <p:sldId id="296" r:id="rId17"/>
    <p:sldId id="299" r:id="rId18"/>
    <p:sldId id="258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3" autoAdjust="0"/>
    <p:restoredTop sz="94660"/>
  </p:normalViewPr>
  <p:slideViewPr>
    <p:cSldViewPr snapToGrid="0">
      <p:cViewPr varScale="1">
        <p:scale>
          <a:sx n="91" d="100"/>
          <a:sy n="91" d="100"/>
        </p:scale>
        <p:origin x="8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04C0F-5177-4F34-8C16-241FAC2AAAB8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433C-6371-4832-8F43-D1E1A79B10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302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04C0F-5177-4F34-8C16-241FAC2AAAB8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433C-6371-4832-8F43-D1E1A79B10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406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04C0F-5177-4F34-8C16-241FAC2AAAB8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433C-6371-4832-8F43-D1E1A79B10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618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04C0F-5177-4F34-8C16-241FAC2AAAB8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433C-6371-4832-8F43-D1E1A79B10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297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04C0F-5177-4F34-8C16-241FAC2AAAB8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433C-6371-4832-8F43-D1E1A79B10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979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04C0F-5177-4F34-8C16-241FAC2AAAB8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433C-6371-4832-8F43-D1E1A79B10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108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04C0F-5177-4F34-8C16-241FAC2AAAB8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433C-6371-4832-8F43-D1E1A79B10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527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04C0F-5177-4F34-8C16-241FAC2AAAB8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433C-6371-4832-8F43-D1E1A79B10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795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04C0F-5177-4F34-8C16-241FAC2AAAB8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433C-6371-4832-8F43-D1E1A79B10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776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04C0F-5177-4F34-8C16-241FAC2AAAB8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433C-6371-4832-8F43-D1E1A79B10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22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04C0F-5177-4F34-8C16-241FAC2AAAB8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433C-6371-4832-8F43-D1E1A79B10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04C0F-5177-4F34-8C16-241FAC2AAAB8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6433C-6371-4832-8F43-D1E1A79B10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31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38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7.jpeg"/><Relationship Id="rId5" Type="http://schemas.openxmlformats.org/officeDocument/2006/relationships/image" Target="../media/image2.png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4" Type="http://schemas.openxmlformats.org/officeDocument/2006/relationships/image" Target="../media/image33.png"/><Relationship Id="rId9" Type="http://schemas.openxmlformats.org/officeDocument/2006/relationships/image" Target="../media/image35.png"/><Relationship Id="rId1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46.png"/><Relationship Id="rId5" Type="http://schemas.openxmlformats.org/officeDocument/2006/relationships/image" Target="../media/image3.png"/><Relationship Id="rId10" Type="http://schemas.openxmlformats.org/officeDocument/2006/relationships/image" Target="../media/image45.png"/><Relationship Id="rId4" Type="http://schemas.openxmlformats.org/officeDocument/2006/relationships/image" Target="../media/image2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.png"/><Relationship Id="rId7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png"/><Relationship Id="rId7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.jpeg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0" y="27234"/>
            <a:ext cx="2260437" cy="2006107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09"/>
          <a:stretch/>
        </p:blipFill>
        <p:spPr bwMode="auto">
          <a:xfrm>
            <a:off x="2512619" y="586263"/>
            <a:ext cx="2715895" cy="5918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2"/>
          <a:stretch/>
        </p:blipFill>
        <p:spPr bwMode="auto">
          <a:xfrm>
            <a:off x="2625161" y="1199303"/>
            <a:ext cx="1407160" cy="562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099" y="27234"/>
            <a:ext cx="5353050" cy="513715"/>
          </a:xfrm>
          <a:prstGeom prst="rect">
            <a:avLst/>
          </a:prstGeom>
          <a:noFill/>
        </p:spPr>
      </p:pic>
      <p:pic>
        <p:nvPicPr>
          <p:cNvPr id="9" name="Рисунок 8" descr="Национальные проекты - Единая информационная площадка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442" y="-86138"/>
            <a:ext cx="2067951" cy="1936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685" y="122730"/>
            <a:ext cx="1662196" cy="117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8913" y="2322786"/>
            <a:ext cx="112636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ea typeface="Microsoft Yi Baiti" panose="03000500000000000000" pitchFamily="66" charset="0"/>
              </a:rPr>
              <a:t>Современный ребёнок – </a:t>
            </a:r>
          </a:p>
          <a:p>
            <a:r>
              <a:rPr lang="ru-RU" sz="6000" b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ea typeface="Microsoft Yi Baiti" panose="03000500000000000000" pitchFamily="66" charset="0"/>
              </a:rPr>
              <a:t>                Современный </a:t>
            </a:r>
            <a:r>
              <a:rPr lang="ru-RU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ea typeface="Microsoft Yi Baiti" panose="03000500000000000000" pitchFamily="66" charset="0"/>
              </a:rPr>
              <a:t>родитель!</a:t>
            </a:r>
            <a:endParaRPr lang="ru-RU" sz="6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ea typeface="Microsoft Yi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94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2373CCB3-FDC2-40C7-82AA-2F698575A5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320" y="2741242"/>
            <a:ext cx="1780116" cy="3563007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0" y="27235"/>
            <a:ext cx="1787633" cy="1618686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09"/>
          <a:stretch/>
        </p:blipFill>
        <p:spPr bwMode="auto">
          <a:xfrm>
            <a:off x="2512619" y="586263"/>
            <a:ext cx="1876501" cy="3844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2"/>
          <a:stretch/>
        </p:blipFill>
        <p:spPr bwMode="auto">
          <a:xfrm>
            <a:off x="2644725" y="1125415"/>
            <a:ext cx="1167619" cy="4008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099" y="27234"/>
            <a:ext cx="5353050" cy="513715"/>
          </a:xfrm>
          <a:prstGeom prst="rect">
            <a:avLst/>
          </a:prstGeom>
          <a:noFill/>
        </p:spPr>
      </p:pic>
      <p:pic>
        <p:nvPicPr>
          <p:cNvPr id="9" name="Рисунок 8" descr="Национальные проекты - Единая информационная площадка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283" y="-8869"/>
            <a:ext cx="1603717" cy="1535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422287" y="1021360"/>
            <a:ext cx="484530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в </a:t>
            </a:r>
            <a:r>
              <a:rPr lang="ru-RU" sz="6000" b="1" dirty="0" err="1" smtClean="0">
                <a:solidFill>
                  <a:schemeClr val="accent2">
                    <a:lumMod val="75000"/>
                  </a:schemeClr>
                </a:solidFill>
              </a:rPr>
              <a:t>СОЦ</a:t>
            </a:r>
            <a:r>
              <a:rPr lang="ru-RU" sz="3600" b="1" dirty="0" err="1" smtClean="0">
                <a:solidFill>
                  <a:schemeClr val="accent2">
                    <a:lumMod val="75000"/>
                  </a:schemeClr>
                </a:solidFill>
              </a:rPr>
              <a:t>иальных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сетях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1593161" y="1645921"/>
            <a:ext cx="2472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chemeClr val="accent2">
                    <a:lumMod val="75000"/>
                  </a:schemeClr>
                </a:solidFill>
              </a:rPr>
              <a:t>Инстаграм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59524" y="513412"/>
            <a:ext cx="1541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chemeClr val="accent2">
                    <a:lumMod val="75000"/>
                  </a:schemeClr>
                </a:solidFill>
              </a:rPr>
              <a:t>ТикТок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32651" y="4951828"/>
            <a:ext cx="2264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30099" y="2141078"/>
            <a:ext cx="27814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@ds_zvezdochka308</a:t>
            </a:r>
          </a:p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@svetlychok308</a:t>
            </a:r>
          </a:p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@luchikds308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29523" y="349722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8858058" y="1324331"/>
            <a:ext cx="2083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@nashevse308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8" b="8966"/>
          <a:stretch/>
        </p:blipFill>
        <p:spPr>
          <a:xfrm>
            <a:off x="9891297" y="2343004"/>
            <a:ext cx="2329204" cy="4379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" t="4139" r="-663" b="8659"/>
          <a:stretch/>
        </p:blipFill>
        <p:spPr>
          <a:xfrm>
            <a:off x="8099567" y="1848812"/>
            <a:ext cx="2036074" cy="3841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480" y="1266330"/>
            <a:ext cx="572576" cy="57766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47" y="1777686"/>
            <a:ext cx="778314" cy="5186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9E5DF9DC-C1F9-4EEE-904D-76329B5357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0" y="2491719"/>
            <a:ext cx="2089102" cy="423031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2" b="30115"/>
          <a:stretch/>
        </p:blipFill>
        <p:spPr>
          <a:xfrm>
            <a:off x="207148" y="3211308"/>
            <a:ext cx="2469460" cy="322615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158" y="3341407"/>
            <a:ext cx="2041680" cy="261182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978" y="4572663"/>
            <a:ext cx="2852303" cy="214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1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0" y="27235"/>
            <a:ext cx="1787633" cy="1618686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09"/>
          <a:stretch/>
        </p:blipFill>
        <p:spPr bwMode="auto">
          <a:xfrm>
            <a:off x="2512619" y="586263"/>
            <a:ext cx="1876501" cy="3844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2"/>
          <a:stretch/>
        </p:blipFill>
        <p:spPr bwMode="auto">
          <a:xfrm>
            <a:off x="2644725" y="1125415"/>
            <a:ext cx="1167619" cy="4008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099" y="27234"/>
            <a:ext cx="5353050" cy="513715"/>
          </a:xfrm>
          <a:prstGeom prst="rect">
            <a:avLst/>
          </a:prstGeom>
          <a:noFill/>
        </p:spPr>
      </p:pic>
      <p:pic>
        <p:nvPicPr>
          <p:cNvPr id="9" name="Рисунок 8" descr="Национальные проекты - Единая информационная площадка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283" y="-8869"/>
            <a:ext cx="1603717" cy="1535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013431" y="479084"/>
            <a:ext cx="46778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в </a:t>
            </a:r>
            <a:r>
              <a:rPr lang="ru-RU" sz="4800" b="1" dirty="0" err="1">
                <a:solidFill>
                  <a:schemeClr val="accent2">
                    <a:lumMod val="75000"/>
                  </a:schemeClr>
                </a:solidFill>
              </a:rPr>
              <a:t>СОЦ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иальных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сетях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3370" y="1848732"/>
            <a:ext cx="32126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accent2">
                    <a:lumMod val="75000"/>
                  </a:schemeClr>
                </a:solidFill>
              </a:rPr>
              <a:t>ВКонтакте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42733" y="2707750"/>
            <a:ext cx="27747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vk.com/ds308chel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vk.com/ds_308zvezdochka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vk.com/luchikds308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C:\Users\4444\Downloads\1643533692590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55" y="2747109"/>
            <a:ext cx="450165" cy="440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4"/>
          <a:stretch/>
        </p:blipFill>
        <p:spPr>
          <a:xfrm>
            <a:off x="3860065" y="2848304"/>
            <a:ext cx="1900066" cy="37259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2" t="4904" r="332" b="15708"/>
          <a:stretch/>
        </p:blipFill>
        <p:spPr>
          <a:xfrm>
            <a:off x="7968287" y="1325839"/>
            <a:ext cx="2982042" cy="512189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5" b="13103"/>
          <a:stretch/>
        </p:blipFill>
        <p:spPr>
          <a:xfrm>
            <a:off x="5461139" y="1153283"/>
            <a:ext cx="2411236" cy="395759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/>
          <a:srcRect t="11124" b="17933"/>
          <a:stretch/>
        </p:blipFill>
        <p:spPr>
          <a:xfrm>
            <a:off x="532137" y="3659101"/>
            <a:ext cx="1794815" cy="275483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2"/>
          <a:srcRect l="-960" t="9384" r="960" b="14825"/>
          <a:stretch/>
        </p:blipFill>
        <p:spPr>
          <a:xfrm>
            <a:off x="1855992" y="3793729"/>
            <a:ext cx="1840519" cy="301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0" y="27234"/>
            <a:ext cx="2260437" cy="2006107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09"/>
          <a:stretch/>
        </p:blipFill>
        <p:spPr bwMode="auto">
          <a:xfrm>
            <a:off x="2512619" y="586263"/>
            <a:ext cx="2715895" cy="5918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2"/>
          <a:stretch/>
        </p:blipFill>
        <p:spPr bwMode="auto">
          <a:xfrm>
            <a:off x="2625161" y="1199303"/>
            <a:ext cx="1407160" cy="562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099" y="27234"/>
            <a:ext cx="5353050" cy="513715"/>
          </a:xfrm>
          <a:prstGeom prst="rect">
            <a:avLst/>
          </a:prstGeom>
          <a:noFill/>
        </p:spPr>
      </p:pic>
      <p:pic>
        <p:nvPicPr>
          <p:cNvPr id="9" name="Рисунок 8" descr="Национальные проекты - Единая информационная площадка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994" y="96720"/>
            <a:ext cx="2067951" cy="1936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403512" y="1433176"/>
            <a:ext cx="5570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Использование интернет программ (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ZOOM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YOUTUBE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), ресурсы социальных сетей в виде прямых эфиров 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6"/>
          <a:stretch/>
        </p:blipFill>
        <p:spPr>
          <a:xfrm>
            <a:off x="244844" y="2238701"/>
            <a:ext cx="2908311" cy="3573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8"/>
          <a:stretch/>
        </p:blipFill>
        <p:spPr>
          <a:xfrm>
            <a:off x="9181628" y="3793191"/>
            <a:ext cx="2860317" cy="3064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4"/>
          <a:stretch/>
        </p:blipFill>
        <p:spPr>
          <a:xfrm>
            <a:off x="2719795" y="4177575"/>
            <a:ext cx="3776678" cy="252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6"/>
          <a:stretch/>
        </p:blipFill>
        <p:spPr>
          <a:xfrm>
            <a:off x="6260933" y="2633505"/>
            <a:ext cx="2920695" cy="3589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21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0" y="27235"/>
            <a:ext cx="2023893" cy="1724802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09"/>
          <a:stretch/>
        </p:blipFill>
        <p:spPr bwMode="auto">
          <a:xfrm>
            <a:off x="2512619" y="586263"/>
            <a:ext cx="2715895" cy="5918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2"/>
          <a:stretch/>
        </p:blipFill>
        <p:spPr bwMode="auto">
          <a:xfrm>
            <a:off x="2417701" y="1189426"/>
            <a:ext cx="1407160" cy="562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099" y="27234"/>
            <a:ext cx="5353050" cy="513715"/>
          </a:xfrm>
          <a:prstGeom prst="rect">
            <a:avLst/>
          </a:prstGeom>
          <a:noFill/>
        </p:spPr>
      </p:pic>
      <p:pic>
        <p:nvPicPr>
          <p:cNvPr id="9" name="Рисунок 8" descr="Национальные проекты - Единая информационная площадка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399" y="96720"/>
            <a:ext cx="2067951" cy="1936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3287" t="9124" r="3051" b="10633"/>
          <a:stretch/>
        </p:blipFill>
        <p:spPr>
          <a:xfrm>
            <a:off x="3870566" y="1522254"/>
            <a:ext cx="5103483" cy="27326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5484" t="7227" r="4598" b="5503"/>
          <a:stretch/>
        </p:blipFill>
        <p:spPr>
          <a:xfrm>
            <a:off x="7322417" y="3995202"/>
            <a:ext cx="4719528" cy="2862798"/>
          </a:xfrm>
          <a:prstGeom prst="rect">
            <a:avLst/>
          </a:prstGeom>
        </p:spPr>
      </p:pic>
      <p:pic>
        <p:nvPicPr>
          <p:cNvPr id="10" name="Picture 6" descr="мэ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03" y="3525733"/>
            <a:ext cx="5173357" cy="3142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538952" y="640813"/>
            <a:ext cx="43934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</a:rPr>
              <a:t>МЭО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>для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РОДИТЕЛЕЙ!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72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33"/>
            <a:ext cx="1475492" cy="1532229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09"/>
          <a:stretch/>
        </p:blipFill>
        <p:spPr bwMode="auto">
          <a:xfrm>
            <a:off x="1387367" y="812594"/>
            <a:ext cx="2027850" cy="3386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2"/>
          <a:stretch/>
        </p:blipFill>
        <p:spPr bwMode="auto">
          <a:xfrm>
            <a:off x="1475492" y="1215269"/>
            <a:ext cx="1084991" cy="3441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382" y="173455"/>
            <a:ext cx="4122501" cy="513715"/>
          </a:xfrm>
          <a:prstGeom prst="rect">
            <a:avLst/>
          </a:prstGeom>
          <a:noFill/>
        </p:spPr>
      </p:pic>
      <p:pic>
        <p:nvPicPr>
          <p:cNvPr id="9" name="Рисунок 8" descr="Национальные проекты - Единая информационная площадка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566" y="-102505"/>
            <a:ext cx="1840169" cy="1679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2972" t="17923" r="5314" b="3985"/>
          <a:stretch/>
        </p:blipFill>
        <p:spPr>
          <a:xfrm>
            <a:off x="83371" y="2721154"/>
            <a:ext cx="7136525" cy="38059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251" y="-9202"/>
            <a:ext cx="3654266" cy="15429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0" b="10958"/>
          <a:stretch/>
        </p:blipFill>
        <p:spPr>
          <a:xfrm>
            <a:off x="8711842" y="1561924"/>
            <a:ext cx="3169788" cy="51080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/>
          <a:srcRect l="3980" t="17696" r="5260" b="4069"/>
          <a:stretch/>
        </p:blipFill>
        <p:spPr>
          <a:xfrm>
            <a:off x="3494132" y="1761535"/>
            <a:ext cx="5313358" cy="286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9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1451" t="21005" r="21387" b="10855"/>
          <a:stretch/>
        </p:blipFill>
        <p:spPr>
          <a:xfrm>
            <a:off x="651641" y="451944"/>
            <a:ext cx="7966842" cy="606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82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664" t="20938" r="22380" b="11004"/>
          <a:stretch/>
        </p:blipFill>
        <p:spPr>
          <a:xfrm>
            <a:off x="1208687" y="367863"/>
            <a:ext cx="7935313" cy="603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60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041" t="17444" r="2556" b="9931"/>
          <a:stretch/>
        </p:blipFill>
        <p:spPr>
          <a:xfrm>
            <a:off x="420415" y="363610"/>
            <a:ext cx="10768332" cy="607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93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2450" t="15476" r="22612" b="19217"/>
          <a:stretch/>
        </p:blipFill>
        <p:spPr>
          <a:xfrm>
            <a:off x="1345324" y="0"/>
            <a:ext cx="9238593" cy="696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0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066588" cy="1109663"/>
          </a:xfrm>
        </p:spPr>
        <p:txBody>
          <a:bodyPr>
            <a:normAutofit/>
          </a:bodyPr>
          <a:lstStyle/>
          <a:p>
            <a:pPr algn="ctr"/>
            <a:r>
              <a:rPr lang="ru-RU" sz="2000" cap="all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ДОШКОЛЬНОЕОБРАЗОВАТЕЛЬНОЕ УЧРЕЖДЕНИЕ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cap="all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308 «Звездочка» </a:t>
            </a:r>
            <a:r>
              <a:rPr lang="ru-RU" sz="2000" b="1" cap="all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sz="2000" b="1" cap="all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Челябинска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5" t="49763"/>
          <a:stretch/>
        </p:blipFill>
        <p:spPr>
          <a:xfrm>
            <a:off x="7801561" y="753877"/>
            <a:ext cx="4046876" cy="4080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4" r="50088"/>
          <a:stretch/>
        </p:blipFill>
        <p:spPr>
          <a:xfrm>
            <a:off x="269991" y="788878"/>
            <a:ext cx="3877626" cy="391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8" b="5524"/>
          <a:stretch/>
        </p:blipFill>
        <p:spPr>
          <a:xfrm>
            <a:off x="3213538" y="2548757"/>
            <a:ext cx="5068614" cy="4309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4" t="22038" r="66548" b="50964"/>
          <a:stretch/>
        </p:blipFill>
        <p:spPr bwMode="auto">
          <a:xfrm>
            <a:off x="492201" y="3378770"/>
            <a:ext cx="894365" cy="940982"/>
          </a:xfrm>
          <a:prstGeom prst="rect">
            <a:avLst/>
          </a:prstGeom>
          <a:ln w="25400">
            <a:solidFill>
              <a:schemeClr val="accent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7734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/>
              <a:t>Муниципальное бюджетное дошкольное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образовательное </a:t>
            </a:r>
            <a:r>
              <a:rPr lang="ru-RU" sz="2800" b="1" dirty="0"/>
              <a:t>учреждение</a:t>
            </a:r>
            <a:br>
              <a:rPr lang="ru-RU" sz="2800" b="1" dirty="0"/>
            </a:br>
            <a:r>
              <a:rPr lang="ru-RU" sz="2800" b="1" dirty="0"/>
              <a:t> «Детский сад № 308 г. Челябинска» </a:t>
            </a: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85" y="2234624"/>
            <a:ext cx="1245845" cy="117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947" y="2218226"/>
            <a:ext cx="1989381" cy="117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2224799"/>
            <a:ext cx="1662196" cy="117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2234624"/>
            <a:ext cx="2732568" cy="118629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1" y="3641326"/>
            <a:ext cx="2436795" cy="306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74" y="3641327"/>
            <a:ext cx="6445044" cy="2833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7780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1427" y="3865596"/>
            <a:ext cx="7408333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 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1" y="404664"/>
            <a:ext cx="8636893" cy="11430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n-lt"/>
              </a:rPr>
              <a:t>В рамках федерального проекта «Современная школа», </a:t>
            </a:r>
            <a:br>
              <a:rPr lang="ru-RU" sz="2000" b="1" dirty="0">
                <a:solidFill>
                  <a:schemeClr val="bg1"/>
                </a:solidFill>
                <a:latin typeface="+mn-lt"/>
              </a:rPr>
            </a:br>
            <a:r>
              <a:rPr lang="ru-RU" sz="2000" b="1" dirty="0"/>
              <a:t>В рамках федерального проекта «Современная школа», </a:t>
            </a:r>
            <a:br>
              <a:rPr lang="ru-RU" sz="2000" b="1" dirty="0"/>
            </a:br>
            <a:r>
              <a:rPr lang="ru-RU" sz="2000" b="1" dirty="0" smtClean="0">
                <a:latin typeface="+mn-lt"/>
              </a:rPr>
              <a:t>национального </a:t>
            </a:r>
            <a:r>
              <a:rPr lang="ru-RU" sz="2000" b="1" dirty="0">
                <a:latin typeface="+mn-lt"/>
              </a:rPr>
              <a:t>проекта «Образование», а так же при поддержке портала </a:t>
            </a:r>
            <a:br>
              <a:rPr lang="ru-RU" sz="2000" b="1" dirty="0">
                <a:latin typeface="+mn-lt"/>
              </a:rPr>
            </a:br>
            <a:r>
              <a:rPr lang="ru-RU" sz="2000" b="1" dirty="0">
                <a:latin typeface="+mn-lt"/>
              </a:rPr>
              <a:t>«</a:t>
            </a:r>
            <a:r>
              <a:rPr lang="ru-RU" sz="2000" b="1" dirty="0" err="1" smtClean="0">
                <a:latin typeface="+mn-lt"/>
              </a:rPr>
              <a:t>Растимдетей.рф</a:t>
            </a:r>
            <a:r>
              <a:rPr lang="ru-RU" sz="2000" b="1" dirty="0" smtClean="0">
                <a:latin typeface="+mn-lt"/>
              </a:rPr>
              <a:t>» наш </a:t>
            </a:r>
            <a:r>
              <a:rPr lang="ru-RU" sz="2000" b="1" dirty="0">
                <a:latin typeface="+mn-lt"/>
              </a:rPr>
              <a:t>детский сад получил право на оказание услуг </a:t>
            </a:r>
            <a:r>
              <a:rPr lang="ru-RU" sz="3200" b="1" dirty="0">
                <a:latin typeface="+mn-lt"/>
              </a:rPr>
              <a:t>консультационной помощи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312" y="4021564"/>
            <a:ext cx="2410053" cy="105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C:\Users\4444\Downloads\164353346639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220" y="3824223"/>
            <a:ext cx="2201916" cy="301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7176120" y="5209548"/>
            <a:ext cx="3258244" cy="1374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dirty="0">
                <a:solidFill>
                  <a:srgbClr val="FF6600"/>
                </a:solidFill>
                <a:latin typeface="+mn-lt"/>
              </a:rPr>
              <a:t>Для родителей (законных представителей) детей в возрасте от 2 до 14 лет</a:t>
            </a: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 rot="21356863">
            <a:off x="1884416" y="3834312"/>
            <a:ext cx="3085822" cy="2154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dirty="0">
                <a:solidFill>
                  <a:srgbClr val="FF6600"/>
                </a:solidFill>
                <a:latin typeface="+mn-lt"/>
              </a:rPr>
              <a:t>Для граждан, желающих принять на воспитание в свои семьи детей из числа детей-сирот, детей, оставшихся без попечения родителей</a:t>
            </a: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6605386" y="2471361"/>
            <a:ext cx="3839552" cy="15502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800" b="1" dirty="0">
                <a:solidFill>
                  <a:srgbClr val="FF6600"/>
                </a:solidFill>
                <a:latin typeface="+mn-lt"/>
              </a:rPr>
              <a:t>Для родителей (законных представителей) детей с ограниченными возможностями здоровья и детей-инвалидов</a:t>
            </a:r>
          </a:p>
        </p:txBody>
      </p:sp>
      <p:sp>
        <p:nvSpPr>
          <p:cNvPr id="11" name="Овальная выноска 10"/>
          <p:cNvSpPr/>
          <p:nvPr/>
        </p:nvSpPr>
        <p:spPr>
          <a:xfrm>
            <a:off x="1739186" y="2051037"/>
            <a:ext cx="3401496" cy="1501584"/>
          </a:xfrm>
          <a:prstGeom prst="wedgeEllipseCallout">
            <a:avLst>
              <a:gd name="adj1" fmla="val 48421"/>
              <a:gd name="adj2" fmla="val 67528"/>
            </a:avLst>
          </a:prstGeom>
          <a:gradFill>
            <a:gsLst>
              <a:gs pos="20000">
                <a:schemeClr val="accent1">
                  <a:tint val="83000"/>
                  <a:shade val="100000"/>
                  <a:satMod val="200000"/>
                </a:schemeClr>
              </a:gs>
              <a:gs pos="87000">
                <a:schemeClr val="accent1">
                  <a:tint val="100000"/>
                  <a:shade val="50000"/>
                  <a:satMod val="15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532741" y="2104583"/>
            <a:ext cx="3814391" cy="1166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>
                <a:solidFill>
                  <a:schemeClr val="bg1"/>
                </a:solidFill>
                <a:latin typeface="+mn-lt"/>
              </a:rPr>
              <a:t>Для кого наши консультации?</a:t>
            </a:r>
          </a:p>
        </p:txBody>
      </p:sp>
    </p:spTree>
    <p:extLst>
      <p:ext uri="{BB962C8B-B14F-4D97-AF65-F5344CB8AC3E}">
        <p14:creationId xmlns:p14="http://schemas.microsoft.com/office/powerpoint/2010/main" val="2884800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/>
              <a:t>ЦЕННОСТЬ ПРОЕКТА ДЛЯ РОДИТЕЛЕЙ</a:t>
            </a:r>
          </a:p>
        </p:txBody>
      </p:sp>
      <p:pic>
        <p:nvPicPr>
          <p:cNvPr id="4098" name="Picture 2" descr="C:\Users\4444\Downloads\Дизайн без названия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6" b="6176"/>
          <a:stretch/>
        </p:blipFill>
        <p:spPr bwMode="auto">
          <a:xfrm>
            <a:off x="1775520" y="3429000"/>
            <a:ext cx="8712968" cy="331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923872"/>
            <a:ext cx="2797150" cy="1221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493096" y="2476972"/>
            <a:ext cx="5923384" cy="702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2400" b="1" dirty="0">
                <a:solidFill>
                  <a:srgbClr val="FF0000"/>
                </a:solidFill>
              </a:rPr>
              <a:t>«Горячая линия» консультационного центра:</a:t>
            </a:r>
          </a:p>
          <a:p>
            <a:pPr algn="l"/>
            <a:r>
              <a:rPr lang="ru-RU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95916" y="2800437"/>
            <a:ext cx="4397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8 (351) 740 – 29 – 07,   8 (351) 225 – 08 – 45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99656" y="3637740"/>
            <a:ext cx="3132348" cy="1008112"/>
          </a:xfrm>
          <a:prstGeom prst="rect">
            <a:avLst/>
          </a:prstGeom>
          <a:solidFill>
            <a:srgbClr val="8BEB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Возможность получать БЕСПЛАТНУЮ консультацию  специалистов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283241" y="3861048"/>
            <a:ext cx="3132348" cy="1008112"/>
          </a:xfrm>
          <a:prstGeom prst="rect">
            <a:avLst/>
          </a:prstGeom>
          <a:solidFill>
            <a:srgbClr val="39D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Возможность запросить информацию по проблематике, связанной с развитием, воспитанием и образованием ребенка </a:t>
            </a: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11624" y="5445224"/>
            <a:ext cx="1861046" cy="1008112"/>
          </a:xfrm>
          <a:prstGeom prst="rect">
            <a:avLst/>
          </a:prstGeom>
          <a:solidFill>
            <a:srgbClr val="12CC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97005" y="5364505"/>
            <a:ext cx="20770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Возможность получать БЕСПЛАТНУЮ консультацию  в одном из трех центров, где удобнее и ближе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591944" y="5364505"/>
            <a:ext cx="1862844" cy="1169551"/>
          </a:xfrm>
          <a:prstGeom prst="rect">
            <a:avLst/>
          </a:prstGeom>
          <a:solidFill>
            <a:srgbClr val="408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prstClr val="black"/>
                </a:solidFill>
              </a:rPr>
              <a:t>Возможность посещать ОНЛАЙН встречи со специалистами</a:t>
            </a:r>
          </a:p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446757" y="5283786"/>
            <a:ext cx="1943325" cy="1169551"/>
          </a:xfrm>
          <a:prstGeom prst="rect">
            <a:avLst/>
          </a:prstGeom>
          <a:solidFill>
            <a:srgbClr val="0853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prstClr val="black"/>
                </a:solidFill>
              </a:rPr>
              <a:t>Возможность  получить своевременную помощь</a:t>
            </a:r>
          </a:p>
        </p:txBody>
      </p:sp>
    </p:spTree>
    <p:extLst>
      <p:ext uri="{BB962C8B-B14F-4D97-AF65-F5344CB8AC3E}">
        <p14:creationId xmlns:p14="http://schemas.microsoft.com/office/powerpoint/2010/main" val="4196768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338328"/>
            <a:ext cx="8507288" cy="9304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Консультативные услуги оказывают  опытные специалисты: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47528" y="2306417"/>
            <a:ext cx="2092449" cy="81774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ru-RU" sz="1600" b="1" kern="0" dirty="0">
                <a:solidFill>
                  <a:srgbClr val="084DA8"/>
                </a:solidFill>
                <a:latin typeface="Times New Roman"/>
                <a:ea typeface="Times New Roman"/>
              </a:rPr>
              <a:t>Учителя - логопеды</a:t>
            </a:r>
            <a:endParaRPr lang="ru-RU" sz="1600" kern="0" dirty="0">
              <a:solidFill>
                <a:srgbClr val="084DA8"/>
              </a:solidFill>
              <a:latin typeface="Times New Roman"/>
              <a:ea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47528" y="3492770"/>
            <a:ext cx="2092449" cy="72238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84DA8"/>
                </a:solidFill>
                <a:latin typeface="Times New Roman"/>
                <a:ea typeface="Times New Roman"/>
              </a:rPr>
              <a:t>Учителя - дефектологи</a:t>
            </a:r>
            <a:endParaRPr lang="ru-RU" sz="1600" dirty="0">
              <a:solidFill>
                <a:srgbClr val="084DA8"/>
              </a:solidFill>
              <a:latin typeface="Times New Roman"/>
              <a:ea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57666" y="2715290"/>
            <a:ext cx="2158815" cy="74907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rgbClr val="084DA8"/>
                </a:solidFill>
                <a:latin typeface="Times New Roman"/>
                <a:ea typeface="Times New Roman"/>
              </a:rPr>
              <a:t>Педагог - психолог</a:t>
            </a:r>
            <a:endParaRPr lang="ru-RU" dirty="0">
              <a:solidFill>
                <a:srgbClr val="084DA8"/>
              </a:solidFill>
              <a:latin typeface="Times New Roman"/>
              <a:ea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5840" y="4609581"/>
            <a:ext cx="2592288" cy="97725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84DA8"/>
                </a:solidFill>
                <a:latin typeface="Times New Roman"/>
                <a:ea typeface="Times New Roman"/>
              </a:rPr>
              <a:t>Инструктор по физвоспитанию</a:t>
            </a:r>
            <a:endParaRPr lang="ru-RU" sz="1600" dirty="0">
              <a:solidFill>
                <a:srgbClr val="084DA8"/>
              </a:solidFill>
              <a:latin typeface="Times New Roman"/>
              <a:ea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73009" y="3645024"/>
            <a:ext cx="2158815" cy="79208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84DA8"/>
                </a:solidFill>
                <a:latin typeface="Times New Roman"/>
                <a:ea typeface="Times New Roman"/>
              </a:rPr>
              <a:t>Старший воспитатель</a:t>
            </a:r>
            <a:endParaRPr lang="ru-RU" sz="1600" dirty="0">
              <a:solidFill>
                <a:srgbClr val="084DA8"/>
              </a:solidFill>
              <a:latin typeface="Times New Roman"/>
              <a:ea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798328" y="4609581"/>
            <a:ext cx="2618153" cy="97725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rgbClr val="084DA8"/>
                </a:solidFill>
                <a:latin typeface="Times New Roman"/>
                <a:ea typeface="Times New Roman"/>
              </a:rPr>
              <a:t>Воспитатель по </a:t>
            </a:r>
            <a:r>
              <a:rPr lang="ru-RU" b="1" dirty="0" err="1">
                <a:solidFill>
                  <a:srgbClr val="084DA8"/>
                </a:solidFill>
                <a:latin typeface="Times New Roman"/>
                <a:ea typeface="Times New Roman"/>
              </a:rPr>
              <a:t>ИЗОдеятельности</a:t>
            </a:r>
            <a:endParaRPr lang="ru-RU" dirty="0">
              <a:solidFill>
                <a:srgbClr val="084DA8"/>
              </a:solidFill>
              <a:latin typeface="Times New Roman"/>
              <a:ea typeface="Times New Roman"/>
            </a:endParaRPr>
          </a:p>
          <a:p>
            <a:pPr algn="ctr"/>
            <a:endParaRPr lang="ru-RU" dirty="0">
              <a:latin typeface="Times New Roman"/>
              <a:ea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71014" y="4601691"/>
            <a:ext cx="2092449" cy="98514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84DA8"/>
                </a:solidFill>
                <a:latin typeface="Times New Roman"/>
                <a:ea typeface="Times New Roman"/>
              </a:rPr>
              <a:t>Музыкальный руководитель</a:t>
            </a:r>
            <a:endParaRPr lang="ru-RU" sz="1600" dirty="0">
              <a:solidFill>
                <a:srgbClr val="084DA8"/>
              </a:solidFill>
              <a:latin typeface="Times New Roman"/>
              <a:ea typeface="Times New Roman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180" y="2560690"/>
            <a:ext cx="3935523" cy="1726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3413688" y="5733256"/>
            <a:ext cx="5923384" cy="702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2400" b="1" dirty="0">
                <a:solidFill>
                  <a:srgbClr val="FF0000"/>
                </a:solidFill>
              </a:rPr>
              <a:t>«Горячая линия» консультационного центра:</a:t>
            </a:r>
          </a:p>
          <a:p>
            <a:pPr algn="l"/>
            <a:r>
              <a:rPr lang="ru-RU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176701" y="6086080"/>
            <a:ext cx="4397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8 (351) 740 – 29 – 07,   8 (351) 225 – 08 – 45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052" y="5741747"/>
            <a:ext cx="795626" cy="79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416" y="5745211"/>
            <a:ext cx="79851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5861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338328"/>
            <a:ext cx="8229600" cy="930432"/>
          </a:xfrm>
        </p:spPr>
        <p:txBody>
          <a:bodyPr>
            <a:normAutofit/>
          </a:bodyPr>
          <a:lstStyle/>
          <a:p>
            <a:r>
              <a:rPr lang="ru-RU" sz="4800" b="1" dirty="0"/>
              <a:t>Виды консультаций:</a:t>
            </a:r>
          </a:p>
        </p:txBody>
      </p:sp>
      <p:pic>
        <p:nvPicPr>
          <p:cNvPr id="8194" name="Picture 2" descr="Шаблон для презентации Колл центр, скачать бесплатно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31"/>
          <a:stretch/>
        </p:blipFill>
        <p:spPr bwMode="auto">
          <a:xfrm>
            <a:off x="1777085" y="2767368"/>
            <a:ext cx="4409130" cy="398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010" y="1592769"/>
            <a:ext cx="2692865" cy="117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79976" y="2852936"/>
            <a:ext cx="4680520" cy="1422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tx1"/>
              </a:solidFill>
            </a:endParaRPr>
          </a:p>
          <a:p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61874" y="2628225"/>
            <a:ext cx="918102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88904" y="2144720"/>
            <a:ext cx="51395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FF0000"/>
                </a:solidFill>
              </a:rPr>
              <a:t>БЕСПЛАТНЫЕ ОЧНЫЕ КОНСУЛЬТАЦИИ  </a:t>
            </a:r>
          </a:p>
          <a:p>
            <a:r>
              <a:rPr lang="ru-RU" sz="2000" b="1" dirty="0">
                <a:solidFill>
                  <a:srgbClr val="7030A0"/>
                </a:solidFill>
              </a:rPr>
              <a:t>проводятся по предварительной записи по телефону или на сайте ДОО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20925" y="3374129"/>
            <a:ext cx="491558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FF0000"/>
                </a:solidFill>
              </a:rPr>
              <a:t>БЕСПЛАТНЫЕ ДИСТАНЦИОННЫЕ  КОНСУЛЬТАЦИИ  </a:t>
            </a:r>
          </a:p>
          <a:p>
            <a:r>
              <a:rPr lang="ru-RU" sz="2000" b="1" dirty="0">
                <a:solidFill>
                  <a:srgbClr val="7030A0"/>
                </a:solidFill>
              </a:rPr>
              <a:t>услуга оказывается по телефону, а так же с применением платформ </a:t>
            </a:r>
            <a:r>
              <a:rPr lang="en-US" sz="2000" b="1" dirty="0">
                <a:solidFill>
                  <a:srgbClr val="7030A0"/>
                </a:solidFill>
              </a:rPr>
              <a:t>ZOOM</a:t>
            </a:r>
            <a:r>
              <a:rPr lang="ru-RU" sz="2000" b="1" dirty="0">
                <a:solidFill>
                  <a:srgbClr val="7030A0"/>
                </a:solidFill>
              </a:rPr>
              <a:t>, </a:t>
            </a:r>
            <a:r>
              <a:rPr lang="en-US" sz="2000" b="1" dirty="0">
                <a:solidFill>
                  <a:srgbClr val="7030A0"/>
                </a:solidFill>
              </a:rPr>
              <a:t>SKYPE</a:t>
            </a:r>
            <a:r>
              <a:rPr lang="ru-RU" sz="2000" b="1" dirty="0">
                <a:solidFill>
                  <a:srgbClr val="7030A0"/>
                </a:solidFill>
              </a:rPr>
              <a:t> (по выбору  получателя)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00897" y="5157193"/>
            <a:ext cx="49155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FF0000"/>
                </a:solidFill>
              </a:rPr>
              <a:t>БЕСПЛАТНЫЕ  ВЕБИНАРЫ  В РАМКАХ «Родительского университета»</a:t>
            </a:r>
          </a:p>
          <a:p>
            <a:r>
              <a:rPr lang="ru-RU" sz="2000" b="1" dirty="0">
                <a:solidFill>
                  <a:srgbClr val="7030A0"/>
                </a:solidFill>
              </a:rPr>
              <a:t>Очные  и  дистанционные через платформу </a:t>
            </a:r>
            <a:r>
              <a:rPr lang="en-US" sz="2000" b="1" dirty="0">
                <a:solidFill>
                  <a:srgbClr val="7030A0"/>
                </a:solidFill>
              </a:rPr>
              <a:t>ZOOM</a:t>
            </a:r>
            <a:endParaRPr lang="ru-RU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070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2187575"/>
            <a:ext cx="9144000" cy="23876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3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0" y="27234"/>
            <a:ext cx="2260437" cy="2006107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09"/>
          <a:stretch/>
        </p:blipFill>
        <p:spPr bwMode="auto">
          <a:xfrm>
            <a:off x="2512619" y="586263"/>
            <a:ext cx="2715895" cy="5918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2"/>
          <a:stretch/>
        </p:blipFill>
        <p:spPr bwMode="auto">
          <a:xfrm>
            <a:off x="2625161" y="1199303"/>
            <a:ext cx="1407160" cy="562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099" y="27234"/>
            <a:ext cx="5353050" cy="513715"/>
          </a:xfrm>
          <a:prstGeom prst="rect">
            <a:avLst/>
          </a:prstGeom>
          <a:noFill/>
        </p:spPr>
      </p:pic>
      <p:pic>
        <p:nvPicPr>
          <p:cNvPr id="9" name="Рисунок 8" descr="Национальные проекты - Единая информационная площадка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575" y="-86138"/>
            <a:ext cx="2067951" cy="1936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6"/>
          <a:stretch/>
        </p:blipFill>
        <p:spPr>
          <a:xfrm>
            <a:off x="1213588" y="2954775"/>
            <a:ext cx="10058400" cy="39032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182" y="1308149"/>
            <a:ext cx="2438400" cy="15575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" y="1989447"/>
            <a:ext cx="332232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1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0" y="27234"/>
            <a:ext cx="2260437" cy="2006107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09"/>
          <a:stretch/>
        </p:blipFill>
        <p:spPr bwMode="auto">
          <a:xfrm>
            <a:off x="2231282" y="474973"/>
            <a:ext cx="2715895" cy="5918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2"/>
          <a:stretch/>
        </p:blipFill>
        <p:spPr bwMode="auto">
          <a:xfrm>
            <a:off x="2293187" y="1046213"/>
            <a:ext cx="1407160" cy="562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099" y="27234"/>
            <a:ext cx="5353050" cy="513715"/>
          </a:xfrm>
          <a:prstGeom prst="rect">
            <a:avLst/>
          </a:prstGeom>
          <a:noFill/>
        </p:spPr>
      </p:pic>
      <p:pic>
        <p:nvPicPr>
          <p:cNvPr id="9" name="Рисунок 8" descr="Национальные проекты - Единая информационная площадка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994" y="96720"/>
            <a:ext cx="2067951" cy="1936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048360" y="386255"/>
            <a:ext cx="50996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chemeClr val="accent2">
                    <a:lumMod val="50000"/>
                  </a:schemeClr>
                </a:solidFill>
              </a:rPr>
              <a:t>н</a:t>
            </a:r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</a:rPr>
              <a:t>а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</a:rPr>
              <a:t>Сайте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д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етского 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с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ада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03516" y="1160491"/>
            <a:ext cx="2386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http://ds308.ucoz.org/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9" b="8200"/>
          <a:stretch/>
        </p:blipFill>
        <p:spPr>
          <a:xfrm>
            <a:off x="351447" y="1815038"/>
            <a:ext cx="2335039" cy="41427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1" b="11417"/>
          <a:stretch/>
        </p:blipFill>
        <p:spPr>
          <a:xfrm>
            <a:off x="2748349" y="2490951"/>
            <a:ext cx="2382356" cy="40895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2" b="2835"/>
          <a:stretch/>
        </p:blipFill>
        <p:spPr>
          <a:xfrm>
            <a:off x="9757394" y="2033341"/>
            <a:ext cx="2278777" cy="46015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8" b="8965"/>
          <a:stretch/>
        </p:blipFill>
        <p:spPr>
          <a:xfrm>
            <a:off x="7035596" y="1809159"/>
            <a:ext cx="2661238" cy="46313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" t="15172" r="1258" b="16475"/>
          <a:stretch/>
        </p:blipFill>
        <p:spPr>
          <a:xfrm>
            <a:off x="4492940" y="1449447"/>
            <a:ext cx="3241401" cy="4917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72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1547</TotalTime>
  <Words>300</Words>
  <Application>Microsoft Office PowerPoint</Application>
  <PresentationFormat>Широкоэкранный</PresentationFormat>
  <Paragraphs>54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Microsoft Yi Baiti</vt:lpstr>
      <vt:lpstr>Times New Roman</vt:lpstr>
      <vt:lpstr>Тема Office</vt:lpstr>
      <vt:lpstr>Презентация PowerPoint</vt:lpstr>
      <vt:lpstr>МУНИЦИПАЛЬНОЕ БЮДЖЕТНОЕ ДОШКОЛЬНОЕОБРАЗОВАТЕЛЬНОЕ УЧРЕЖДЕНИЕ детский сад № 308 «Звездочка» г. Челябинска </vt:lpstr>
      <vt:lpstr>Муниципальное бюджетное дошкольное  образовательное учреждение  «Детский сад № 308 г. Челябинска» </vt:lpstr>
      <vt:lpstr>В рамках федерального проекта «Современная школа»,  В рамках федерального проекта «Современная школа»,  национального проекта «Образование», а так же при поддержке портала  «Растимдетей.рф» наш детский сад получил право на оказание услуг консультационной помощи</vt:lpstr>
      <vt:lpstr>ЦЕННОСТЬ ПРОЕКТА ДЛЯ РОДИТЕЛЕЙ</vt:lpstr>
      <vt:lpstr>Консультативные услуги оказывают  опытные специалисты:</vt:lpstr>
      <vt:lpstr>Виды консультаций: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Методист</dc:creator>
  <cp:lastModifiedBy>Методист</cp:lastModifiedBy>
  <cp:revision>69</cp:revision>
  <dcterms:created xsi:type="dcterms:W3CDTF">2021-03-23T07:12:06Z</dcterms:created>
  <dcterms:modified xsi:type="dcterms:W3CDTF">2022-04-26T11:46:04Z</dcterms:modified>
</cp:coreProperties>
</file>