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2" r:id="rId4"/>
    <p:sldId id="263" r:id="rId5"/>
    <p:sldId id="261" r:id="rId6"/>
    <p:sldId id="283" r:id="rId7"/>
    <p:sldId id="273" r:id="rId8"/>
    <p:sldId id="280" r:id="rId9"/>
    <p:sldId id="284" r:id="rId10"/>
    <p:sldId id="285" r:id="rId11"/>
    <p:sldId id="286" r:id="rId12"/>
    <p:sldId id="282" r:id="rId1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5D0"/>
    <a:srgbClr val="9FD6FF"/>
    <a:srgbClr val="0070C0"/>
    <a:srgbClr val="FCFCFC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84770-BC3F-48CE-95D7-C805676422B0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7265-1262-4ADB-939D-DE68D1952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3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30DC-E614-4322-9AE0-43B36AF55410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3886-2044-447C-86CE-D9673CD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9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9126-FC15-416A-BFB2-55F12F4CFF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3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8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9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8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4AF9-B0A9-4845-8C1F-D565FF27C2A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AD8E-1E9D-44B5-A36B-1CB22603B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8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74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irpo.ru/" TargetMode="External"/><Relationship Id="rId4" Type="http://schemas.openxmlformats.org/officeDocument/2006/relationships/hyperlink" Target="https://chiro74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-271133" y="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16875" y="1445344"/>
            <a:ext cx="1974352" cy="2120552"/>
            <a:chOff x="3361509" y="4632960"/>
            <a:chExt cx="2033360" cy="17211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361509" y="4632960"/>
              <a:ext cx="1837508" cy="172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94514" y="4937760"/>
              <a:ext cx="300355" cy="134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41714" y="3318310"/>
            <a:ext cx="443570" cy="4916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02819" y="1807673"/>
            <a:ext cx="55552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Times New Roman" panose="02020603050405020304" pitchFamily="18" charset="0"/>
              </a:rPr>
              <a:t>ПРОЕКТ</a:t>
            </a:r>
            <a:r>
              <a:rPr lang="ru-RU" sz="3600" b="1" dirty="0" smtClean="0">
                <a:ea typeface="Times New Roman" panose="02020603050405020304" pitchFamily="18" charset="0"/>
              </a:rPr>
              <a:t> </a:t>
            </a:r>
            <a:endParaRPr lang="ru-RU" sz="3600" b="1" dirty="0"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ea typeface="Times New Roman" panose="02020603050405020304" pitchFamily="18" charset="0"/>
              </a:rPr>
              <a:t>«ХОЧУ РУКОВОДИТЬ!»</a:t>
            </a:r>
            <a:endParaRPr lang="ru-RU" sz="4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19604" y="2373136"/>
            <a:ext cx="51066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526207" y="1669612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0" y="4737034"/>
            <a:ext cx="826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/>
              <a:t>Зайкова </a:t>
            </a:r>
            <a:r>
              <a:rPr lang="ru-RU" sz="2000" b="1" dirty="0"/>
              <a:t>Светлана </a:t>
            </a:r>
            <a:r>
              <a:rPr lang="ru-RU" sz="2000" b="1" dirty="0" smtClean="0"/>
              <a:t>Александровна</a:t>
            </a:r>
            <a:r>
              <a:rPr lang="ru-RU" sz="2000" dirty="0" smtClean="0"/>
              <a:t>,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/>
              <a:t>заместитель </a:t>
            </a:r>
            <a:r>
              <a:rPr lang="ru-RU" sz="2000" dirty="0" smtClean="0"/>
              <a:t>директора МАУ ДПО </a:t>
            </a:r>
            <a:r>
              <a:rPr lang="ru-RU" sz="2000" dirty="0" smtClean="0"/>
              <a:t>«Челябинский институт Просвещения»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0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22984" y="2368048"/>
            <a:ext cx="160870" cy="1131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10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654" y="270549"/>
            <a:ext cx="7192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Полезные ресурсы</a:t>
            </a:r>
          </a:p>
          <a:p>
            <a:r>
              <a:rPr lang="ru-RU" sz="2800" dirty="0" smtClean="0"/>
              <a:t>(перечень </a:t>
            </a:r>
            <a:r>
              <a:rPr lang="ru-RU" sz="2800" dirty="0"/>
              <a:t>сайтов, которые позволят </a:t>
            </a:r>
            <a:r>
              <a:rPr lang="ru-RU" sz="2800" dirty="0" smtClean="0"/>
              <a:t>вам </a:t>
            </a:r>
            <a:r>
              <a:rPr lang="ru-RU" sz="2800" dirty="0"/>
              <a:t>быть в курсе важных </a:t>
            </a:r>
            <a:r>
              <a:rPr lang="ru-RU" sz="2800" dirty="0" smtClean="0"/>
              <a:t>событий)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9254" y="1615813"/>
            <a:ext cx="7389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Times New Roman" panose="02020603050405020304" pitchFamily="18" charset="0"/>
              </a:rPr>
              <a:t>Региональный  уровень</a:t>
            </a:r>
          </a:p>
          <a:p>
            <a:endParaRPr lang="ru-RU" sz="2000" b="1" dirty="0">
              <a:ea typeface="Times New Roman" panose="02020603050405020304" pitchFamily="18" charset="0"/>
            </a:endParaRPr>
          </a:p>
          <a:p>
            <a:pPr fontAlgn="base"/>
            <a:r>
              <a:rPr lang="ru-RU" sz="2000" dirty="0"/>
              <a:t>– Министерство образования и науки Челябинской области </a:t>
            </a:r>
            <a:r>
              <a:rPr lang="ru-RU" sz="2000" u="sng" dirty="0">
                <a:hlinkClick r:id="rId3"/>
              </a:rPr>
              <a:t>https://minobr74.ru/</a:t>
            </a:r>
            <a:endParaRPr lang="ru-RU" sz="2000" dirty="0"/>
          </a:p>
          <a:p>
            <a:pPr fontAlgn="base"/>
            <a:r>
              <a:rPr lang="ru-RU" sz="2000" dirty="0"/>
              <a:t>– Государственное бюджетное учреждение дополнительного профессионального образования «Челябинский институт развития образования» </a:t>
            </a:r>
            <a:r>
              <a:rPr lang="ru-RU" sz="2000" u="sng" dirty="0">
                <a:hlinkClick r:id="rId4"/>
              </a:rPr>
              <a:t>https://chiro74.ru/</a:t>
            </a:r>
            <a:endParaRPr lang="ru-RU" sz="2000" dirty="0"/>
          </a:p>
          <a:p>
            <a:pPr fontAlgn="base"/>
            <a:r>
              <a:rPr lang="ru-RU" sz="2000" dirty="0"/>
              <a:t>– Государственное бюджетное учреждение дополнительного профессионального образования «Челябинский институт развития профессионального образования» </a:t>
            </a:r>
            <a:r>
              <a:rPr lang="ru-RU" sz="2000" u="sng" dirty="0">
                <a:hlinkClick r:id="rId5"/>
              </a:rPr>
              <a:t>https://chirpo.ru/</a:t>
            </a:r>
            <a:r>
              <a:rPr lang="ru-RU" sz="2000" dirty="0"/>
              <a:t> , в составе Учебно-методический центр по внедрению бережливых технологий в системе образования Челябинской области и Научно-исследовательский центр мониторинга и профилактики деструктивных проявлений в образовательной среде</a:t>
            </a: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0" y="169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22984" y="2368048"/>
            <a:ext cx="160870" cy="1131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11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654" y="270549"/>
            <a:ext cx="7192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Полезные ресурсы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84468" y="950795"/>
            <a:ext cx="6080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Times New Roman" panose="02020603050405020304" pitchFamily="18" charset="0"/>
              </a:rPr>
              <a:t>Перечень управленческих практик, рекомендованных для изучения в рамках реализации индивидуального образовательного маршрута претендентам на должность директора/заместителя директора </a:t>
            </a:r>
            <a:r>
              <a:rPr lang="ru-RU" sz="2000" dirty="0" smtClean="0">
                <a:ea typeface="Times New Roman" panose="02020603050405020304" pitchFamily="18" charset="0"/>
              </a:rPr>
              <a:t>ООО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pic>
        <p:nvPicPr>
          <p:cNvPr id="3074" name="Picture 2" descr="C:\Users\user\Downloads\qrcod_855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69" y="950795"/>
            <a:ext cx="1444797" cy="14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84468" y="3320229"/>
            <a:ext cx="6080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a typeface="Times New Roman" panose="02020603050405020304" pitchFamily="18" charset="0"/>
              </a:rPr>
              <a:t>Сайт проекта «Школа </a:t>
            </a:r>
            <a:r>
              <a:rPr lang="ru-RU" sz="2000" dirty="0" err="1">
                <a:ea typeface="Times New Roman" panose="02020603050405020304" pitchFamily="18" charset="0"/>
              </a:rPr>
              <a:t>Минпросвещения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России»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pic>
        <p:nvPicPr>
          <p:cNvPr id="3075" name="Picture 3" descr="C:\Users\user\Downloads\qrcod_855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2" y="2826327"/>
            <a:ext cx="1577934" cy="15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9393" y="4764161"/>
            <a:ext cx="7296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Times New Roman" panose="02020603050405020304" pitchFamily="18" charset="0"/>
              </a:rPr>
              <a:t>«Одним из самых эффективных способов самообразования является чтение книг. Книги – это не только источник знаний, но и возможность прочувствовать чужие мысли и почерпнуть уроки из опыта других людей»</a:t>
            </a:r>
          </a:p>
          <a:p>
            <a:pPr algn="just"/>
            <a:endParaRPr lang="ru-RU" sz="2000" dirty="0">
              <a:ea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ea typeface="Times New Roman" panose="02020603050405020304" pitchFamily="18" charset="0"/>
              </a:rPr>
              <a:t>Блог </a:t>
            </a:r>
            <a:r>
              <a:rPr lang="ru-RU" sz="2000" i="1" dirty="0">
                <a:ea typeface="Times New Roman" panose="02020603050405020304" pitchFamily="18" charset="0"/>
              </a:rPr>
              <a:t>Президентской академии о самообразовании</a:t>
            </a:r>
            <a:endParaRPr lang="ru-RU" sz="14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ownloads\логотип Комитета прозрачный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26" y="267128"/>
            <a:ext cx="3144782" cy="14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31178" r="10047" b="18548"/>
          <a:stretch/>
        </p:blipFill>
        <p:spPr bwMode="auto">
          <a:xfrm>
            <a:off x="531470" y="1695235"/>
            <a:ext cx="10831748" cy="478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5173" y="267128"/>
            <a:ext cx="5581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МАУ </a:t>
            </a:r>
            <a:r>
              <a:rPr lang="ru-RU" sz="2800" dirty="0" smtClean="0">
                <a:solidFill>
                  <a:srgbClr val="002060"/>
                </a:solidFill>
              </a:rPr>
              <a:t>ДПО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Челябинский институт Просвещения»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40779" y="956443"/>
            <a:ext cx="5874776" cy="0"/>
          </a:xfrm>
          <a:prstGeom prst="line">
            <a:avLst/>
          </a:prstGeom>
          <a:ln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6" descr="Описание: https://cf.ppt-online.org/files1/slide/j/JvIKE8wtATQfBZpNYz2GskujxdoLSmeg3Pqy0HF4bR/slide-3.jpg"/>
          <p:cNvPicPr>
            <a:picLocks noChangeAspect="1" noChangeArrowheads="1"/>
          </p:cNvPicPr>
          <p:nvPr/>
        </p:nvPicPr>
        <p:blipFill>
          <a:blip r:embed="rId2"/>
          <a:srcRect l="10802" t="2188" r="16040" b="86215"/>
          <a:stretch>
            <a:fillRect/>
          </a:stretch>
        </p:blipFill>
        <p:spPr bwMode="auto">
          <a:xfrm>
            <a:off x="5813171" y="131448"/>
            <a:ext cx="5702384" cy="687950"/>
          </a:xfrm>
          <a:prstGeom prst="rect">
            <a:avLst/>
          </a:prstGeom>
          <a:solidFill>
            <a:srgbClr val="4295D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813171" y="1543668"/>
            <a:ext cx="5816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cs typeface="Times New Roman" pitchFamily="18" charset="0"/>
              </a:rPr>
              <a:t>Эффективная </a:t>
            </a:r>
            <a:r>
              <a:rPr lang="ru-RU" altLang="ru-RU" sz="2400" dirty="0">
                <a:cs typeface="Times New Roman" pitchFamily="18" charset="0"/>
              </a:rPr>
              <a:t>работа с кадровым резервом позволяет избежать стихийного продвижения специалистов по карьерной лестнице, своевременно заполнять образовавшиеся вакансии и контролировать подготовку кандидатов на руководящие должности </a:t>
            </a:r>
            <a:endParaRPr lang="ru-RU" alt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2"/>
          <a:stretch/>
        </p:blipFill>
        <p:spPr bwMode="auto">
          <a:xfrm>
            <a:off x="131721" y="19271"/>
            <a:ext cx="5606536" cy="666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37220"/>
          <a:stretch/>
        </p:blipFill>
        <p:spPr>
          <a:xfrm>
            <a:off x="0" y="0"/>
            <a:ext cx="4734948" cy="6858000"/>
          </a:xfrm>
        </p:spPr>
      </p:pic>
      <p:sp>
        <p:nvSpPr>
          <p:cNvPr id="6" name="Параллелограмм 5"/>
          <p:cNvSpPr/>
          <p:nvPr/>
        </p:nvSpPr>
        <p:spPr>
          <a:xfrm>
            <a:off x="3899338" y="1117918"/>
            <a:ext cx="8292661" cy="658331"/>
          </a:xfrm>
          <a:prstGeom prst="parallelogram">
            <a:avLst>
              <a:gd name="adj" fmla="val 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6096000" y="2038101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6096000" y="2763314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5796" y="2085115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ИНИЦИАТИВНОСТЬ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5574" y="2454447"/>
            <a:ext cx="20582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dirty="0" smtClean="0"/>
              <a:t>ОТВЕТСТВЕННОСТЬ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6096000" y="3483102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0635" y="3226675"/>
            <a:ext cx="25481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dirty="0" smtClean="0"/>
              <a:t>КОММУНИКАТИВНОСТЬ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6096000" y="4085444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6096000" y="4802151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13551" y="3862915"/>
            <a:ext cx="184229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dirty="0" smtClean="0"/>
              <a:t>ТОЛЕРАНТНОСТЬ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96728" y="4533036"/>
            <a:ext cx="22759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dirty="0" smtClean="0"/>
              <a:t>ИННОВАЦИОННОСТЬ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6095997" y="5450883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7346" y="5198095"/>
            <a:ext cx="29147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dirty="0" smtClean="0"/>
              <a:t>КРИТИЧЕСКОЕ МЫШЛЕНИЕ 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6095997" y="6129081"/>
            <a:ext cx="4477406" cy="463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8341" y="5914244"/>
            <a:ext cx="33727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dirty="0" smtClean="0"/>
              <a:t>ВНУТРЕННИЙ ТАКТ И ИНТУИЦИЯ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15148" y="1105316"/>
            <a:ext cx="696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СОВРЕМЕННЫЙ РУКОВОДИТЕЛЬ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-271133" y="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741715" y="436356"/>
            <a:ext cx="6477831" cy="1772453"/>
            <a:chOff x="1741714" y="436357"/>
            <a:chExt cx="7248151" cy="236465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916875" y="436357"/>
              <a:ext cx="1974352" cy="2229467"/>
              <a:chOff x="3361509" y="4632960"/>
              <a:chExt cx="2033360" cy="180957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361509" y="4632960"/>
                <a:ext cx="1837508" cy="18095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094514" y="4937760"/>
                <a:ext cx="300355" cy="1341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741714" y="2309323"/>
              <a:ext cx="443570" cy="49169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32767" y="1440860"/>
              <a:ext cx="6757098" cy="615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ea typeface="Times New Roman" panose="02020603050405020304" pitchFamily="18" charset="0"/>
                </a:rPr>
                <a:t>КУРАТОРЫ ПРОЕКТА</a:t>
              </a:r>
              <a:endParaRPr lang="ru-RU" sz="2800" b="1" dirty="0">
                <a:ea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537499" y="1163381"/>
              <a:ext cx="6147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8505135" y="475886"/>
              <a:ext cx="180000" cy="1800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9254" y="2208809"/>
            <a:ext cx="70713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/>
              <a:t>Демчук</a:t>
            </a:r>
            <a:r>
              <a:rPr lang="ru-RU" dirty="0"/>
              <a:t> Л.А., директор МАОУ «МЛ №148 </a:t>
            </a:r>
            <a:r>
              <a:rPr lang="ru-RU" dirty="0" err="1"/>
              <a:t>г.Челябинска</a:t>
            </a:r>
            <a:r>
              <a:rPr lang="ru-RU" dirty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Кускова </a:t>
            </a:r>
            <a:r>
              <a:rPr lang="ru-RU" dirty="0"/>
              <a:t>Е.В., директор МБОУ «Гимназия №48 </a:t>
            </a:r>
            <a:r>
              <a:rPr lang="ru-RU" dirty="0" err="1"/>
              <a:t>г.Челябинска</a:t>
            </a:r>
            <a:r>
              <a:rPr lang="ru-RU" dirty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Марченко Е.Г., директор МАОУ «ОЦ №5 </a:t>
            </a:r>
            <a:r>
              <a:rPr lang="ru-RU" dirty="0" err="1" smtClean="0"/>
              <a:t>г.Челябинска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Мачинская</a:t>
            </a:r>
            <a:r>
              <a:rPr lang="ru-RU" dirty="0" smtClean="0"/>
              <a:t> С.В</a:t>
            </a:r>
            <a:r>
              <a:rPr lang="ru-RU" dirty="0"/>
              <a:t>., директор </a:t>
            </a:r>
            <a:r>
              <a:rPr lang="ru-RU" dirty="0" smtClean="0"/>
              <a:t>МАУ </a:t>
            </a:r>
            <a:r>
              <a:rPr lang="ru-RU" dirty="0"/>
              <a:t>ДПО </a:t>
            </a:r>
            <a:r>
              <a:rPr lang="ru-RU" dirty="0" err="1" smtClean="0"/>
              <a:t>ЧиП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Терин</a:t>
            </a:r>
            <a:r>
              <a:rPr lang="ru-RU" dirty="0" smtClean="0"/>
              <a:t> Ю.А., директор МАОУ «ОЦ №2 </a:t>
            </a:r>
            <a:r>
              <a:rPr lang="ru-RU" dirty="0" err="1" smtClean="0"/>
              <a:t>г.Челябинска</a:t>
            </a:r>
            <a:r>
              <a:rPr lang="ru-RU" dirty="0" smtClean="0"/>
              <a:t>»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Тимерханов</a:t>
            </a:r>
            <a:r>
              <a:rPr lang="ru-RU" dirty="0" smtClean="0"/>
              <a:t> </a:t>
            </a:r>
            <a:r>
              <a:rPr lang="ru-RU" dirty="0"/>
              <a:t>Д.Г.,  директор МБОУ «Гимназия №1 </a:t>
            </a:r>
            <a:r>
              <a:rPr lang="ru-RU" dirty="0" err="1"/>
              <a:t>г.Челябинска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Уторова</a:t>
            </a:r>
            <a:r>
              <a:rPr lang="ru-RU" dirty="0" smtClean="0"/>
              <a:t> Л.Р.,  директор МБОУ «СОШ №68 </a:t>
            </a:r>
            <a:r>
              <a:rPr lang="ru-RU" dirty="0" err="1" smtClean="0"/>
              <a:t>г.Челябинска</a:t>
            </a:r>
            <a:r>
              <a:rPr lang="ru-RU" dirty="0" smtClean="0"/>
              <a:t>»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Шайхисламов</a:t>
            </a:r>
            <a:r>
              <a:rPr lang="ru-RU" dirty="0" smtClean="0"/>
              <a:t> </a:t>
            </a:r>
            <a:r>
              <a:rPr lang="ru-RU" dirty="0"/>
              <a:t>А.Р., </a:t>
            </a:r>
            <a:r>
              <a:rPr lang="ru-RU" dirty="0" smtClean="0"/>
              <a:t>директор МАДОУ </a:t>
            </a:r>
            <a:r>
              <a:rPr lang="ru-RU" dirty="0"/>
              <a:t>«ДДТ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Зайкова С.А., заместитель директора МАУ ДПО </a:t>
            </a:r>
            <a:r>
              <a:rPr lang="ru-RU" dirty="0" err="1" smtClean="0"/>
              <a:t>ЧиП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ПСИХОЛОГИЧЕСКОЕ СОПРОВОЖДЕНИЕ</a:t>
            </a:r>
          </a:p>
          <a:p>
            <a:r>
              <a:rPr lang="ru-RU" dirty="0" err="1"/>
              <a:t>Кулькова</a:t>
            </a:r>
            <a:r>
              <a:rPr lang="ru-RU" dirty="0"/>
              <a:t> Ж.Г., Потапова А.А., </a:t>
            </a:r>
            <a:r>
              <a:rPr lang="ru-RU" dirty="0" smtClean="0"/>
              <a:t>старшие методисты МАУ </a:t>
            </a:r>
            <a:r>
              <a:rPr lang="ru-RU" dirty="0"/>
              <a:t>ДПО </a:t>
            </a:r>
            <a:r>
              <a:rPr lang="ru-RU" dirty="0" err="1" smtClean="0"/>
              <a:t>ЧиП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Группа 90"/>
          <p:cNvGrpSpPr/>
          <p:nvPr/>
        </p:nvGrpSpPr>
        <p:grpSpPr>
          <a:xfrm>
            <a:off x="190500" y="457200"/>
            <a:ext cx="11925300" cy="6381316"/>
            <a:chOff x="190500" y="457200"/>
            <a:chExt cx="11925300" cy="6381316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90500" y="691888"/>
              <a:ext cx="11925300" cy="59436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600200" y="457200"/>
              <a:ext cx="8591550" cy="9071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495052" y="5931319"/>
              <a:ext cx="4652168" cy="907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2208805" y="1495344"/>
            <a:ext cx="7160821" cy="784719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Организация непрерывного профессионального мастерства педагога как ресурс развития образовательной организации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1053193" y="176299"/>
            <a:ext cx="9535886" cy="73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500">
                <a:solidFill>
                  <a:srgbClr val="5C5C5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</a:rPr>
              <a:t>Основные темы</a:t>
            </a:r>
          </a:p>
          <a:p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2208806" y="968608"/>
            <a:ext cx="7160821" cy="395789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Психологический тренинг</a:t>
            </a:r>
            <a:endParaRPr lang="ru-RU" alt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2208807" y="3250885"/>
            <a:ext cx="7160821" cy="65935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 smtClean="0"/>
              <a:t>Реорганизация образовательной </a:t>
            </a:r>
            <a:r>
              <a:rPr lang="ru-RU" sz="2000" dirty="0"/>
              <a:t>организации</a:t>
            </a:r>
            <a:r>
              <a:rPr lang="ru-RU" sz="2000" dirty="0" smtClean="0"/>
              <a:t>.  </a:t>
            </a:r>
            <a:r>
              <a:rPr lang="ru-RU" sz="2000" dirty="0"/>
              <a:t>Организация образовательного пространства.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428750" y="81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4287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2207568" y="4005064"/>
            <a:ext cx="7160824" cy="3800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/>
              <a:t>Инновационная деятельность ОО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2207568" y="4509120"/>
            <a:ext cx="7160820" cy="6476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/>
              <a:t>Функционально-организационная структура управления организацией дополнительного образования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2207568" y="5301208"/>
            <a:ext cx="7160820" cy="4537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/>
              <a:t>Управление </a:t>
            </a:r>
            <a:r>
              <a:rPr lang="ru-RU" sz="2000" dirty="0" smtClean="0"/>
              <a:t>развитием образовательной организации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2208808" y="2397894"/>
            <a:ext cx="7160821" cy="722796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Распределение информационных потоков. Как не погрязнуть в бумажной рутине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2207568" y="5877272"/>
            <a:ext cx="7160820" cy="6185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 smtClean="0"/>
              <a:t>Руководитель образовательной организации</a:t>
            </a:r>
            <a:r>
              <a:rPr lang="ru-RU" sz="2000" dirty="0"/>
              <a:t>: первые </a:t>
            </a:r>
            <a:r>
              <a:rPr lang="ru-RU" sz="2000" dirty="0" smtClean="0"/>
              <a:t>шаги в </a:t>
            </a:r>
            <a:r>
              <a:rPr lang="ru-RU" sz="2000" dirty="0"/>
              <a:t>управлении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-271133" y="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349641" y="470240"/>
            <a:ext cx="7711232" cy="3274473"/>
            <a:chOff x="1303016" y="436357"/>
            <a:chExt cx="8628223" cy="436852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916875" y="436357"/>
              <a:ext cx="1974352" cy="2229467"/>
              <a:chOff x="3361509" y="4632960"/>
              <a:chExt cx="2033360" cy="180957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361509" y="4632960"/>
                <a:ext cx="1837508" cy="18095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094514" y="4937760"/>
                <a:ext cx="300355" cy="1341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741714" y="2309323"/>
              <a:ext cx="443570" cy="49169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03016" y="3203503"/>
              <a:ext cx="8628223" cy="1601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ea typeface="Times New Roman" panose="02020603050405020304" pitchFamily="18" charset="0"/>
                </a:rPr>
                <a:t>«Управление конфликтными коммуникациями: эмоциональными, конструктивными, деструктивными»</a:t>
              </a:r>
            </a:p>
            <a:p>
              <a:r>
                <a:rPr lang="ru-RU" sz="2400" b="1" dirty="0" smtClean="0">
                  <a:ea typeface="Times New Roman" panose="02020603050405020304" pitchFamily="18" charset="0"/>
                </a:rPr>
                <a:t>(36 часов)</a:t>
              </a:r>
              <a:endParaRPr lang="ru-RU" sz="2800" b="1" dirty="0">
                <a:ea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447497" y="2118285"/>
              <a:ext cx="6147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8505135" y="475886"/>
              <a:ext cx="180000" cy="1800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7240" y="3988184"/>
            <a:ext cx="7071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Times New Roman" panose="02020603050405020304" pitchFamily="18" charset="0"/>
              </a:rPr>
              <a:t>Место проведения</a:t>
            </a:r>
            <a:r>
              <a:rPr lang="ru-RU" sz="2400" dirty="0" smtClean="0">
                <a:ea typeface="Times New Roman" panose="02020603050405020304" pitchFamily="18" charset="0"/>
              </a:rPr>
              <a:t>: МАУ ДПО «Челябинский институт Просвещения»</a:t>
            </a:r>
          </a:p>
          <a:p>
            <a:r>
              <a:rPr lang="ru-RU" sz="2400" dirty="0" smtClean="0">
                <a:ea typeface="Times New Roman" panose="02020603050405020304" pitchFamily="18" charset="0"/>
              </a:rPr>
              <a:t>ул. Молодогвардейцев, 56-б</a:t>
            </a:r>
          </a:p>
          <a:p>
            <a:endParaRPr lang="ru-RU" sz="2400" dirty="0"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ea typeface="Times New Roman" panose="02020603050405020304" pitchFamily="18" charset="0"/>
              </a:rPr>
              <a:t>Время проведения:</a:t>
            </a:r>
          </a:p>
          <a:p>
            <a:r>
              <a:rPr lang="ru-RU" sz="2400" dirty="0" smtClean="0">
                <a:ea typeface="Times New Roman" panose="02020603050405020304" pitchFamily="18" charset="0"/>
              </a:rPr>
              <a:t>с 31 октября 2025 года в 15.00 (по пятницам)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436" y="1038449"/>
            <a:ext cx="8340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Times New Roman" panose="02020603050405020304" pitchFamily="18" charset="0"/>
              </a:rPr>
              <a:t>Курсы повышения квалификации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5-10-27_20-25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7"/>
            <a:ext cx="7512504" cy="67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38242" y="2116078"/>
            <a:ext cx="4353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САЙТ </a:t>
            </a:r>
          </a:p>
          <a:p>
            <a:pPr algn="ctr"/>
            <a:r>
              <a:rPr lang="ru-RU" sz="3600" dirty="0" smtClean="0"/>
              <a:t>МАУ ДПО </a:t>
            </a:r>
            <a:r>
              <a:rPr lang="ru-RU" sz="3600" dirty="0" err="1" smtClean="0"/>
              <a:t>ЧиП</a:t>
            </a:r>
            <a:endParaRPr lang="ru-RU" sz="3600" dirty="0" smtClean="0"/>
          </a:p>
          <a:p>
            <a:pPr algn="ctr"/>
            <a:r>
              <a:rPr lang="en-US" sz="2800" b="1" dirty="0"/>
              <a:t>http</a:t>
            </a:r>
            <a:r>
              <a:rPr lang="en-US" sz="2800" b="1" dirty="0" smtClean="0"/>
              <a:t>://cro.chel-edu.ru</a:t>
            </a:r>
            <a:r>
              <a:rPr lang="en-US" sz="2800" b="1" dirty="0"/>
              <a:t>/</a:t>
            </a:r>
            <a:endParaRPr lang="ru-RU" sz="2800" b="1" dirty="0"/>
          </a:p>
        </p:txBody>
      </p:sp>
      <p:cxnSp>
        <p:nvCxnSpPr>
          <p:cNvPr id="16" name="Прямая соединительная линия 15"/>
          <p:cNvCxnSpPr>
            <a:stCxn id="10" idx="1"/>
          </p:cNvCxnSpPr>
          <p:nvPr/>
        </p:nvCxnSpPr>
        <p:spPr>
          <a:xfrm flipH="1">
            <a:off x="6575585" y="-21020"/>
            <a:ext cx="1873838" cy="67551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908732" y="691037"/>
            <a:ext cx="914400" cy="28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499384" y="-21020"/>
            <a:ext cx="1950039" cy="6879020"/>
            <a:chOff x="6686549" y="-21020"/>
            <a:chExt cx="1950039" cy="6879020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6686549" y="13665"/>
              <a:ext cx="1663303" cy="6844335"/>
            </a:xfrm>
            <a:custGeom>
              <a:avLst/>
              <a:gdLst>
                <a:gd name="connsiteX0" fmla="*/ 0 w 3326606"/>
                <a:gd name="connsiteY0" fmla="*/ 6844335 h 6844335"/>
                <a:gd name="connsiteX1" fmla="*/ 1663303 w 3326606"/>
                <a:gd name="connsiteY1" fmla="*/ 0 h 6844335"/>
                <a:gd name="connsiteX2" fmla="*/ 3326606 w 3326606"/>
                <a:gd name="connsiteY2" fmla="*/ 6844335 h 6844335"/>
                <a:gd name="connsiteX3" fmla="*/ 0 w 3326606"/>
                <a:gd name="connsiteY3" fmla="*/ 6844335 h 6844335"/>
                <a:gd name="connsiteX0" fmla="*/ 0 w 1663303"/>
                <a:gd name="connsiteY0" fmla="*/ 6844335 h 6844335"/>
                <a:gd name="connsiteX1" fmla="*/ 1663303 w 1663303"/>
                <a:gd name="connsiteY1" fmla="*/ 0 h 6844335"/>
                <a:gd name="connsiteX2" fmla="*/ 554831 w 1663303"/>
                <a:gd name="connsiteY2" fmla="*/ 6844335 h 6844335"/>
                <a:gd name="connsiteX3" fmla="*/ 0 w 1663303"/>
                <a:gd name="connsiteY3" fmla="*/ 6844335 h 6844335"/>
                <a:gd name="connsiteX0" fmla="*/ 0 w 1663303"/>
                <a:gd name="connsiteY0" fmla="*/ 6844335 h 6844335"/>
                <a:gd name="connsiteX1" fmla="*/ 1663303 w 1663303"/>
                <a:gd name="connsiteY1" fmla="*/ 0 h 6844335"/>
                <a:gd name="connsiteX2" fmla="*/ 916781 w 1663303"/>
                <a:gd name="connsiteY2" fmla="*/ 6834810 h 6844335"/>
                <a:gd name="connsiteX3" fmla="*/ 0 w 1663303"/>
                <a:gd name="connsiteY3" fmla="*/ 6844335 h 6844335"/>
                <a:gd name="connsiteX0" fmla="*/ 0 w 1663303"/>
                <a:gd name="connsiteY0" fmla="*/ 6844335 h 6844335"/>
                <a:gd name="connsiteX1" fmla="*/ 1663303 w 1663303"/>
                <a:gd name="connsiteY1" fmla="*/ 0 h 6844335"/>
                <a:gd name="connsiteX2" fmla="*/ 1421606 w 1663303"/>
                <a:gd name="connsiteY2" fmla="*/ 6834810 h 6844335"/>
                <a:gd name="connsiteX3" fmla="*/ 0 w 1663303"/>
                <a:gd name="connsiteY3" fmla="*/ 6844335 h 684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3303" h="6844335">
                  <a:moveTo>
                    <a:pt x="0" y="6844335"/>
                  </a:moveTo>
                  <a:lnTo>
                    <a:pt x="1663303" y="0"/>
                  </a:lnTo>
                  <a:lnTo>
                    <a:pt x="1421606" y="6834810"/>
                  </a:lnTo>
                  <a:lnTo>
                    <a:pt x="0" y="684433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"/>
            <p:cNvSpPr/>
            <p:nvPr/>
          </p:nvSpPr>
          <p:spPr>
            <a:xfrm>
              <a:off x="6686550" y="-21020"/>
              <a:ext cx="1950038" cy="6879020"/>
            </a:xfrm>
            <a:custGeom>
              <a:avLst/>
              <a:gdLst>
                <a:gd name="connsiteX0" fmla="*/ 0 w 1313793"/>
                <a:gd name="connsiteY0" fmla="*/ 0 h 6858000"/>
                <a:gd name="connsiteX1" fmla="*/ 1313793 w 1313793"/>
                <a:gd name="connsiteY1" fmla="*/ 0 h 6858000"/>
                <a:gd name="connsiteX2" fmla="*/ 1313793 w 1313793"/>
                <a:gd name="connsiteY2" fmla="*/ 6858000 h 6858000"/>
                <a:gd name="connsiteX3" fmla="*/ 0 w 1313793"/>
                <a:gd name="connsiteY3" fmla="*/ 6858000 h 6858000"/>
                <a:gd name="connsiteX4" fmla="*/ 0 w 1313793"/>
                <a:gd name="connsiteY4" fmla="*/ 0 h 6858000"/>
                <a:gd name="connsiteX0" fmla="*/ 0 w 2532993"/>
                <a:gd name="connsiteY0" fmla="*/ 0 h 6858000"/>
                <a:gd name="connsiteX1" fmla="*/ 2532993 w 2532993"/>
                <a:gd name="connsiteY1" fmla="*/ 0 h 6858000"/>
                <a:gd name="connsiteX2" fmla="*/ 1313793 w 2532993"/>
                <a:gd name="connsiteY2" fmla="*/ 6858000 h 6858000"/>
                <a:gd name="connsiteX3" fmla="*/ 0 w 2532993"/>
                <a:gd name="connsiteY3" fmla="*/ 6858000 h 6858000"/>
                <a:gd name="connsiteX4" fmla="*/ 0 w 2532993"/>
                <a:gd name="connsiteY4" fmla="*/ 0 h 6858000"/>
                <a:gd name="connsiteX0" fmla="*/ 1933903 w 2532993"/>
                <a:gd name="connsiteY0" fmla="*/ 21021 h 6858000"/>
                <a:gd name="connsiteX1" fmla="*/ 2532993 w 2532993"/>
                <a:gd name="connsiteY1" fmla="*/ 0 h 6858000"/>
                <a:gd name="connsiteX2" fmla="*/ 1313793 w 2532993"/>
                <a:gd name="connsiteY2" fmla="*/ 6858000 h 6858000"/>
                <a:gd name="connsiteX3" fmla="*/ 0 w 2532993"/>
                <a:gd name="connsiteY3" fmla="*/ 6858000 h 6858000"/>
                <a:gd name="connsiteX4" fmla="*/ 1933903 w 2532993"/>
                <a:gd name="connsiteY4" fmla="*/ 21021 h 6858000"/>
                <a:gd name="connsiteX0" fmla="*/ 641130 w 1240220"/>
                <a:gd name="connsiteY0" fmla="*/ 21021 h 6879020"/>
                <a:gd name="connsiteX1" fmla="*/ 1240220 w 1240220"/>
                <a:gd name="connsiteY1" fmla="*/ 0 h 6879020"/>
                <a:gd name="connsiteX2" fmla="*/ 21020 w 1240220"/>
                <a:gd name="connsiteY2" fmla="*/ 6858000 h 6879020"/>
                <a:gd name="connsiteX3" fmla="*/ 0 w 1240220"/>
                <a:gd name="connsiteY3" fmla="*/ 6879020 h 6879020"/>
                <a:gd name="connsiteX4" fmla="*/ 641130 w 1240220"/>
                <a:gd name="connsiteY4" fmla="*/ 21021 h 6879020"/>
                <a:gd name="connsiteX0" fmla="*/ 651641 w 1240220"/>
                <a:gd name="connsiteY0" fmla="*/ 10511 h 6879020"/>
                <a:gd name="connsiteX1" fmla="*/ 1240220 w 1240220"/>
                <a:gd name="connsiteY1" fmla="*/ 0 h 6879020"/>
                <a:gd name="connsiteX2" fmla="*/ 21020 w 1240220"/>
                <a:gd name="connsiteY2" fmla="*/ 6858000 h 6879020"/>
                <a:gd name="connsiteX3" fmla="*/ 0 w 1240220"/>
                <a:gd name="connsiteY3" fmla="*/ 6879020 h 6879020"/>
                <a:gd name="connsiteX4" fmla="*/ 651641 w 1240220"/>
                <a:gd name="connsiteY4" fmla="*/ 10511 h 6879020"/>
                <a:gd name="connsiteX0" fmla="*/ 651641 w 1240220"/>
                <a:gd name="connsiteY0" fmla="*/ 10511 h 6879020"/>
                <a:gd name="connsiteX1" fmla="*/ 1240220 w 1240220"/>
                <a:gd name="connsiteY1" fmla="*/ 0 h 6879020"/>
                <a:gd name="connsiteX2" fmla="*/ 21020 w 1240220"/>
                <a:gd name="connsiteY2" fmla="*/ 6858000 h 6879020"/>
                <a:gd name="connsiteX3" fmla="*/ 0 w 1240220"/>
                <a:gd name="connsiteY3" fmla="*/ 6879020 h 6879020"/>
                <a:gd name="connsiteX4" fmla="*/ 651641 w 1240220"/>
                <a:gd name="connsiteY4" fmla="*/ 10511 h 6879020"/>
                <a:gd name="connsiteX0" fmla="*/ 746234 w 1240220"/>
                <a:gd name="connsiteY0" fmla="*/ 21021 h 6879020"/>
                <a:gd name="connsiteX1" fmla="*/ 1240220 w 1240220"/>
                <a:gd name="connsiteY1" fmla="*/ 0 h 6879020"/>
                <a:gd name="connsiteX2" fmla="*/ 21020 w 1240220"/>
                <a:gd name="connsiteY2" fmla="*/ 6858000 h 6879020"/>
                <a:gd name="connsiteX3" fmla="*/ 0 w 1240220"/>
                <a:gd name="connsiteY3" fmla="*/ 6879020 h 6879020"/>
                <a:gd name="connsiteX4" fmla="*/ 746234 w 1240220"/>
                <a:gd name="connsiteY4" fmla="*/ 21021 h 6879020"/>
                <a:gd name="connsiteX0" fmla="*/ 746234 w 1240220"/>
                <a:gd name="connsiteY0" fmla="*/ 0 h 6879020"/>
                <a:gd name="connsiteX1" fmla="*/ 1240220 w 1240220"/>
                <a:gd name="connsiteY1" fmla="*/ 0 h 6879020"/>
                <a:gd name="connsiteX2" fmla="*/ 21020 w 1240220"/>
                <a:gd name="connsiteY2" fmla="*/ 6858000 h 6879020"/>
                <a:gd name="connsiteX3" fmla="*/ 0 w 1240220"/>
                <a:gd name="connsiteY3" fmla="*/ 6879020 h 6879020"/>
                <a:gd name="connsiteX4" fmla="*/ 746234 w 1240220"/>
                <a:gd name="connsiteY4" fmla="*/ 0 h 687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220" h="6879020">
                  <a:moveTo>
                    <a:pt x="746234" y="0"/>
                  </a:moveTo>
                  <a:lnTo>
                    <a:pt x="1240220" y="0"/>
                  </a:lnTo>
                  <a:lnTo>
                    <a:pt x="21020" y="6858000"/>
                  </a:lnTo>
                  <a:lnTo>
                    <a:pt x="0" y="6879020"/>
                  </a:lnTo>
                  <a:lnTo>
                    <a:pt x="74623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user\Downloads\2025-10-27_20-27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33" y="4667003"/>
            <a:ext cx="6548110" cy="23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qrcod_853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88" y="261258"/>
            <a:ext cx="1664966" cy="16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0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22984" y="2368048"/>
            <a:ext cx="160870" cy="1131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8</a:t>
            </a:fld>
            <a:endParaRPr lang="ru-RU" dirty="0"/>
          </a:p>
        </p:txBody>
      </p:sp>
      <p:pic>
        <p:nvPicPr>
          <p:cNvPr id="2050" name="Picture 2" descr="C:\Users\user\Downloads\2025-10-27_20-29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69" y="0"/>
            <a:ext cx="8098406" cy="40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7315200" y="3046020"/>
            <a:ext cx="961901" cy="1211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user\Downloads\2025-10-27_20-32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8" y="4221308"/>
            <a:ext cx="7048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Блок-схема: данные 4"/>
          <p:cNvSpPr/>
          <p:nvPr/>
        </p:nvSpPr>
        <p:spPr>
          <a:xfrm>
            <a:off x="0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22984" y="2368048"/>
            <a:ext cx="160870" cy="1131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7925828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567241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5654" y="270549"/>
            <a:ext cx="7192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Полезные ресурсы</a:t>
            </a:r>
          </a:p>
          <a:p>
            <a:r>
              <a:rPr lang="ru-RU" sz="2800" dirty="0" smtClean="0"/>
              <a:t>(перечень </a:t>
            </a:r>
            <a:r>
              <a:rPr lang="ru-RU" sz="2800" dirty="0"/>
              <a:t>сайтов, которые позволят </a:t>
            </a:r>
            <a:r>
              <a:rPr lang="ru-RU" sz="2800" dirty="0" smtClean="0"/>
              <a:t>вам </a:t>
            </a:r>
            <a:r>
              <a:rPr lang="ru-RU" sz="2800" dirty="0"/>
              <a:t>быть в курсе важных </a:t>
            </a:r>
            <a:r>
              <a:rPr lang="ru-RU" sz="2800" dirty="0" smtClean="0"/>
              <a:t>событий)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0996" y="1814999"/>
            <a:ext cx="707134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</a:rPr>
              <a:t>Федеральный уровень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- </a:t>
            </a:r>
            <a:r>
              <a:rPr lang="ru-RU" sz="1600" dirty="0">
                <a:ea typeface="Times New Roman" panose="02020603050405020304" pitchFamily="18" charset="0"/>
              </a:rPr>
              <a:t>Министерство просвещения Российской Федерации https://edu.gov.ru/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Единое содержание общего образования https://edsoo.ru/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Школа </a:t>
            </a:r>
            <a:r>
              <a:rPr lang="ru-RU" sz="1600" dirty="0" err="1">
                <a:ea typeface="Times New Roman" panose="02020603050405020304" pitchFamily="18" charset="0"/>
              </a:rPr>
              <a:t>Минпросвещения</a:t>
            </a:r>
            <a:r>
              <a:rPr lang="ru-RU" sz="1600" dirty="0">
                <a:ea typeface="Times New Roman" panose="02020603050405020304" pitchFamily="18" charset="0"/>
              </a:rPr>
              <a:t> России Школа </a:t>
            </a:r>
            <a:r>
              <a:rPr lang="ru-RU" sz="1600" dirty="0" err="1">
                <a:ea typeface="Times New Roman" panose="02020603050405020304" pitchFamily="18" charset="0"/>
              </a:rPr>
              <a:t>Минпросвещения</a:t>
            </a:r>
            <a:r>
              <a:rPr lang="ru-RU" sz="1600" dirty="0">
                <a:ea typeface="Times New Roman" panose="02020603050405020304" pitchFamily="18" charset="0"/>
              </a:rPr>
              <a:t> России – Федеральное государственное бюджетное научное учреждение «Федеральный институт педагогических измерений» https://fipi.ru/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Федеральное государственное бюджетное учреждение «Федеральный институт оценки качества образования» (ФИОКО) https://fioco.ru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Сервис по поиску лучших практик в различных отраслях для решения социально-экономических задач «</a:t>
            </a:r>
            <a:r>
              <a:rPr lang="ru-RU" sz="1600" dirty="0" err="1">
                <a:ea typeface="Times New Roman" panose="02020603050405020304" pitchFamily="18" charset="0"/>
              </a:rPr>
              <a:t>Смартека</a:t>
            </a:r>
            <a:r>
              <a:rPr lang="ru-RU" sz="1600" dirty="0">
                <a:ea typeface="Times New Roman" panose="02020603050405020304" pitchFamily="18" charset="0"/>
              </a:rPr>
              <a:t>» https://smarteka.com/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Информационная система сопровождения деятельности федеральных инновационных площадок https://fip-edu.ru/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Федеральный реестр дополнительных профессиональных программ https://dppo.apkpro.ru/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«Национальный исследовательский университет "Высшая школа экономики"» https://www.hse.ru/</a:t>
            </a: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513</Words>
  <Application>Microsoft Office PowerPoint</Application>
  <PresentationFormat>Произвольный</PresentationFormat>
  <Paragraphs>90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Чернецкая</dc:creator>
  <cp:lastModifiedBy>user</cp:lastModifiedBy>
  <cp:revision>71</cp:revision>
  <cp:lastPrinted>2023-10-20T08:36:02Z</cp:lastPrinted>
  <dcterms:created xsi:type="dcterms:W3CDTF">2021-01-25T11:29:23Z</dcterms:created>
  <dcterms:modified xsi:type="dcterms:W3CDTF">2025-10-27T16:20:16Z</dcterms:modified>
</cp:coreProperties>
</file>