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76" r:id="rId2"/>
    <p:sldId id="360" r:id="rId3"/>
    <p:sldId id="361" r:id="rId4"/>
    <p:sldId id="380" r:id="rId5"/>
    <p:sldId id="378" r:id="rId6"/>
    <p:sldId id="379" r:id="rId7"/>
    <p:sldId id="381" r:id="rId8"/>
    <p:sldId id="362" r:id="rId9"/>
  </p:sldIdLst>
  <p:sldSz cx="12192000" cy="6858000"/>
  <p:notesSz cx="9947275"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0F3D5"/>
    <a:srgbClr val="CDEBBB"/>
    <a:srgbClr val="669900"/>
    <a:srgbClr val="006600"/>
    <a:srgbClr val="F04634"/>
    <a:srgbClr val="000000"/>
    <a:srgbClr val="FE711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37" autoAdjust="0"/>
  </p:normalViewPr>
  <p:slideViewPr>
    <p:cSldViewPr snapToGrid="0">
      <p:cViewPr>
        <p:scale>
          <a:sx n="80" d="100"/>
          <a:sy n="80" d="100"/>
        </p:scale>
        <p:origin x="-1506" y="-522"/>
      </p:cViewPr>
      <p:guideLst>
        <p:guide orient="horz" pos="2160"/>
        <p:guide pos="3840"/>
      </p:guideLst>
    </p:cSldViewPr>
  </p:slideViewPr>
  <p:outlineViewPr>
    <p:cViewPr>
      <p:scale>
        <a:sx n="33" d="100"/>
        <a:sy n="33" d="100"/>
      </p:scale>
      <p:origin x="0" y="342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4310486" cy="342572"/>
          </a:xfrm>
          <a:prstGeom prst="rect">
            <a:avLst/>
          </a:prstGeom>
        </p:spPr>
        <p:txBody>
          <a:bodyPr vert="horz" lIns="91430" tIns="45715" rIns="91430" bIns="45715" rtlCol="0"/>
          <a:lstStyle>
            <a:lvl1pPr algn="l">
              <a:defRPr sz="1200"/>
            </a:lvl1pPr>
          </a:lstStyle>
          <a:p>
            <a:endParaRPr lang="ru-RU"/>
          </a:p>
        </p:txBody>
      </p:sp>
      <p:sp>
        <p:nvSpPr>
          <p:cNvPr id="3" name="Дата 2"/>
          <p:cNvSpPr>
            <a:spLocks noGrp="1"/>
          </p:cNvSpPr>
          <p:nvPr>
            <p:ph type="dt" sz="quarter" idx="1"/>
          </p:nvPr>
        </p:nvSpPr>
        <p:spPr>
          <a:xfrm>
            <a:off x="5634487" y="1"/>
            <a:ext cx="4310486" cy="342572"/>
          </a:xfrm>
          <a:prstGeom prst="rect">
            <a:avLst/>
          </a:prstGeom>
        </p:spPr>
        <p:txBody>
          <a:bodyPr vert="horz" lIns="91430" tIns="45715" rIns="91430" bIns="45715" rtlCol="0"/>
          <a:lstStyle>
            <a:lvl1pPr algn="r">
              <a:defRPr sz="1200"/>
            </a:lvl1pPr>
          </a:lstStyle>
          <a:p>
            <a:fld id="{396288F4-C2FD-46C8-8E6F-18C454449618}" type="datetimeFigureOut">
              <a:rPr lang="ru-RU" smtClean="0"/>
              <a:pPr/>
              <a:t>06.07.2022</a:t>
            </a:fld>
            <a:endParaRPr lang="ru-RU"/>
          </a:p>
        </p:txBody>
      </p:sp>
      <p:sp>
        <p:nvSpPr>
          <p:cNvPr id="4" name="Нижний колонтитул 3"/>
          <p:cNvSpPr>
            <a:spLocks noGrp="1"/>
          </p:cNvSpPr>
          <p:nvPr>
            <p:ph type="ftr" sz="quarter" idx="2"/>
          </p:nvPr>
        </p:nvSpPr>
        <p:spPr>
          <a:xfrm>
            <a:off x="0" y="6514335"/>
            <a:ext cx="4310486" cy="342572"/>
          </a:xfrm>
          <a:prstGeom prst="rect">
            <a:avLst/>
          </a:prstGeom>
        </p:spPr>
        <p:txBody>
          <a:bodyPr vert="horz" lIns="91430" tIns="45715" rIns="91430" bIns="45715" rtlCol="0" anchor="b"/>
          <a:lstStyle>
            <a:lvl1pPr algn="l">
              <a:defRPr sz="1200"/>
            </a:lvl1pPr>
          </a:lstStyle>
          <a:p>
            <a:endParaRPr lang="ru-RU"/>
          </a:p>
        </p:txBody>
      </p:sp>
      <p:sp>
        <p:nvSpPr>
          <p:cNvPr id="5" name="Номер слайда 4"/>
          <p:cNvSpPr>
            <a:spLocks noGrp="1"/>
          </p:cNvSpPr>
          <p:nvPr>
            <p:ph type="sldNum" sz="quarter" idx="3"/>
          </p:nvPr>
        </p:nvSpPr>
        <p:spPr>
          <a:xfrm>
            <a:off x="5634487" y="6514335"/>
            <a:ext cx="4310486" cy="342572"/>
          </a:xfrm>
          <a:prstGeom prst="rect">
            <a:avLst/>
          </a:prstGeom>
        </p:spPr>
        <p:txBody>
          <a:bodyPr vert="horz" lIns="91430" tIns="45715" rIns="91430" bIns="45715" rtlCol="0" anchor="b"/>
          <a:lstStyle>
            <a:lvl1pPr algn="r">
              <a:defRPr sz="1200"/>
            </a:lvl1pPr>
          </a:lstStyle>
          <a:p>
            <a:fld id="{5AA49E31-929D-42EF-9713-6BF472487AA8}" type="slidenum">
              <a:rPr lang="ru-RU" smtClean="0"/>
              <a:pPr/>
              <a:t>‹#›</a:t>
            </a:fld>
            <a:endParaRPr lang="ru-RU"/>
          </a:p>
        </p:txBody>
      </p:sp>
    </p:spTree>
    <p:extLst>
      <p:ext uri="{BB962C8B-B14F-4D97-AF65-F5344CB8AC3E}">
        <p14:creationId xmlns:p14="http://schemas.microsoft.com/office/powerpoint/2010/main" xmlns="" val="15938996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4310486" cy="344091"/>
          </a:xfrm>
          <a:prstGeom prst="rect">
            <a:avLst/>
          </a:prstGeom>
        </p:spPr>
        <p:txBody>
          <a:bodyPr vert="horz" lIns="91430" tIns="45715" rIns="91430" bIns="45715" rtlCol="0"/>
          <a:lstStyle>
            <a:lvl1pPr algn="l">
              <a:defRPr sz="1200"/>
            </a:lvl1pPr>
          </a:lstStyle>
          <a:p>
            <a:endParaRPr lang="ru-RU"/>
          </a:p>
        </p:txBody>
      </p:sp>
      <p:sp>
        <p:nvSpPr>
          <p:cNvPr id="3" name="Дата 2"/>
          <p:cNvSpPr>
            <a:spLocks noGrp="1"/>
          </p:cNvSpPr>
          <p:nvPr>
            <p:ph type="dt" idx="1"/>
          </p:nvPr>
        </p:nvSpPr>
        <p:spPr>
          <a:xfrm>
            <a:off x="5634487" y="1"/>
            <a:ext cx="4310486" cy="344091"/>
          </a:xfrm>
          <a:prstGeom prst="rect">
            <a:avLst/>
          </a:prstGeom>
        </p:spPr>
        <p:txBody>
          <a:bodyPr vert="horz" lIns="91430" tIns="45715" rIns="91430" bIns="45715" rtlCol="0"/>
          <a:lstStyle>
            <a:lvl1pPr algn="r">
              <a:defRPr sz="1200"/>
            </a:lvl1pPr>
          </a:lstStyle>
          <a:p>
            <a:fld id="{0F3A5BBA-F7C2-4936-AA0D-1507A153220E}" type="datetimeFigureOut">
              <a:rPr lang="ru-RU" smtClean="0"/>
              <a:pPr/>
              <a:t>06.07.2022</a:t>
            </a:fld>
            <a:endParaRPr lang="ru-RU"/>
          </a:p>
        </p:txBody>
      </p:sp>
      <p:sp>
        <p:nvSpPr>
          <p:cNvPr id="4" name="Образ слайда 3"/>
          <p:cNvSpPr>
            <a:spLocks noGrp="1" noRot="1" noChangeAspect="1"/>
          </p:cNvSpPr>
          <p:nvPr>
            <p:ph type="sldImg" idx="2"/>
          </p:nvPr>
        </p:nvSpPr>
        <p:spPr>
          <a:xfrm>
            <a:off x="2916238" y="857250"/>
            <a:ext cx="4114800" cy="2314575"/>
          </a:xfrm>
          <a:prstGeom prst="rect">
            <a:avLst/>
          </a:prstGeom>
          <a:noFill/>
          <a:ln w="12700">
            <a:solidFill>
              <a:prstClr val="black"/>
            </a:solidFill>
          </a:ln>
        </p:spPr>
        <p:txBody>
          <a:bodyPr vert="horz" lIns="91430" tIns="45715" rIns="91430" bIns="45715" rtlCol="0" anchor="ctr"/>
          <a:lstStyle/>
          <a:p>
            <a:endParaRPr lang="ru-RU"/>
          </a:p>
        </p:txBody>
      </p:sp>
      <p:sp>
        <p:nvSpPr>
          <p:cNvPr id="5" name="Заметки 4"/>
          <p:cNvSpPr>
            <a:spLocks noGrp="1"/>
          </p:cNvSpPr>
          <p:nvPr>
            <p:ph type="body" sz="quarter" idx="3"/>
          </p:nvPr>
        </p:nvSpPr>
        <p:spPr>
          <a:xfrm>
            <a:off x="994728" y="3300413"/>
            <a:ext cx="7957820" cy="2700338"/>
          </a:xfrm>
          <a:prstGeom prst="rect">
            <a:avLst/>
          </a:prstGeom>
        </p:spPr>
        <p:txBody>
          <a:bodyPr vert="horz" lIns="91430" tIns="45715" rIns="91430" bIns="45715"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6513911"/>
            <a:ext cx="4310486" cy="344090"/>
          </a:xfrm>
          <a:prstGeom prst="rect">
            <a:avLst/>
          </a:prstGeom>
        </p:spPr>
        <p:txBody>
          <a:bodyPr vert="horz" lIns="91430" tIns="45715" rIns="91430" bIns="45715" rtlCol="0" anchor="b"/>
          <a:lstStyle>
            <a:lvl1pPr algn="l">
              <a:defRPr sz="1200"/>
            </a:lvl1pPr>
          </a:lstStyle>
          <a:p>
            <a:endParaRPr lang="ru-RU"/>
          </a:p>
        </p:txBody>
      </p:sp>
      <p:sp>
        <p:nvSpPr>
          <p:cNvPr id="7" name="Номер слайда 6"/>
          <p:cNvSpPr>
            <a:spLocks noGrp="1"/>
          </p:cNvSpPr>
          <p:nvPr>
            <p:ph type="sldNum" sz="quarter" idx="5"/>
          </p:nvPr>
        </p:nvSpPr>
        <p:spPr>
          <a:xfrm>
            <a:off x="5634487" y="6513911"/>
            <a:ext cx="4310486" cy="344090"/>
          </a:xfrm>
          <a:prstGeom prst="rect">
            <a:avLst/>
          </a:prstGeom>
        </p:spPr>
        <p:txBody>
          <a:bodyPr vert="horz" lIns="91430" tIns="45715" rIns="91430" bIns="45715" rtlCol="0" anchor="b"/>
          <a:lstStyle>
            <a:lvl1pPr algn="r">
              <a:defRPr sz="1200"/>
            </a:lvl1pPr>
          </a:lstStyle>
          <a:p>
            <a:fld id="{984CA646-B03B-4135-8E90-AD3865BB7A79}" type="slidenum">
              <a:rPr lang="ru-RU" smtClean="0"/>
              <a:pPr/>
              <a:t>‹#›</a:t>
            </a:fld>
            <a:endParaRPr lang="ru-RU"/>
          </a:p>
        </p:txBody>
      </p:sp>
    </p:spTree>
    <p:extLst>
      <p:ext uri="{BB962C8B-B14F-4D97-AF65-F5344CB8AC3E}">
        <p14:creationId xmlns:p14="http://schemas.microsoft.com/office/powerpoint/2010/main" xmlns="" val="2688071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consultantplus://offline/ref=B949CACB9F812BFAF477844B3593920D4D57E4A5B666AE0943823F0287344D46F0A922122E2406D0C3F2B1B964821978A7D68B7BC5EE6ABEA6PDJ"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solidFill>
                  <a:srgbClr val="FF0000"/>
                </a:solidFill>
              </a:rPr>
              <a:t>1-2. Приказ Министерства просвещения Российской Федерации  от 01.04.2022 № 195 «О</a:t>
            </a:r>
            <a:r>
              <a:rPr lang="ru-RU" sz="1200" baseline="0" dirty="0" smtClean="0">
                <a:solidFill>
                  <a:srgbClr val="FF0000"/>
                </a:solidFill>
              </a:rPr>
              <a:t> внесении изменений в образец аттестата…». Начинает действовать с 2022/2023 учебного года.</a:t>
            </a:r>
            <a:endParaRPr lang="ru-RU" sz="120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solidFill>
                  <a:srgbClr val="FF0000"/>
                </a:solidFill>
              </a:rPr>
              <a:t>3. Письмо Министерства просвещения Российской Федерации  от 11.05.2022 № АЗ-676/03 «О заполнении и выдаче аттестатов об основном общем о среднем общем образовании в 2021/2022 учебном году»: бланки аттестатов и приложений к ним,</a:t>
            </a:r>
            <a:r>
              <a:rPr lang="ru-RU" sz="1200" baseline="0" dirty="0" smtClean="0">
                <a:solidFill>
                  <a:srgbClr val="FF0000"/>
                </a:solidFill>
              </a:rPr>
              <a:t> изготовленные в соответствии с образцами, утвержденными приказом № 545, считаются действительными в 2021/2022 учебном году.</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solidFill>
                  <a:srgbClr val="FF0000"/>
                </a:solidFill>
              </a:rPr>
              <a:t>4. Приказ Министерства просвещения Российской Федерации  от 05.10.2020 № 546 «Об утверждении Порядка заполнения, учета и выдачи аттестатов об основном общем и среднем общем образовании и их дубликатов» </a:t>
            </a:r>
            <a:r>
              <a:rPr lang="ru-RU" sz="1200" dirty="0" smtClean="0"/>
              <a:t>(</a:t>
            </a:r>
            <a:r>
              <a:rPr lang="ru-RU" sz="1200" u="sng" dirty="0" smtClean="0"/>
              <a:t>в 2021 году не применялся в части учета результатов ГИА при выдаче аттестатов о СОО, в т.ч. с отличием)</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solidFill>
                  <a:srgbClr val="FF0000"/>
                </a:solidFill>
              </a:rPr>
              <a:t>5. В приказ № 546 добавлен раздел 7, касающийся выдачи аттестатов гражданам, в т.ч. иностранным, проходившим обучение за рубежом и вынужденным прервать его в связи с недружественными</a:t>
            </a:r>
            <a:r>
              <a:rPr lang="ru-RU" sz="1200" baseline="0" dirty="0" smtClean="0">
                <a:solidFill>
                  <a:srgbClr val="FF0000"/>
                </a:solidFill>
              </a:rPr>
              <a:t> действиями иностранных государств»</a:t>
            </a:r>
            <a:r>
              <a:rPr lang="ru-RU" sz="1200" dirty="0" smtClean="0">
                <a:solidFill>
                  <a:srgbClr val="FF0000"/>
                </a:solidFill>
              </a:rPr>
              <a:t> </a:t>
            </a:r>
          </a:p>
          <a:p>
            <a:r>
              <a:rPr lang="ru-RU" dirty="0" smtClean="0">
                <a:solidFill>
                  <a:srgbClr val="FF0000"/>
                </a:solidFill>
              </a:rPr>
              <a:t>Красным – не применяем до 01.09.2022</a:t>
            </a:r>
            <a:endParaRPr lang="ru-RU" dirty="0">
              <a:solidFill>
                <a:srgbClr val="FF0000"/>
              </a:solidFill>
            </a:endParaRPr>
          </a:p>
        </p:txBody>
      </p:sp>
      <p:sp>
        <p:nvSpPr>
          <p:cNvPr id="4" name="Номер слайда 3"/>
          <p:cNvSpPr>
            <a:spLocks noGrp="1"/>
          </p:cNvSpPr>
          <p:nvPr>
            <p:ph type="sldNum" sz="quarter" idx="10"/>
          </p:nvPr>
        </p:nvSpPr>
        <p:spPr/>
        <p:txBody>
          <a:bodyPr/>
          <a:lstStyle/>
          <a:p>
            <a:fld id="{984CA646-B03B-4135-8E90-AD3865BB7A79}"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baseline="0" dirty="0" smtClean="0">
                <a:solidFill>
                  <a:srgbClr val="FF0000"/>
                </a:solidFill>
                <a:latin typeface="+mn-lt"/>
                <a:ea typeface="+mn-ea"/>
                <a:cs typeface="+mn-cs"/>
              </a:rPr>
              <a:t>Если  выпускник освоил образовательные программы  ООО и СОО в  форме семейного образования, самообразования, либо обучался по образовательной программе, не имеющей государственной аккредитации, </a:t>
            </a:r>
            <a:r>
              <a:rPr lang="ru-RU" sz="1200" b="1" kern="1200" baseline="0" dirty="0" smtClean="0">
                <a:solidFill>
                  <a:srgbClr val="FF0000"/>
                </a:solidFill>
                <a:latin typeface="+mn-lt"/>
                <a:ea typeface="+mn-ea"/>
                <a:cs typeface="+mn-cs"/>
              </a:rPr>
              <a:t>прошедший экстерном </a:t>
            </a:r>
            <a:r>
              <a:rPr lang="ru-RU" sz="1200" kern="1200" baseline="0" dirty="0" smtClean="0">
                <a:solidFill>
                  <a:srgbClr val="FF0000"/>
                </a:solidFill>
                <a:latin typeface="+mn-lt"/>
                <a:ea typeface="+mn-ea"/>
                <a:cs typeface="+mn-cs"/>
              </a:rPr>
              <a:t>ГИА в образовательной организации, реализующей аккредитованные образовательные программы и получивший удовлетворительные результаты ГИА, в аттестат выставляются отметки, полученные выпускником на промежуточной аттестации, проводимой аккредитованной образовательной организацией, по всем предметам инвариантной части учебного плана.</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baseline="0" dirty="0" smtClean="0">
                <a:solidFill>
                  <a:srgbClr val="FF0000"/>
                </a:solidFill>
                <a:latin typeface="+mn-lt"/>
                <a:ea typeface="+mn-ea"/>
                <a:cs typeface="+mn-cs"/>
              </a:rPr>
              <a:t>См. письмо </a:t>
            </a:r>
            <a:r>
              <a:rPr lang="ru-RU" sz="1200" kern="1200" baseline="0" dirty="0" err="1" smtClean="0">
                <a:solidFill>
                  <a:srgbClr val="FF0000"/>
                </a:solidFill>
                <a:latin typeface="+mn-lt"/>
                <a:ea typeface="+mn-ea"/>
                <a:cs typeface="+mn-cs"/>
              </a:rPr>
              <a:t>Минпросвещ</a:t>
            </a:r>
            <a:r>
              <a:rPr lang="ru-RU" sz="1200" kern="1200" baseline="0" dirty="0" smtClean="0">
                <a:solidFill>
                  <a:srgbClr val="FF0000"/>
                </a:solidFill>
                <a:latin typeface="+mn-lt"/>
                <a:ea typeface="+mn-ea"/>
                <a:cs typeface="+mn-cs"/>
              </a:rPr>
              <a:t>. от 05.02.2021 № ВБ-135/03</a:t>
            </a:r>
            <a:r>
              <a:rPr lang="ru-RU" sz="1200" kern="1200" baseline="0" dirty="0" smtClean="0">
                <a:solidFill>
                  <a:schemeClr val="tx1"/>
                </a:solidFill>
                <a:latin typeface="+mn-lt"/>
                <a:ea typeface="+mn-ea"/>
                <a:cs typeface="+mn-cs"/>
              </a:rPr>
              <a:t> «… если экстерн ранее изучал какой-либо предмет, которого нет в учебном плане организации, осуществляющей образовательную деятельность, выдавшей соответствующий аттестат, он не может быть указан в аттестате».</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kern="1200" baseline="0" dirty="0" smtClean="0">
              <a:solidFill>
                <a:schemeClr val="tx1"/>
              </a:solidFill>
              <a:latin typeface="+mn-lt"/>
              <a:ea typeface="+mn-ea"/>
              <a:cs typeface="+mn-cs"/>
              <a:hlinkClick r:id="rId3"/>
            </a:endParaRPr>
          </a:p>
          <a:p>
            <a:endParaRPr lang="ru-RU" dirty="0"/>
          </a:p>
        </p:txBody>
      </p:sp>
      <p:sp>
        <p:nvSpPr>
          <p:cNvPr id="4" name="Номер слайда 3"/>
          <p:cNvSpPr>
            <a:spLocks noGrp="1"/>
          </p:cNvSpPr>
          <p:nvPr>
            <p:ph type="sldNum" sz="quarter" idx="10"/>
          </p:nvPr>
        </p:nvSpPr>
        <p:spPr/>
        <p:txBody>
          <a:bodyPr/>
          <a:lstStyle/>
          <a:p>
            <a:fld id="{984CA646-B03B-4135-8E90-AD3865BB7A79}"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solidFill>
                  <a:srgbClr val="FF0000"/>
                </a:solidFill>
              </a:rPr>
              <a:t>П.3</a:t>
            </a:r>
            <a:r>
              <a:rPr lang="ru-RU" sz="1200" baseline="0" dirty="0" smtClean="0">
                <a:solidFill>
                  <a:srgbClr val="FF0000"/>
                </a:solidFill>
              </a:rPr>
              <a:t> приказа 685 «</a:t>
            </a:r>
            <a:r>
              <a:rPr lang="ru-RU" sz="1200" dirty="0" smtClean="0">
                <a:solidFill>
                  <a:srgbClr val="FF0000"/>
                </a:solidFill>
              </a:rPr>
              <a:t>О выдаче медали делается соответствующая запись в книге регистрации выданных медалей, которая ведется в организации, осуществляющей образовательную деятельность».</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solidFill>
                  <a:srgbClr val="FF0000"/>
                </a:solidFill>
              </a:rPr>
              <a:t>При выдаче</a:t>
            </a:r>
            <a:r>
              <a:rPr lang="ru-RU" sz="1200" baseline="0" dirty="0" smtClean="0">
                <a:solidFill>
                  <a:srgbClr val="FF0000"/>
                </a:solidFill>
              </a:rPr>
              <a:t> медали в 2022 году не действуют приказ </a:t>
            </a:r>
            <a:r>
              <a:rPr lang="ru-RU" sz="1200" baseline="0" dirty="0" err="1" smtClean="0">
                <a:solidFill>
                  <a:srgbClr val="FF0000"/>
                </a:solidFill>
              </a:rPr>
              <a:t>Минпросвещения</a:t>
            </a:r>
            <a:r>
              <a:rPr lang="ru-RU" sz="1200" baseline="0" dirty="0" smtClean="0">
                <a:solidFill>
                  <a:srgbClr val="FF0000"/>
                </a:solidFill>
              </a:rPr>
              <a:t> от 11.06.2020 № 296 «Об особенностях выдачи медали …в 2020 году» и письмо от 27.05.2021 № 03-725 «О выдаче медали… в 2021 году»</a:t>
            </a:r>
            <a:endParaRPr lang="ru-RU" sz="1200" dirty="0" smtClean="0">
              <a:solidFill>
                <a:srgbClr val="FF0000"/>
              </a:solidFill>
            </a:endParaRPr>
          </a:p>
          <a:p>
            <a:endParaRPr lang="ru-RU" dirty="0" smtClean="0"/>
          </a:p>
          <a:p>
            <a:endParaRPr lang="ru-RU" dirty="0"/>
          </a:p>
        </p:txBody>
      </p:sp>
      <p:sp>
        <p:nvSpPr>
          <p:cNvPr id="4" name="Номер слайда 3"/>
          <p:cNvSpPr>
            <a:spLocks noGrp="1"/>
          </p:cNvSpPr>
          <p:nvPr>
            <p:ph type="sldNum" sz="quarter" idx="10"/>
          </p:nvPr>
        </p:nvSpPr>
        <p:spPr/>
        <p:txBody>
          <a:bodyPr/>
          <a:lstStyle/>
          <a:p>
            <a:fld id="{984CA646-B03B-4135-8E90-AD3865BB7A79}"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То же если в учебном плане разведены курсы «История России» и «Всеобщая история».</a:t>
            </a:r>
          </a:p>
          <a:p>
            <a:r>
              <a:rPr lang="ru-RU" dirty="0" smtClean="0"/>
              <a:t>Письма </a:t>
            </a:r>
            <a:r>
              <a:rPr lang="ru-RU" dirty="0" err="1" smtClean="0"/>
              <a:t>Минпросвещения</a:t>
            </a:r>
            <a:r>
              <a:rPr lang="ru-RU" dirty="0" smtClean="0"/>
              <a:t> от 01.04.2019 № ТС-842/04, от 07.06.2021 № 03-782</a:t>
            </a:r>
            <a:endParaRPr lang="ru-RU" dirty="0"/>
          </a:p>
        </p:txBody>
      </p:sp>
      <p:sp>
        <p:nvSpPr>
          <p:cNvPr id="4" name="Номер слайда 3"/>
          <p:cNvSpPr>
            <a:spLocks noGrp="1"/>
          </p:cNvSpPr>
          <p:nvPr>
            <p:ph type="sldNum" sz="quarter" idx="10"/>
          </p:nvPr>
        </p:nvSpPr>
        <p:spPr/>
        <p:txBody>
          <a:bodyPr/>
          <a:lstStyle/>
          <a:p>
            <a:fld id="{984CA646-B03B-4135-8E90-AD3865BB7A79}"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См. Приказ </a:t>
            </a:r>
            <a:r>
              <a:rPr lang="ru-RU" dirty="0" err="1" smtClean="0"/>
              <a:t>Минпросвещения</a:t>
            </a:r>
            <a:r>
              <a:rPr lang="ru-RU" dirty="0" smtClean="0"/>
              <a:t> № 196 от 01.04.2022</a:t>
            </a:r>
          </a:p>
          <a:p>
            <a:r>
              <a:rPr lang="ru-RU" dirty="0" smtClean="0"/>
              <a:t>Проект :</a:t>
            </a:r>
            <a:r>
              <a:rPr lang="ru-RU" baseline="0" dirty="0" smtClean="0"/>
              <a:t> письмо </a:t>
            </a:r>
            <a:r>
              <a:rPr lang="ru-RU" baseline="0" dirty="0" err="1" smtClean="0"/>
              <a:t>Минпросвещения</a:t>
            </a:r>
            <a:r>
              <a:rPr lang="ru-RU" baseline="0" dirty="0" smtClean="0"/>
              <a:t> от 05.02.2021 № ВБ-135/03 (ОО вправе указать тему инд. проекта.</a:t>
            </a:r>
          </a:p>
          <a:p>
            <a:r>
              <a:rPr lang="ru-RU" baseline="0" dirty="0" smtClean="0"/>
              <a:t>Напоминаем, что в соотв. с ФГОС ООО обязательными являются предметы:</a:t>
            </a:r>
            <a:r>
              <a:rPr lang="ru-RU" sz="1200" dirty="0" smtClean="0"/>
              <a:t>«Родной язык (…)», «Родная литература (…)», «Второй иностранный язык (…)», ОДНКНР</a:t>
            </a:r>
          </a:p>
          <a:p>
            <a:r>
              <a:rPr lang="ru-RU" sz="1200" dirty="0" smtClean="0"/>
              <a:t>На уровне СОО:  </a:t>
            </a:r>
            <a:r>
              <a:rPr lang="ru-RU" baseline="0" dirty="0" smtClean="0"/>
              <a:t>:</a:t>
            </a:r>
            <a:r>
              <a:rPr lang="ru-RU" sz="1200" dirty="0" smtClean="0"/>
              <a:t>«Родной язык (…)»</a:t>
            </a:r>
            <a:r>
              <a:rPr lang="ru-RU" sz="1200" baseline="0" dirty="0" smtClean="0"/>
              <a:t> или </a:t>
            </a:r>
            <a:r>
              <a:rPr lang="ru-RU" sz="1200" dirty="0" smtClean="0"/>
              <a:t>«Родная литература (…)» </a:t>
            </a:r>
            <a:endParaRPr lang="ru-RU" dirty="0"/>
          </a:p>
        </p:txBody>
      </p:sp>
      <p:sp>
        <p:nvSpPr>
          <p:cNvPr id="4" name="Номер слайда 3"/>
          <p:cNvSpPr>
            <a:spLocks noGrp="1"/>
          </p:cNvSpPr>
          <p:nvPr>
            <p:ph type="sldNum" sz="quarter" idx="10"/>
          </p:nvPr>
        </p:nvSpPr>
        <p:spPr/>
        <p:txBody>
          <a:bodyPr/>
          <a:lstStyle/>
          <a:p>
            <a:fld id="{984CA646-B03B-4135-8E90-AD3865BB7A79}"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84CA646-B03B-4135-8E90-AD3865BB7A79}"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84CA646-B03B-4135-8E90-AD3865BB7A79}"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84CA646-B03B-4135-8E90-AD3865BB7A79}" type="slidenum">
              <a:rPr lang="ru-RU" smtClean="0"/>
              <a:pPr/>
              <a:t>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807A7D1-AF6E-43DC-8D93-482C6FDA9A44}" type="datetimeFigureOut">
              <a:rPr lang="ru-RU" smtClean="0"/>
              <a:pPr/>
              <a:t>06.07.2022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925726-3AE3-478E-B8CB-134AE08C0F81}" type="slidenum">
              <a:rPr lang="ru-RU" smtClean="0"/>
              <a:pPr/>
              <a:t>‹#›</a:t>
            </a:fld>
            <a:endParaRPr lang="ru-RU"/>
          </a:p>
        </p:txBody>
      </p:sp>
    </p:spTree>
    <p:extLst>
      <p:ext uri="{BB962C8B-B14F-4D97-AF65-F5344CB8AC3E}">
        <p14:creationId xmlns:p14="http://schemas.microsoft.com/office/powerpoint/2010/main" xmlns="" val="551065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807A7D1-AF6E-43DC-8D93-482C6FDA9A44}" type="datetimeFigureOut">
              <a:rPr lang="ru-RU" smtClean="0"/>
              <a:pPr/>
              <a:t>06.07.2022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925726-3AE3-478E-B8CB-134AE08C0F81}" type="slidenum">
              <a:rPr lang="ru-RU" smtClean="0"/>
              <a:pPr/>
              <a:t>‹#›</a:t>
            </a:fld>
            <a:endParaRPr lang="ru-RU"/>
          </a:p>
        </p:txBody>
      </p:sp>
    </p:spTree>
    <p:extLst>
      <p:ext uri="{BB962C8B-B14F-4D97-AF65-F5344CB8AC3E}">
        <p14:creationId xmlns:p14="http://schemas.microsoft.com/office/powerpoint/2010/main" xmlns="" val="2606409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807A7D1-AF6E-43DC-8D93-482C6FDA9A44}" type="datetimeFigureOut">
              <a:rPr lang="ru-RU" smtClean="0"/>
              <a:pPr/>
              <a:t>06.07.2022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925726-3AE3-478E-B8CB-134AE08C0F81}" type="slidenum">
              <a:rPr lang="ru-RU" smtClean="0"/>
              <a:pPr/>
              <a:t>‹#›</a:t>
            </a:fld>
            <a:endParaRPr lang="ru-RU"/>
          </a:p>
        </p:txBody>
      </p:sp>
    </p:spTree>
    <p:extLst>
      <p:ext uri="{BB962C8B-B14F-4D97-AF65-F5344CB8AC3E}">
        <p14:creationId xmlns:p14="http://schemas.microsoft.com/office/powerpoint/2010/main" xmlns="" val="4169744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807A7D1-AF6E-43DC-8D93-482C6FDA9A44}" type="datetimeFigureOut">
              <a:rPr lang="ru-RU" smtClean="0"/>
              <a:pPr/>
              <a:t>06.07.2022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925726-3AE3-478E-B8CB-134AE08C0F81}" type="slidenum">
              <a:rPr lang="ru-RU" smtClean="0"/>
              <a:pPr/>
              <a:t>‹#›</a:t>
            </a:fld>
            <a:endParaRPr lang="ru-RU"/>
          </a:p>
        </p:txBody>
      </p:sp>
    </p:spTree>
    <p:extLst>
      <p:ext uri="{BB962C8B-B14F-4D97-AF65-F5344CB8AC3E}">
        <p14:creationId xmlns:p14="http://schemas.microsoft.com/office/powerpoint/2010/main" xmlns="" val="4014769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807A7D1-AF6E-43DC-8D93-482C6FDA9A44}" type="datetimeFigureOut">
              <a:rPr lang="ru-RU" smtClean="0"/>
              <a:pPr/>
              <a:t>06.07.2022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925726-3AE3-478E-B8CB-134AE08C0F81}" type="slidenum">
              <a:rPr lang="ru-RU" smtClean="0"/>
              <a:pPr/>
              <a:t>‹#›</a:t>
            </a:fld>
            <a:endParaRPr lang="ru-RU"/>
          </a:p>
        </p:txBody>
      </p:sp>
    </p:spTree>
    <p:extLst>
      <p:ext uri="{BB962C8B-B14F-4D97-AF65-F5344CB8AC3E}">
        <p14:creationId xmlns:p14="http://schemas.microsoft.com/office/powerpoint/2010/main" xmlns="" val="751221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807A7D1-AF6E-43DC-8D93-482C6FDA9A44}" type="datetimeFigureOut">
              <a:rPr lang="ru-RU" smtClean="0"/>
              <a:pPr/>
              <a:t>06.07.2022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925726-3AE3-478E-B8CB-134AE08C0F81}" type="slidenum">
              <a:rPr lang="ru-RU" smtClean="0"/>
              <a:pPr/>
              <a:t>‹#›</a:t>
            </a:fld>
            <a:endParaRPr lang="ru-RU"/>
          </a:p>
        </p:txBody>
      </p:sp>
    </p:spTree>
    <p:extLst>
      <p:ext uri="{BB962C8B-B14F-4D97-AF65-F5344CB8AC3E}">
        <p14:creationId xmlns:p14="http://schemas.microsoft.com/office/powerpoint/2010/main" xmlns="" val="3759268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807A7D1-AF6E-43DC-8D93-482C6FDA9A44}" type="datetimeFigureOut">
              <a:rPr lang="ru-RU" smtClean="0"/>
              <a:pPr/>
              <a:t>06.07.2022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0925726-3AE3-478E-B8CB-134AE08C0F81}" type="slidenum">
              <a:rPr lang="ru-RU" smtClean="0"/>
              <a:pPr/>
              <a:t>‹#›</a:t>
            </a:fld>
            <a:endParaRPr lang="ru-RU"/>
          </a:p>
        </p:txBody>
      </p:sp>
    </p:spTree>
    <p:extLst>
      <p:ext uri="{BB962C8B-B14F-4D97-AF65-F5344CB8AC3E}">
        <p14:creationId xmlns:p14="http://schemas.microsoft.com/office/powerpoint/2010/main" xmlns="" val="3600896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807A7D1-AF6E-43DC-8D93-482C6FDA9A44}" type="datetimeFigureOut">
              <a:rPr lang="ru-RU" smtClean="0"/>
              <a:pPr/>
              <a:t>06.07.2022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0925726-3AE3-478E-B8CB-134AE08C0F81}" type="slidenum">
              <a:rPr lang="ru-RU" smtClean="0"/>
              <a:pPr/>
              <a:t>‹#›</a:t>
            </a:fld>
            <a:endParaRPr lang="ru-RU"/>
          </a:p>
        </p:txBody>
      </p:sp>
    </p:spTree>
    <p:extLst>
      <p:ext uri="{BB962C8B-B14F-4D97-AF65-F5344CB8AC3E}">
        <p14:creationId xmlns:p14="http://schemas.microsoft.com/office/powerpoint/2010/main" xmlns="" val="187548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807A7D1-AF6E-43DC-8D93-482C6FDA9A44}" type="datetimeFigureOut">
              <a:rPr lang="ru-RU" smtClean="0"/>
              <a:pPr/>
              <a:t>06.07.2022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0925726-3AE3-478E-B8CB-134AE08C0F81}" type="slidenum">
              <a:rPr lang="ru-RU" smtClean="0"/>
              <a:pPr/>
              <a:t>‹#›</a:t>
            </a:fld>
            <a:endParaRPr lang="ru-RU"/>
          </a:p>
        </p:txBody>
      </p:sp>
    </p:spTree>
    <p:extLst>
      <p:ext uri="{BB962C8B-B14F-4D97-AF65-F5344CB8AC3E}">
        <p14:creationId xmlns:p14="http://schemas.microsoft.com/office/powerpoint/2010/main" xmlns="" val="863361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807A7D1-AF6E-43DC-8D93-482C6FDA9A44}" type="datetimeFigureOut">
              <a:rPr lang="ru-RU" smtClean="0"/>
              <a:pPr/>
              <a:t>06.07.2022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925726-3AE3-478E-B8CB-134AE08C0F81}" type="slidenum">
              <a:rPr lang="ru-RU" smtClean="0"/>
              <a:pPr/>
              <a:t>‹#›</a:t>
            </a:fld>
            <a:endParaRPr lang="ru-RU"/>
          </a:p>
        </p:txBody>
      </p:sp>
    </p:spTree>
    <p:extLst>
      <p:ext uri="{BB962C8B-B14F-4D97-AF65-F5344CB8AC3E}">
        <p14:creationId xmlns:p14="http://schemas.microsoft.com/office/powerpoint/2010/main" xmlns="" val="3394484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807A7D1-AF6E-43DC-8D93-482C6FDA9A44}" type="datetimeFigureOut">
              <a:rPr lang="ru-RU" smtClean="0"/>
              <a:pPr/>
              <a:t>06.07.2022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925726-3AE3-478E-B8CB-134AE08C0F81}" type="slidenum">
              <a:rPr lang="ru-RU" smtClean="0"/>
              <a:pPr/>
              <a:t>‹#›</a:t>
            </a:fld>
            <a:endParaRPr lang="ru-RU"/>
          </a:p>
        </p:txBody>
      </p:sp>
    </p:spTree>
    <p:extLst>
      <p:ext uri="{BB962C8B-B14F-4D97-AF65-F5344CB8AC3E}">
        <p14:creationId xmlns:p14="http://schemas.microsoft.com/office/powerpoint/2010/main" xmlns="" val="1715518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07A7D1-AF6E-43DC-8D93-482C6FDA9A44}" type="datetimeFigureOut">
              <a:rPr lang="ru-RU" smtClean="0"/>
              <a:pPr/>
              <a:t>06.07.2022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925726-3AE3-478E-B8CB-134AE08C0F81}" type="slidenum">
              <a:rPr lang="ru-RU" smtClean="0"/>
              <a:pPr/>
              <a:t>‹#›</a:t>
            </a:fld>
            <a:endParaRPr lang="ru-RU"/>
          </a:p>
        </p:txBody>
      </p:sp>
    </p:spTree>
    <p:extLst>
      <p:ext uri="{BB962C8B-B14F-4D97-AF65-F5344CB8AC3E}">
        <p14:creationId xmlns:p14="http://schemas.microsoft.com/office/powerpoint/2010/main" xmlns="" val="3354686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219075"/>
            <a:ext cx="9144000" cy="476250"/>
          </a:xfrm>
        </p:spPr>
        <p:txBody>
          <a:bodyPr>
            <a:normAutofit/>
          </a:bodyPr>
          <a:lstStyle/>
          <a:p>
            <a:r>
              <a:rPr lang="ru-RU" sz="2000" b="1" dirty="0" smtClean="0"/>
              <a:t>Документы об образовании</a:t>
            </a:r>
            <a:endParaRPr lang="ru-RU" sz="2000" b="1" dirty="0"/>
          </a:p>
        </p:txBody>
      </p:sp>
      <p:sp>
        <p:nvSpPr>
          <p:cNvPr id="3" name="Подзаголовок 2"/>
          <p:cNvSpPr>
            <a:spLocks noGrp="1"/>
          </p:cNvSpPr>
          <p:nvPr>
            <p:ph type="subTitle" idx="1"/>
          </p:nvPr>
        </p:nvSpPr>
        <p:spPr>
          <a:xfrm>
            <a:off x="704850" y="695325"/>
            <a:ext cx="10934700" cy="5562971"/>
          </a:xfrm>
        </p:spPr>
        <p:txBody>
          <a:bodyPr>
            <a:normAutofit fontScale="25000" lnSpcReduction="20000"/>
          </a:bodyPr>
          <a:lstStyle/>
          <a:p>
            <a:pPr marL="457200" indent="-457200" algn="just">
              <a:buFont typeface="Arial" panose="020B0604020202020204" pitchFamily="34" charset="0"/>
              <a:buAutoNum type="arabicPeriod"/>
            </a:pPr>
            <a:r>
              <a:rPr lang="ru-RU" sz="7200" dirty="0" smtClean="0"/>
              <a:t>Приказ Министерства просвещения Российской Федерации  от 05.10.2020 № 545 «Об утверждении образцов и описаний аттестатов об основном общем и среднем общем образовании и приложений к ним» </a:t>
            </a:r>
          </a:p>
          <a:p>
            <a:pPr marL="457200" indent="-457200" algn="just">
              <a:buFont typeface="Arial" panose="020B0604020202020204" pitchFamily="34" charset="0"/>
              <a:buAutoNum type="arabicPeriod"/>
            </a:pPr>
            <a:r>
              <a:rPr lang="ru-RU" sz="7200" dirty="0" smtClean="0">
                <a:solidFill>
                  <a:srgbClr val="FF0000"/>
                </a:solidFill>
              </a:rPr>
              <a:t>Приказ Министерства просвещения Российской Федерации от 01.04.2022 N 195 «О внесении изменений в образцы аттестата…, утвержденные приказом Министерства просвещения Российской Федерации от 05.10.2020 г. N 545» (применяем, начиная с 2022/2023 учебного года)</a:t>
            </a:r>
          </a:p>
          <a:p>
            <a:pPr marL="457200" indent="-457200" algn="just">
              <a:buFont typeface="Arial" panose="020B0604020202020204" pitchFamily="34" charset="0"/>
              <a:buAutoNum type="arabicPeriod"/>
            </a:pPr>
            <a:r>
              <a:rPr lang="ru-RU" sz="7200" dirty="0" smtClean="0"/>
              <a:t>Письмо Министерства просвещения Российской Федерации  от 11.05.2022 № АЗ-676/03                              «О заполнении и выдаче аттестатов об основном общем о среднем общем образовании в 2021/2022 учебном году»</a:t>
            </a:r>
          </a:p>
          <a:p>
            <a:pPr marL="457200" indent="-457200" algn="just">
              <a:buAutoNum type="arabicPeriod"/>
            </a:pPr>
            <a:r>
              <a:rPr lang="ru-RU" sz="7200" dirty="0" smtClean="0"/>
              <a:t>Приказ Министерства просвещения Российской Федерации  от 05.10.2020 № 546 «Об утверждении Порядка заполнения, учета и выдачи аттестатов об основном общем и среднем общем образовании и их дубликатов»</a:t>
            </a:r>
          </a:p>
          <a:p>
            <a:pPr marL="457200" indent="-457200" algn="just">
              <a:buAutoNum type="arabicPeriod"/>
            </a:pPr>
            <a:r>
              <a:rPr lang="ru-RU" sz="7200" dirty="0" smtClean="0"/>
              <a:t>Приказ Министерства просвещения Российской Федерации  от 21.04.2022 № 255 «О внесении изменения в Порядок заполнения, учета и выдачи аттестатов об основном общем и среднем общем образовании и их дубликатов», утвержденный приказом Министерства просвещения Российской Федерации  от 05.10.2020 № 546»  (начало действия – 12.06.2022).</a:t>
            </a:r>
          </a:p>
          <a:p>
            <a:pPr marL="457200" indent="-457200" algn="just">
              <a:buFont typeface="Arial" panose="020B0604020202020204" pitchFamily="34" charset="0"/>
              <a:buAutoNum type="arabicPeriod"/>
            </a:pPr>
            <a:r>
              <a:rPr lang="ru-RU" sz="7200" dirty="0" smtClean="0">
                <a:solidFill>
                  <a:srgbClr val="FF0000"/>
                </a:solidFill>
              </a:rPr>
              <a:t>Приказ Министерства просвещения Российской Федерации  от 01.04.2022 № 196 «О внесении изменений в Порядок заполнения, учета и выдачи аттестатов об основном общем и среднем общем образовании и их дубликатов», утвержденный приказом Министерства просвещения Российской Федерации  от 05.10.2020 № 546»  (начало действия – 01.09.2022).</a:t>
            </a:r>
            <a:endParaRPr lang="ru-RU" sz="7200" dirty="0" smtClean="0"/>
          </a:p>
          <a:p>
            <a:pPr marL="457200" indent="-457200" algn="just">
              <a:buAutoNum type="arabicPeriod"/>
            </a:pPr>
            <a:r>
              <a:rPr lang="ru-RU" sz="7200" dirty="0" smtClean="0"/>
              <a:t>Приказ Министерства просвещения Российской Федерации  от 16.09.2020 № 499 «Об утверждении образца и описания медали «За особые успехи в учении» </a:t>
            </a:r>
          </a:p>
          <a:p>
            <a:pPr marL="457200" indent="-457200" algn="just">
              <a:buFont typeface="Arial" panose="020B0604020202020204" pitchFamily="34" charset="0"/>
              <a:buAutoNum type="arabicPeriod"/>
            </a:pPr>
            <a:r>
              <a:rPr lang="ru-RU" sz="7200" dirty="0" smtClean="0"/>
              <a:t>Приказ Министерства образования и науки Российской Федерации  от 23.06.2014 № 685                                      «Об утверждении порядка выдачи медали «За особые успехи в учении»</a:t>
            </a:r>
          </a:p>
          <a:p>
            <a:pPr marL="457200" indent="-457200" algn="just"/>
            <a:endParaRPr lang="ru-RU" sz="2000" dirty="0" smtClean="0">
              <a:solidFill>
                <a:srgbClr val="FF0000"/>
              </a:solidFill>
            </a:endParaRPr>
          </a:p>
          <a:p>
            <a:pPr marL="457200" indent="-457200" algn="just">
              <a:buAutoNum type="arabicPeriod"/>
            </a:pPr>
            <a:endParaRPr lang="ru-RU" sz="2000" dirty="0" smtClean="0">
              <a:solidFill>
                <a:srgbClr val="FF0000"/>
              </a:solidFill>
            </a:endParaRPr>
          </a:p>
          <a:p>
            <a:pPr marL="457200" indent="-457200" algn="just">
              <a:buAutoNum type="arabicPeriod"/>
            </a:pPr>
            <a:endParaRPr lang="ru-RU" sz="2000" dirty="0" smtClean="0">
              <a:solidFill>
                <a:srgbClr val="FF0000"/>
              </a:solidFill>
            </a:endParaRPr>
          </a:p>
          <a:p>
            <a:endParaRPr lang="ru-RU" sz="2000" b="1" dirty="0" smtClean="0"/>
          </a:p>
          <a:p>
            <a:pPr marL="457200" indent="-457200" algn="just">
              <a:buAutoNum type="arabicPeriod"/>
            </a:pPr>
            <a:endParaRPr lang="ru-RU" sz="20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38200" y="365126"/>
            <a:ext cx="10515600" cy="1582428"/>
          </a:xfrm>
        </p:spPr>
        <p:txBody>
          <a:bodyPr>
            <a:normAutofit fontScale="90000"/>
          </a:bodyPr>
          <a:lstStyle/>
          <a:p>
            <a:pPr algn="ctr"/>
            <a:r>
              <a:rPr lang="ru-RU" sz="2200" b="1" dirty="0" smtClean="0">
                <a:solidFill>
                  <a:srgbClr val="FF0000"/>
                </a:solidFill>
              </a:rPr>
              <a:t/>
            </a:r>
            <a:br>
              <a:rPr lang="ru-RU" sz="2200" b="1" dirty="0" smtClean="0">
                <a:solidFill>
                  <a:srgbClr val="FF0000"/>
                </a:solidFill>
              </a:rPr>
            </a:br>
            <a:r>
              <a:rPr lang="ru-RU" sz="2400" b="1" dirty="0" smtClean="0"/>
              <a:t>Документы об образовании, выдаваемые ОО лицам, успешно прошедшим ГИА </a:t>
            </a:r>
            <a:br>
              <a:rPr lang="ru-RU" sz="2400" b="1" dirty="0" smtClean="0"/>
            </a:br>
            <a:r>
              <a:rPr lang="ru-RU" sz="2200" dirty="0" smtClean="0"/>
              <a:t>(ч. 6 ст. 60 273-ФЗ)</a:t>
            </a:r>
            <a:r>
              <a:rPr lang="ru-RU" sz="2200" b="1" dirty="0" smtClean="0"/>
              <a:t/>
            </a:r>
            <a:br>
              <a:rPr lang="ru-RU" sz="2200" b="1" dirty="0" smtClean="0"/>
            </a:br>
            <a:r>
              <a:rPr lang="ru-RU" sz="2200" dirty="0" smtClean="0"/>
              <a:t> Пункт 21 приказа Министерства просвещения Российской Федерации  от 05.10.2020 № 546 «Об утверждении Порядка заполнения, учета и выдачи аттестатов об основном общем и среднем общем образовании и их дубликатов» </a:t>
            </a:r>
            <a:r>
              <a:rPr lang="ru-RU" sz="2000" dirty="0" smtClean="0"/>
              <a:t/>
            </a:r>
            <a:br>
              <a:rPr lang="ru-RU" sz="2000" dirty="0" smtClean="0"/>
            </a:br>
            <a:r>
              <a:rPr lang="ru-RU" sz="1800" dirty="0" smtClean="0"/>
              <a:t> </a:t>
            </a:r>
            <a:br>
              <a:rPr lang="ru-RU" sz="1800" dirty="0" smtClean="0"/>
            </a:br>
            <a:endParaRPr lang="ru-RU" sz="2000" dirty="0"/>
          </a:p>
        </p:txBody>
      </p:sp>
      <p:sp>
        <p:nvSpPr>
          <p:cNvPr id="4" name="Содержимое 3"/>
          <p:cNvSpPr>
            <a:spLocks noGrp="1"/>
          </p:cNvSpPr>
          <p:nvPr>
            <p:ph sz="half" idx="1"/>
          </p:nvPr>
        </p:nvSpPr>
        <p:spPr>
          <a:xfrm>
            <a:off x="814449" y="1935678"/>
            <a:ext cx="5181600" cy="4181907"/>
          </a:xfrm>
        </p:spPr>
        <p:txBody>
          <a:bodyPr>
            <a:normAutofit fontScale="92500" lnSpcReduction="10000"/>
          </a:bodyPr>
          <a:lstStyle/>
          <a:p>
            <a:pPr algn="ctr">
              <a:buNone/>
            </a:pPr>
            <a:r>
              <a:rPr lang="ru-RU" sz="2600" b="1" dirty="0" smtClean="0"/>
              <a:t>Аттестат об основном общем образовании и приложение к нему</a:t>
            </a:r>
          </a:p>
          <a:p>
            <a:pPr algn="just">
              <a:buNone/>
            </a:pPr>
            <a:r>
              <a:rPr lang="ru-RU" sz="2600" dirty="0" smtClean="0"/>
              <a:t>выдаются лицам, </a:t>
            </a:r>
            <a:r>
              <a:rPr lang="ru-RU" sz="2600" b="1" dirty="0" smtClean="0"/>
              <a:t>завершившим обучение </a:t>
            </a:r>
            <a:r>
              <a:rPr lang="ru-RU" sz="2600" dirty="0" smtClean="0"/>
              <a:t>по ОП ООО и </a:t>
            </a:r>
            <a:r>
              <a:rPr lang="ru-RU" sz="2600" b="1" dirty="0" smtClean="0"/>
              <a:t>успешно прошедшим ГИА </a:t>
            </a:r>
            <a:r>
              <a:rPr lang="ru-RU" sz="2600" dirty="0" smtClean="0"/>
              <a:t>(набравшим по сдаваемым учебным предметам минимальное количество  первичных баллов (минимальное количество баллов определено приказом Министерства образования и науки Челябинской области № 01/275 от 15.02.2022)</a:t>
            </a:r>
          </a:p>
          <a:p>
            <a:pPr algn="ctr">
              <a:buNone/>
            </a:pPr>
            <a:endParaRPr lang="ru-RU" sz="2100" dirty="0" smtClean="0"/>
          </a:p>
        </p:txBody>
      </p:sp>
      <p:sp>
        <p:nvSpPr>
          <p:cNvPr id="5" name="Содержимое 4"/>
          <p:cNvSpPr>
            <a:spLocks noGrp="1"/>
          </p:cNvSpPr>
          <p:nvPr>
            <p:ph sz="half" idx="2"/>
          </p:nvPr>
        </p:nvSpPr>
        <p:spPr>
          <a:xfrm>
            <a:off x="6172200" y="2030682"/>
            <a:ext cx="5181600" cy="4146282"/>
          </a:xfrm>
        </p:spPr>
        <p:txBody>
          <a:bodyPr>
            <a:normAutofit fontScale="92500" lnSpcReduction="10000"/>
          </a:bodyPr>
          <a:lstStyle/>
          <a:p>
            <a:pPr algn="ctr">
              <a:buNone/>
            </a:pPr>
            <a:r>
              <a:rPr lang="ru-RU" sz="2600" b="1" dirty="0" smtClean="0"/>
              <a:t>Аттестат о среднем общем образовании и приложение к нему</a:t>
            </a:r>
          </a:p>
          <a:p>
            <a:pPr algn="just">
              <a:buNone/>
            </a:pPr>
            <a:r>
              <a:rPr lang="ru-RU" sz="2600" dirty="0" smtClean="0"/>
              <a:t>выдаются лицам, </a:t>
            </a:r>
            <a:r>
              <a:rPr lang="ru-RU" sz="2600" b="1" dirty="0" smtClean="0"/>
              <a:t>завершившим обучение </a:t>
            </a:r>
            <a:r>
              <a:rPr lang="ru-RU" sz="2600" dirty="0" smtClean="0"/>
              <a:t>по ОП СОО и </a:t>
            </a:r>
            <a:r>
              <a:rPr lang="ru-RU" sz="2600" b="1" dirty="0" smtClean="0"/>
              <a:t>успешно прошедшим ГИА </a:t>
            </a:r>
            <a:r>
              <a:rPr lang="ru-RU" sz="2600" dirty="0" smtClean="0"/>
              <a:t>(набравшим по обязательным учебным предметам при сдаче ЕГЭ (за исключением ЕГЭ по математике базового уровня) количество баллов не ниже минимального, при сдаче ГВЭ и ЕГЭ по математике базового уровня – отметки не ниже удовлетворительной (3 балла)</a:t>
            </a:r>
          </a:p>
          <a:p>
            <a:pPr>
              <a:buNone/>
            </a:pPr>
            <a:endParaRPr lang="ru-RU" dirty="0"/>
          </a:p>
        </p:txBody>
      </p:sp>
      <p:sp>
        <p:nvSpPr>
          <p:cNvPr id="2" name="Номер слайда 1"/>
          <p:cNvSpPr>
            <a:spLocks noGrp="1"/>
          </p:cNvSpPr>
          <p:nvPr>
            <p:ph type="sldNum" sz="quarter" idx="12"/>
          </p:nvPr>
        </p:nvSpPr>
        <p:spPr/>
        <p:txBody>
          <a:bodyPr/>
          <a:lstStyle/>
          <a:p>
            <a:fld id="{71B804A8-8FEA-4C98-8910-E7C5D227E4F8}" type="slidenum">
              <a:rPr lang="ru-RU" smtClean="0"/>
              <a:pPr/>
              <a:t>2</a:t>
            </a:fld>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7"/>
            <a:ext cx="10515600" cy="411250"/>
          </a:xfrm>
        </p:spPr>
        <p:txBody>
          <a:bodyPr>
            <a:normAutofit fontScale="90000"/>
          </a:bodyPr>
          <a:lstStyle/>
          <a:p>
            <a:pPr algn="ctr"/>
            <a:r>
              <a:rPr lang="ru-RU" sz="3600" dirty="0" smtClean="0"/>
              <a:t>Аттестат с отличием</a:t>
            </a:r>
            <a:endParaRPr lang="ru-RU" sz="3600" dirty="0"/>
          </a:p>
        </p:txBody>
      </p:sp>
      <p:sp>
        <p:nvSpPr>
          <p:cNvPr id="3" name="Содержимое 2"/>
          <p:cNvSpPr>
            <a:spLocks noGrp="1"/>
          </p:cNvSpPr>
          <p:nvPr>
            <p:ph sz="half" idx="1"/>
          </p:nvPr>
        </p:nvSpPr>
        <p:spPr>
          <a:xfrm>
            <a:off x="838200" y="767752"/>
            <a:ext cx="5181600" cy="5409212"/>
          </a:xfrm>
        </p:spPr>
        <p:txBody>
          <a:bodyPr>
            <a:normAutofit/>
          </a:bodyPr>
          <a:lstStyle/>
          <a:p>
            <a:pPr algn="ctr">
              <a:buNone/>
            </a:pPr>
            <a:r>
              <a:rPr lang="ru-RU" sz="1800" b="1" dirty="0" smtClean="0"/>
              <a:t>Аттестат об основном общем образовании  с отличием и приложение к нему </a:t>
            </a:r>
            <a:r>
              <a:rPr lang="ru-RU" sz="1800" dirty="0" smtClean="0"/>
              <a:t>выдаются выпускникам 9 класса:</a:t>
            </a:r>
          </a:p>
          <a:p>
            <a:pPr algn="just">
              <a:buNone/>
            </a:pPr>
            <a:r>
              <a:rPr lang="ru-RU" sz="1800" b="1" dirty="0" smtClean="0"/>
              <a:t>     завершившим обучение </a:t>
            </a:r>
            <a:r>
              <a:rPr lang="ru-RU" sz="1800" dirty="0" smtClean="0"/>
              <a:t>по ОП ООО и </a:t>
            </a:r>
            <a:r>
              <a:rPr lang="ru-RU" sz="1800" b="1" dirty="0" smtClean="0"/>
              <a:t>успешно прошедшим ГИА </a:t>
            </a:r>
            <a:r>
              <a:rPr lang="ru-RU" sz="1800" dirty="0" smtClean="0"/>
              <a:t>(без учета результатов, полученных при прохождении повторной ГИА) и </a:t>
            </a:r>
            <a:r>
              <a:rPr lang="ru-RU" sz="1800" b="1" dirty="0" smtClean="0"/>
              <a:t>имеющим итоговые отметки «отлично» по всем учебным предметам</a:t>
            </a:r>
            <a:r>
              <a:rPr lang="ru-RU" sz="1800" dirty="0" smtClean="0"/>
              <a:t>, изучавшимся на уровне основного общего образования</a:t>
            </a:r>
          </a:p>
          <a:p>
            <a:pPr>
              <a:buNone/>
            </a:pPr>
            <a:endParaRPr lang="ru-RU" dirty="0"/>
          </a:p>
        </p:txBody>
      </p:sp>
      <p:sp>
        <p:nvSpPr>
          <p:cNvPr id="4" name="Содержимое 3"/>
          <p:cNvSpPr>
            <a:spLocks noGrp="1"/>
          </p:cNvSpPr>
          <p:nvPr>
            <p:ph sz="half" idx="2"/>
          </p:nvPr>
        </p:nvSpPr>
        <p:spPr>
          <a:xfrm>
            <a:off x="6172200" y="759125"/>
            <a:ext cx="5181600" cy="5736678"/>
          </a:xfrm>
        </p:spPr>
        <p:txBody>
          <a:bodyPr>
            <a:noAutofit/>
          </a:bodyPr>
          <a:lstStyle/>
          <a:p>
            <a:pPr algn="ctr">
              <a:buNone/>
            </a:pPr>
            <a:r>
              <a:rPr lang="ru-RU" sz="1400" b="1" dirty="0" smtClean="0"/>
              <a:t>Аттестат о среднем общем образовании с отличием и приложение к нему</a:t>
            </a:r>
          </a:p>
          <a:p>
            <a:pPr algn="just">
              <a:buNone/>
            </a:pPr>
            <a:r>
              <a:rPr lang="ru-RU" sz="1400" dirty="0" smtClean="0"/>
              <a:t>выдаются выпускникам 11 (12) класса, </a:t>
            </a:r>
            <a:r>
              <a:rPr lang="ru-RU" sz="1400" b="1" dirty="0" smtClean="0"/>
              <a:t>завершившим обучение </a:t>
            </a:r>
            <a:r>
              <a:rPr lang="ru-RU" sz="1400" dirty="0" smtClean="0"/>
              <a:t>по ОП СОО, </a:t>
            </a:r>
            <a:r>
              <a:rPr lang="ru-RU" sz="1400" b="1" dirty="0" smtClean="0"/>
              <a:t>имеющим итоговые  отметки «отлично» по всем учебным предметам учебного плана</a:t>
            </a:r>
            <a:r>
              <a:rPr lang="ru-RU" sz="1400" dirty="0" smtClean="0"/>
              <a:t>, изучавшимся на уровне среднего общего образования, </a:t>
            </a:r>
            <a:r>
              <a:rPr lang="ru-RU" sz="1400" b="1" dirty="0" smtClean="0"/>
              <a:t>получившим удовлетворительные результаты при прохождении ГИА </a:t>
            </a:r>
            <a:r>
              <a:rPr lang="ru-RU" sz="1400" u="sng" dirty="0" smtClean="0"/>
              <a:t>(без учета результатов, полученных при прохождении повторной ГИА)</a:t>
            </a:r>
            <a:r>
              <a:rPr lang="ru-RU" sz="1400" dirty="0" smtClean="0"/>
              <a:t> </a:t>
            </a:r>
            <a:r>
              <a:rPr lang="ru-RU" sz="1400" b="1" dirty="0" smtClean="0"/>
              <a:t>и набравшим</a:t>
            </a:r>
            <a:r>
              <a:rPr lang="ru-RU" sz="1400" dirty="0" smtClean="0"/>
              <a:t>:</a:t>
            </a:r>
          </a:p>
          <a:p>
            <a:pPr algn="just">
              <a:buFontTx/>
              <a:buChar char="-"/>
            </a:pPr>
            <a:r>
              <a:rPr lang="ru-RU" sz="1400" dirty="0" smtClean="0"/>
              <a:t>не менее 70 баллов на ЕГЭ по русскому языку  и математике профильного уровня или 5 баллов на ЕГЭ по математике базового уровня;</a:t>
            </a:r>
          </a:p>
          <a:p>
            <a:pPr algn="just">
              <a:buFontTx/>
              <a:buChar char="-"/>
            </a:pPr>
            <a:r>
              <a:rPr lang="ru-RU" sz="1400" dirty="0" smtClean="0"/>
              <a:t>в форме ГВЭ - 5 баллов по обязательным учебным предметам;</a:t>
            </a:r>
          </a:p>
          <a:p>
            <a:pPr algn="just">
              <a:buFontTx/>
              <a:buChar char="-"/>
            </a:pPr>
            <a:r>
              <a:rPr lang="ru-RU" sz="1400" dirty="0" smtClean="0"/>
              <a:t>в  случае выбора разных форм прохождения ГИА (ЕГЭ и ГВЭ) – 5 баллов по сдаваемому обязательному учебному предмету в форме  ГВЭ и ЕГЭ по математике базового уровня; не менее 70 баллов по сдаваемому обязательному учебному предмету в форме  ЕГЭ </a:t>
            </a:r>
          </a:p>
          <a:p>
            <a:pPr algn="just">
              <a:buNone/>
            </a:pPr>
            <a:r>
              <a:rPr lang="ru-RU" sz="1400" dirty="0" smtClean="0">
                <a:solidFill>
                  <a:srgbClr val="FF0000"/>
                </a:solidFill>
              </a:rPr>
              <a:t>      В соответствии с п.2 </a:t>
            </a:r>
            <a:r>
              <a:rPr lang="ru-RU" sz="1400" b="1" dirty="0" smtClean="0">
                <a:solidFill>
                  <a:srgbClr val="FF0000"/>
                </a:solidFill>
              </a:rPr>
              <a:t>приказа Министерства образования и науки Российской Федерации  от 23.06.2014 № 685 «Об утверждении порядка выдачи медали «За особые успехи в учении» (</a:t>
            </a:r>
            <a:r>
              <a:rPr lang="ru-RU" sz="1400" dirty="0" smtClean="0">
                <a:solidFill>
                  <a:srgbClr val="FF0000"/>
                </a:solidFill>
              </a:rPr>
              <a:t>медаль вручается выпускникам в торжественной обстановке одновременно с выдачей  аттестата о среднем общем образовании с отличием).</a:t>
            </a:r>
          </a:p>
          <a:p>
            <a:pPr algn="just">
              <a:buFontTx/>
              <a:buChar char="-"/>
            </a:pPr>
            <a:endParaRPr lang="ru-RU"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9074"/>
            <a:ext cx="10801350" cy="849705"/>
          </a:xfrm>
        </p:spPr>
        <p:txBody>
          <a:bodyPr>
            <a:normAutofit fontScale="90000"/>
          </a:bodyPr>
          <a:lstStyle/>
          <a:p>
            <a:pPr>
              <a:lnSpc>
                <a:spcPct val="100000"/>
              </a:lnSpc>
            </a:pPr>
            <a:r>
              <a:rPr lang="ru-RU" sz="2000" b="1" dirty="0" smtClean="0">
                <a:solidFill>
                  <a:srgbClr val="FF0000"/>
                </a:solidFill>
              </a:rPr>
              <a:t/>
            </a:r>
            <a:br>
              <a:rPr lang="ru-RU" sz="2000" b="1" dirty="0" smtClean="0">
                <a:solidFill>
                  <a:srgbClr val="FF0000"/>
                </a:solidFill>
              </a:rPr>
            </a:br>
            <a:r>
              <a:rPr lang="ru-RU" sz="2000" b="1" dirty="0" smtClean="0">
                <a:solidFill>
                  <a:srgbClr val="FF0000"/>
                </a:solidFill>
              </a:rPr>
              <a:t/>
            </a:r>
            <a:br>
              <a:rPr lang="ru-RU" sz="2000" b="1" dirty="0" smtClean="0">
                <a:solidFill>
                  <a:srgbClr val="FF0000"/>
                </a:solidFill>
              </a:rPr>
            </a:br>
            <a:r>
              <a:rPr lang="ru-RU" sz="2000" b="1" dirty="0" smtClean="0">
                <a:solidFill>
                  <a:srgbClr val="FF0000"/>
                </a:solidFill>
              </a:rPr>
              <a:t/>
            </a:r>
            <a:br>
              <a:rPr lang="ru-RU" sz="2000" b="1" dirty="0" smtClean="0">
                <a:solidFill>
                  <a:srgbClr val="FF0000"/>
                </a:solidFill>
              </a:rPr>
            </a:br>
            <a:r>
              <a:rPr lang="ru-RU" sz="2000" b="1" dirty="0" smtClean="0">
                <a:solidFill>
                  <a:srgbClr val="FF0000"/>
                </a:solidFill>
              </a:rPr>
              <a:t/>
            </a:r>
            <a:br>
              <a:rPr lang="ru-RU" sz="2000" b="1" dirty="0" smtClean="0">
                <a:solidFill>
                  <a:srgbClr val="FF0000"/>
                </a:solidFill>
              </a:rPr>
            </a:br>
            <a:r>
              <a:rPr lang="ru-RU" sz="2000" b="1" dirty="0" smtClean="0">
                <a:solidFill>
                  <a:srgbClr val="FF0000"/>
                </a:solidFill>
              </a:rPr>
              <a:t/>
            </a:r>
            <a:br>
              <a:rPr lang="ru-RU" sz="2000" b="1" dirty="0" smtClean="0">
                <a:solidFill>
                  <a:srgbClr val="FF0000"/>
                </a:solidFill>
              </a:rPr>
            </a:br>
            <a:r>
              <a:rPr lang="ru-RU" sz="2000" b="1" dirty="0" smtClean="0">
                <a:solidFill>
                  <a:srgbClr val="FF0000"/>
                </a:solidFill>
              </a:rPr>
              <a:t/>
            </a:r>
            <a:br>
              <a:rPr lang="ru-RU" sz="2000" b="1" dirty="0" smtClean="0">
                <a:solidFill>
                  <a:srgbClr val="FF0000"/>
                </a:solidFill>
              </a:rPr>
            </a:br>
            <a:r>
              <a:rPr lang="ru-RU" sz="2000" b="1" dirty="0" smtClean="0">
                <a:solidFill>
                  <a:srgbClr val="FF0000"/>
                </a:solidFill>
              </a:rPr>
              <a:t/>
            </a:r>
            <a:br>
              <a:rPr lang="ru-RU" sz="2000" b="1" dirty="0" smtClean="0">
                <a:solidFill>
                  <a:srgbClr val="FF0000"/>
                </a:solidFill>
              </a:rPr>
            </a:br>
            <a:r>
              <a:rPr lang="ru-RU" sz="2000" b="1" dirty="0" smtClean="0"/>
              <a:t>Заполнение бланка приложения к аттестату об основном общем  и среднем общем образовании ( пр. 546)  </a:t>
            </a:r>
            <a:r>
              <a:rPr lang="ru-RU" sz="2000" dirty="0" smtClean="0"/>
              <a:t>                                   </a:t>
            </a:r>
            <a:br>
              <a:rPr lang="ru-RU" sz="2000" dirty="0" smtClean="0"/>
            </a:br>
            <a:endParaRPr lang="ru-RU" sz="2000" b="1" dirty="0">
              <a:solidFill>
                <a:srgbClr val="FF0000"/>
              </a:solidFill>
            </a:endParaRPr>
          </a:p>
        </p:txBody>
      </p:sp>
      <p:sp>
        <p:nvSpPr>
          <p:cNvPr id="3" name="Подзаголовок 2"/>
          <p:cNvSpPr>
            <a:spLocks noGrp="1"/>
          </p:cNvSpPr>
          <p:nvPr>
            <p:ph type="subTitle" idx="1"/>
          </p:nvPr>
        </p:nvSpPr>
        <p:spPr>
          <a:xfrm>
            <a:off x="950025" y="5557652"/>
            <a:ext cx="10404515" cy="819397"/>
          </a:xfrm>
        </p:spPr>
        <p:txBody>
          <a:bodyPr>
            <a:normAutofit fontScale="25000" lnSpcReduction="20000"/>
          </a:bodyPr>
          <a:lstStyle/>
          <a:p>
            <a:pPr algn="just"/>
            <a:endParaRPr lang="ru-RU" sz="2000" dirty="0" smtClean="0"/>
          </a:p>
          <a:p>
            <a:pPr algn="just"/>
            <a:endParaRPr lang="ru-RU" sz="2000" dirty="0" smtClean="0"/>
          </a:p>
          <a:p>
            <a:pPr algn="just"/>
            <a:r>
              <a:rPr lang="ru-RU" sz="7200" dirty="0" smtClean="0"/>
              <a:t>Итоговые отметки за 9 класс по другим учебным предметам выставляются на основе годовой отметки выпускника за 9 класс.</a:t>
            </a:r>
          </a:p>
          <a:p>
            <a:pPr algn="just"/>
            <a:endParaRPr lang="ru-RU" sz="2000" dirty="0" smtClean="0"/>
          </a:p>
          <a:p>
            <a:pPr algn="just">
              <a:buFontTx/>
              <a:buChar char="-"/>
            </a:pPr>
            <a:endParaRPr lang="ru-RU" sz="2000" dirty="0" smtClean="0"/>
          </a:p>
          <a:p>
            <a:pPr algn="just">
              <a:buFontTx/>
              <a:buChar char="-"/>
            </a:pPr>
            <a:endParaRPr lang="ru-RU" sz="2000" dirty="0" smtClean="0"/>
          </a:p>
          <a:p>
            <a:pPr algn="just"/>
            <a:endParaRPr lang="ru-RU" sz="2000" dirty="0" smtClean="0"/>
          </a:p>
          <a:p>
            <a:pPr marL="457200" indent="-457200" algn="just"/>
            <a:endParaRPr lang="ru-RU" sz="2000" dirty="0" smtClean="0">
              <a:solidFill>
                <a:srgbClr val="FF0000"/>
              </a:solidFill>
            </a:endParaRPr>
          </a:p>
          <a:p>
            <a:pPr marL="457200" indent="-457200" algn="just">
              <a:buAutoNum type="arabicPeriod"/>
            </a:pPr>
            <a:endParaRPr lang="ru-RU" sz="2000" dirty="0" smtClean="0">
              <a:solidFill>
                <a:srgbClr val="FF0000"/>
              </a:solidFill>
            </a:endParaRPr>
          </a:p>
          <a:p>
            <a:pPr marL="457200" indent="-457200" algn="just">
              <a:buAutoNum type="arabicPeriod"/>
            </a:pPr>
            <a:endParaRPr lang="ru-RU" sz="2000" dirty="0" smtClean="0">
              <a:solidFill>
                <a:srgbClr val="FF0000"/>
              </a:solidFill>
            </a:endParaRPr>
          </a:p>
          <a:p>
            <a:pPr marL="457200" indent="-457200" algn="just">
              <a:buAutoNum type="arabicPeriod"/>
            </a:pPr>
            <a:endParaRPr lang="ru-RU" sz="2000" dirty="0" smtClean="0">
              <a:solidFill>
                <a:srgbClr val="FF0000"/>
              </a:solidFill>
            </a:endParaRPr>
          </a:p>
          <a:p>
            <a:endParaRPr lang="ru-RU" sz="2000" b="1" dirty="0" smtClean="0"/>
          </a:p>
          <a:p>
            <a:pPr marL="457200" indent="-457200" algn="just">
              <a:buAutoNum type="arabicPeriod"/>
            </a:pPr>
            <a:endParaRPr lang="ru-RU" sz="2000" dirty="0">
              <a:solidFill>
                <a:srgbClr val="FF0000"/>
              </a:solidFill>
            </a:endParaRPr>
          </a:p>
        </p:txBody>
      </p:sp>
      <p:sp>
        <p:nvSpPr>
          <p:cNvPr id="4" name="Прямоугольник 3"/>
          <p:cNvSpPr/>
          <p:nvPr/>
        </p:nvSpPr>
        <p:spPr>
          <a:xfrm>
            <a:off x="589065" y="1873580"/>
            <a:ext cx="10915650" cy="1754326"/>
          </a:xfrm>
          <a:prstGeom prst="rect">
            <a:avLst/>
          </a:prstGeom>
        </p:spPr>
        <p:txBody>
          <a:bodyPr wrap="square">
            <a:spAutoFit/>
          </a:bodyPr>
          <a:lstStyle/>
          <a:p>
            <a:endParaRPr lang="ru-RU" dirty="0" smtClean="0"/>
          </a:p>
          <a:p>
            <a:endParaRPr lang="ru-RU" dirty="0" smtClean="0"/>
          </a:p>
          <a:p>
            <a:endParaRPr lang="ru-RU" dirty="0" smtClean="0"/>
          </a:p>
          <a:p>
            <a:endParaRPr lang="ru-RU" dirty="0" smtClean="0"/>
          </a:p>
          <a:p>
            <a:endParaRPr lang="ru-RU" dirty="0" smtClean="0">
              <a:solidFill>
                <a:srgbClr val="FF0000"/>
              </a:solidFill>
            </a:endParaRPr>
          </a:p>
          <a:p>
            <a:r>
              <a:rPr lang="ru-RU" dirty="0" smtClean="0">
                <a:solidFill>
                  <a:srgbClr val="FF0000"/>
                </a:solidFill>
              </a:rPr>
              <a:t> </a:t>
            </a:r>
            <a:endParaRPr lang="ru-RU" dirty="0"/>
          </a:p>
        </p:txBody>
      </p:sp>
      <p:graphicFrame>
        <p:nvGraphicFramePr>
          <p:cNvPr id="6" name="Таблица 5"/>
          <p:cNvGraphicFramePr>
            <a:graphicFrameLocks noGrp="1"/>
          </p:cNvGraphicFramePr>
          <p:nvPr/>
        </p:nvGraphicFramePr>
        <p:xfrm>
          <a:off x="1377538" y="1959429"/>
          <a:ext cx="8663709" cy="1520042"/>
        </p:xfrm>
        <a:graphic>
          <a:graphicData uri="http://schemas.openxmlformats.org/drawingml/2006/table">
            <a:tbl>
              <a:tblPr firstRow="1" bandRow="1">
                <a:tableStyleId>{5940675A-B579-460E-94D1-54222C63F5DA}</a:tableStyleId>
              </a:tblPr>
              <a:tblGrid>
                <a:gridCol w="6638306"/>
                <a:gridCol w="1045029"/>
                <a:gridCol w="980374"/>
              </a:tblGrid>
              <a:tr h="502032">
                <a:tc>
                  <a:txBody>
                    <a:bodyPr/>
                    <a:lstStyle/>
                    <a:p>
                      <a:r>
                        <a:rPr lang="ru-RU" sz="1400" dirty="0" smtClean="0"/>
                        <a:t>Годовая отметка</a:t>
                      </a:r>
                      <a:endParaRPr lang="ru-RU" sz="1400" dirty="0">
                        <a:solidFill>
                          <a:schemeClr val="tx1"/>
                        </a:solidFill>
                      </a:endParaRPr>
                    </a:p>
                  </a:txBody>
                  <a:tcPr/>
                </a:tc>
                <a:tc>
                  <a:txBody>
                    <a:bodyPr/>
                    <a:lstStyle/>
                    <a:p>
                      <a:r>
                        <a:rPr lang="ru-RU" sz="1400" dirty="0" smtClean="0"/>
                        <a:t>5</a:t>
                      </a:r>
                      <a:endParaRPr lang="ru-RU" sz="1400" dirty="0"/>
                    </a:p>
                  </a:txBody>
                  <a:tcPr/>
                </a:tc>
                <a:tc>
                  <a:txBody>
                    <a:bodyPr/>
                    <a:lstStyle/>
                    <a:p>
                      <a:r>
                        <a:rPr lang="ru-RU" sz="1400" dirty="0" smtClean="0"/>
                        <a:t>5</a:t>
                      </a:r>
                      <a:endParaRPr lang="ru-RU" sz="1400" dirty="0"/>
                    </a:p>
                  </a:txBody>
                  <a:tcPr/>
                </a:tc>
              </a:tr>
              <a:tr h="509005">
                <a:tc>
                  <a:txBody>
                    <a:bodyPr/>
                    <a:lstStyle/>
                    <a:p>
                      <a:r>
                        <a:rPr lang="ru-RU" sz="1400" dirty="0" smtClean="0"/>
                        <a:t>Экзаменационная отметка</a:t>
                      </a:r>
                      <a:endParaRPr lang="ru-RU" sz="1400" dirty="0"/>
                    </a:p>
                  </a:txBody>
                  <a:tcPr/>
                </a:tc>
                <a:tc>
                  <a:txBody>
                    <a:bodyPr/>
                    <a:lstStyle/>
                    <a:p>
                      <a:r>
                        <a:rPr lang="ru-RU" sz="1400" dirty="0" smtClean="0"/>
                        <a:t>4</a:t>
                      </a:r>
                      <a:endParaRPr lang="ru-RU" sz="1400" dirty="0"/>
                    </a:p>
                  </a:txBody>
                  <a:tcPr/>
                </a:tc>
                <a:tc>
                  <a:txBody>
                    <a:bodyPr/>
                    <a:lstStyle/>
                    <a:p>
                      <a:r>
                        <a:rPr lang="ru-RU" sz="1400" dirty="0" smtClean="0"/>
                        <a:t>3</a:t>
                      </a:r>
                      <a:endParaRPr lang="ru-RU" sz="1400" dirty="0"/>
                    </a:p>
                  </a:txBody>
                  <a:tcPr/>
                </a:tc>
              </a:tr>
              <a:tr h="509005">
                <a:tc>
                  <a:txBody>
                    <a:bodyPr/>
                    <a:lstStyle/>
                    <a:p>
                      <a:r>
                        <a:rPr lang="ru-RU" sz="1400" dirty="0" smtClean="0"/>
                        <a:t>Итоговая от</a:t>
                      </a:r>
                      <a:r>
                        <a:rPr lang="ru-RU" sz="1400" baseline="0" dirty="0" smtClean="0"/>
                        <a:t>метка (в соответствии с правилами математического округления0</a:t>
                      </a:r>
                      <a:endParaRPr lang="ru-RU" sz="1400" dirty="0"/>
                    </a:p>
                  </a:txBody>
                  <a:tcPr/>
                </a:tc>
                <a:tc>
                  <a:txBody>
                    <a:bodyPr/>
                    <a:lstStyle/>
                    <a:p>
                      <a:r>
                        <a:rPr lang="ru-RU" sz="1400" b="1" dirty="0" smtClean="0"/>
                        <a:t>5</a:t>
                      </a:r>
                      <a:endParaRPr lang="ru-RU" sz="1400" b="1" dirty="0"/>
                    </a:p>
                  </a:txBody>
                  <a:tcPr/>
                </a:tc>
                <a:tc>
                  <a:txBody>
                    <a:bodyPr/>
                    <a:lstStyle/>
                    <a:p>
                      <a:r>
                        <a:rPr lang="ru-RU" sz="1400" b="1" dirty="0" smtClean="0"/>
                        <a:t>4</a:t>
                      </a:r>
                      <a:endParaRPr lang="ru-RU" sz="1400" b="1" dirty="0"/>
                    </a:p>
                  </a:txBody>
                  <a:tcPr/>
                </a:tc>
              </a:tr>
            </a:tbl>
          </a:graphicData>
        </a:graphic>
      </p:graphicFrame>
      <p:sp>
        <p:nvSpPr>
          <p:cNvPr id="7" name="Прямоугольник 6"/>
          <p:cNvSpPr/>
          <p:nvPr/>
        </p:nvSpPr>
        <p:spPr>
          <a:xfrm>
            <a:off x="779812" y="795647"/>
            <a:ext cx="10786754" cy="1200329"/>
          </a:xfrm>
          <a:prstGeom prst="rect">
            <a:avLst/>
          </a:prstGeom>
        </p:spPr>
        <p:txBody>
          <a:bodyPr wrap="square">
            <a:spAutoFit/>
          </a:bodyPr>
          <a:lstStyle/>
          <a:p>
            <a:pPr algn="just">
              <a:lnSpc>
                <a:spcPct val="100000"/>
              </a:lnSpc>
            </a:pPr>
            <a:r>
              <a:rPr lang="ru-RU" dirty="0" smtClean="0"/>
              <a:t>П. 5.3. Итоговые отметки </a:t>
            </a:r>
            <a:r>
              <a:rPr lang="ru-RU" b="1" dirty="0" smtClean="0"/>
              <a:t>за 9 класс </a:t>
            </a:r>
            <a:r>
              <a:rPr lang="ru-RU" dirty="0" smtClean="0"/>
              <a:t>по предметам «Русский язык», «Математика» и двум учебным предметам, сдаваемым по выбору обучающегося, определяются как среднее арифметическое годовой и экзаменационной отметок выпускника и выставляются в аттестат целыми числами в соответствии с правилами математического округления. Например:</a:t>
            </a:r>
          </a:p>
        </p:txBody>
      </p:sp>
      <p:graphicFrame>
        <p:nvGraphicFramePr>
          <p:cNvPr id="8" name="Таблица 7"/>
          <p:cNvGraphicFramePr>
            <a:graphicFrameLocks noGrp="1"/>
          </p:cNvGraphicFramePr>
          <p:nvPr/>
        </p:nvGraphicFramePr>
        <p:xfrm>
          <a:off x="890650" y="4750130"/>
          <a:ext cx="10640290" cy="822960"/>
        </p:xfrm>
        <a:graphic>
          <a:graphicData uri="http://schemas.openxmlformats.org/drawingml/2006/table">
            <a:tbl>
              <a:tblPr firstRow="1" bandRow="1">
                <a:tableStyleId>{5940675A-B579-460E-94D1-54222C63F5DA}</a:tableStyleId>
              </a:tblPr>
              <a:tblGrid>
                <a:gridCol w="2560626"/>
                <a:gridCol w="2019916"/>
                <a:gridCol w="2019916"/>
                <a:gridCol w="2019916"/>
                <a:gridCol w="2019916"/>
              </a:tblGrid>
              <a:tr h="456101">
                <a:tc>
                  <a:txBody>
                    <a:bodyPr/>
                    <a:lstStyle/>
                    <a:p>
                      <a:r>
                        <a:rPr lang="ru-RU" sz="1400" dirty="0" smtClean="0"/>
                        <a:t>Годовая</a:t>
                      </a:r>
                      <a:r>
                        <a:rPr lang="ru-RU" sz="1400" baseline="0" dirty="0" smtClean="0"/>
                        <a:t> отметка по алгебре</a:t>
                      </a:r>
                      <a:endParaRPr lang="ru-RU" sz="1400" dirty="0"/>
                    </a:p>
                  </a:txBody>
                  <a:tcPr/>
                </a:tc>
                <a:tc>
                  <a:txBody>
                    <a:bodyPr/>
                    <a:lstStyle/>
                    <a:p>
                      <a:r>
                        <a:rPr lang="ru-RU" sz="1400" dirty="0" smtClean="0"/>
                        <a:t>Годовая</a:t>
                      </a:r>
                      <a:r>
                        <a:rPr lang="ru-RU" sz="1400" baseline="0" dirty="0" smtClean="0"/>
                        <a:t> отметка по г</a:t>
                      </a:r>
                      <a:r>
                        <a:rPr lang="ru-RU" sz="1400" dirty="0" smtClean="0"/>
                        <a:t>еометрии</a:t>
                      </a:r>
                      <a:endParaRPr lang="ru-RU" sz="1400" dirty="0"/>
                    </a:p>
                  </a:txBody>
                  <a:tcPr/>
                </a:tc>
                <a:tc>
                  <a:txBody>
                    <a:bodyPr/>
                    <a:lstStyle/>
                    <a:p>
                      <a:r>
                        <a:rPr lang="ru-RU" sz="1400" dirty="0" smtClean="0"/>
                        <a:t>Экзаменационная отметка по математике</a:t>
                      </a:r>
                      <a:endParaRPr lang="ru-RU" sz="1400" dirty="0"/>
                    </a:p>
                  </a:txBody>
                  <a:tcPr/>
                </a:tc>
                <a:tc>
                  <a:txBody>
                    <a:bodyPr/>
                    <a:lstStyle/>
                    <a:p>
                      <a:r>
                        <a:rPr lang="ru-RU" sz="1400" dirty="0" smtClean="0"/>
                        <a:t>Среднее арифметическое</a:t>
                      </a:r>
                      <a:endParaRPr lang="ru-RU" sz="1400" dirty="0"/>
                    </a:p>
                  </a:txBody>
                  <a:tcPr/>
                </a:tc>
                <a:tc>
                  <a:txBody>
                    <a:bodyPr/>
                    <a:lstStyle/>
                    <a:p>
                      <a:r>
                        <a:rPr lang="ru-RU" sz="1400" dirty="0" smtClean="0"/>
                        <a:t>Итоговая</a:t>
                      </a:r>
                      <a:r>
                        <a:rPr lang="ru-RU" sz="1400" baseline="0" dirty="0" smtClean="0"/>
                        <a:t> отметка</a:t>
                      </a:r>
                      <a:endParaRPr lang="ru-RU" sz="1400" dirty="0"/>
                    </a:p>
                  </a:txBody>
                  <a:tcPr/>
                </a:tc>
              </a:tr>
              <a:tr h="268294">
                <a:tc>
                  <a:txBody>
                    <a:bodyPr/>
                    <a:lstStyle/>
                    <a:p>
                      <a:r>
                        <a:rPr lang="ru-RU" sz="1400" dirty="0" smtClean="0"/>
                        <a:t>4</a:t>
                      </a:r>
                      <a:endParaRPr lang="ru-RU" sz="1400" dirty="0"/>
                    </a:p>
                  </a:txBody>
                  <a:tcPr/>
                </a:tc>
                <a:tc>
                  <a:txBody>
                    <a:bodyPr/>
                    <a:lstStyle/>
                    <a:p>
                      <a:r>
                        <a:rPr lang="ru-RU" sz="1400" dirty="0" smtClean="0"/>
                        <a:t>3</a:t>
                      </a:r>
                      <a:endParaRPr lang="ru-RU" sz="1400" dirty="0"/>
                    </a:p>
                  </a:txBody>
                  <a:tcPr/>
                </a:tc>
                <a:tc>
                  <a:txBody>
                    <a:bodyPr/>
                    <a:lstStyle/>
                    <a:p>
                      <a:r>
                        <a:rPr lang="ru-RU" sz="1400" dirty="0" smtClean="0"/>
                        <a:t>4</a:t>
                      </a:r>
                      <a:endParaRPr lang="ru-RU" sz="1400" dirty="0"/>
                    </a:p>
                  </a:txBody>
                  <a:tcPr/>
                </a:tc>
                <a:tc>
                  <a:txBody>
                    <a:bodyPr/>
                    <a:lstStyle/>
                    <a:p>
                      <a:r>
                        <a:rPr lang="ru-RU" sz="1400" dirty="0" smtClean="0"/>
                        <a:t>3,66</a:t>
                      </a:r>
                      <a:endParaRPr lang="ru-RU" sz="1400" dirty="0"/>
                    </a:p>
                  </a:txBody>
                  <a:tcPr/>
                </a:tc>
                <a:tc>
                  <a:txBody>
                    <a:bodyPr/>
                    <a:lstStyle/>
                    <a:p>
                      <a:r>
                        <a:rPr lang="ru-RU" sz="1400" dirty="0" smtClean="0"/>
                        <a:t>4</a:t>
                      </a:r>
                      <a:endParaRPr lang="ru-RU" sz="1400" dirty="0"/>
                    </a:p>
                  </a:txBody>
                  <a:tcPr/>
                </a:tc>
              </a:tr>
            </a:tbl>
          </a:graphicData>
        </a:graphic>
      </p:graphicFrame>
      <p:sp>
        <p:nvSpPr>
          <p:cNvPr id="9" name="Прямоугольник 8"/>
          <p:cNvSpPr/>
          <p:nvPr/>
        </p:nvSpPr>
        <p:spPr>
          <a:xfrm>
            <a:off x="771896" y="3598224"/>
            <a:ext cx="10806546" cy="1200329"/>
          </a:xfrm>
          <a:prstGeom prst="rect">
            <a:avLst/>
          </a:prstGeom>
        </p:spPr>
        <p:txBody>
          <a:bodyPr wrap="square">
            <a:spAutoFit/>
          </a:bodyPr>
          <a:lstStyle/>
          <a:p>
            <a:pPr algn="just"/>
            <a:r>
              <a:rPr lang="ru-RU" dirty="0" smtClean="0"/>
              <a:t>В случае если в учебном плане были учебные предметы «Алгебра» и «Геометрия», то в графе «Наименование учебных предметов» указывается учебный предмет «Математика», а итоговая отметка за 9 класс определяется как среднее арифметическое годовых отметок по учебным предметам «Алгебра» и «Геометрия» и экзаменационной отметки выпускника.</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9075"/>
            <a:ext cx="10801350" cy="476250"/>
          </a:xfrm>
        </p:spPr>
        <p:txBody>
          <a:bodyPr>
            <a:normAutofit fontScale="90000"/>
          </a:bodyPr>
          <a:lstStyle/>
          <a:p>
            <a:r>
              <a:rPr lang="ru-RU" sz="2000" b="1" dirty="0" smtClean="0"/>
              <a:t>Заполнение бланка приложения к аттестату об основном общем  и среднем общем образовании (пр. 546)</a:t>
            </a:r>
            <a:endParaRPr lang="ru-RU" sz="2000" b="1" dirty="0"/>
          </a:p>
        </p:txBody>
      </p:sp>
      <p:sp>
        <p:nvSpPr>
          <p:cNvPr id="3" name="Подзаголовок 2"/>
          <p:cNvSpPr>
            <a:spLocks noGrp="1"/>
          </p:cNvSpPr>
          <p:nvPr>
            <p:ph type="subTitle" idx="1"/>
          </p:nvPr>
        </p:nvSpPr>
        <p:spPr>
          <a:xfrm>
            <a:off x="704850" y="695325"/>
            <a:ext cx="10934700" cy="4562475"/>
          </a:xfrm>
        </p:spPr>
        <p:txBody>
          <a:bodyPr>
            <a:normAutofit/>
          </a:bodyPr>
          <a:lstStyle/>
          <a:p>
            <a:pPr algn="just">
              <a:buFontTx/>
              <a:buChar char="-"/>
            </a:pPr>
            <a:endParaRPr lang="ru-RU" sz="2000" dirty="0" smtClean="0"/>
          </a:p>
          <a:p>
            <a:pPr algn="just">
              <a:buFontTx/>
              <a:buChar char="-"/>
            </a:pPr>
            <a:endParaRPr lang="ru-RU" sz="2000" dirty="0" smtClean="0"/>
          </a:p>
          <a:p>
            <a:pPr algn="just"/>
            <a:endParaRPr lang="ru-RU" sz="2000" dirty="0" smtClean="0"/>
          </a:p>
          <a:p>
            <a:pPr marL="457200" indent="-457200" algn="just"/>
            <a:endParaRPr lang="ru-RU" sz="2000" dirty="0" smtClean="0">
              <a:solidFill>
                <a:srgbClr val="FF0000"/>
              </a:solidFill>
            </a:endParaRPr>
          </a:p>
          <a:p>
            <a:pPr marL="457200" indent="-457200" algn="just">
              <a:buAutoNum type="arabicPeriod"/>
            </a:pPr>
            <a:endParaRPr lang="ru-RU" sz="2000" dirty="0" smtClean="0">
              <a:solidFill>
                <a:srgbClr val="FF0000"/>
              </a:solidFill>
            </a:endParaRPr>
          </a:p>
          <a:p>
            <a:pPr marL="457200" indent="-457200" algn="just">
              <a:buAutoNum type="arabicPeriod"/>
            </a:pPr>
            <a:endParaRPr lang="ru-RU" sz="2000" dirty="0" smtClean="0">
              <a:solidFill>
                <a:srgbClr val="FF0000"/>
              </a:solidFill>
            </a:endParaRPr>
          </a:p>
          <a:p>
            <a:pPr marL="457200" indent="-457200" algn="just">
              <a:buAutoNum type="arabicPeriod"/>
            </a:pPr>
            <a:endParaRPr lang="ru-RU" sz="2000" dirty="0" smtClean="0">
              <a:solidFill>
                <a:srgbClr val="FF0000"/>
              </a:solidFill>
            </a:endParaRPr>
          </a:p>
          <a:p>
            <a:endParaRPr lang="ru-RU" sz="2000" b="1" dirty="0" smtClean="0"/>
          </a:p>
          <a:p>
            <a:pPr marL="457200" indent="-457200" algn="just">
              <a:buAutoNum type="arabicPeriod"/>
            </a:pPr>
            <a:endParaRPr lang="ru-RU" sz="2000" dirty="0">
              <a:solidFill>
                <a:srgbClr val="FF0000"/>
              </a:solidFill>
            </a:endParaRPr>
          </a:p>
        </p:txBody>
      </p:sp>
      <p:sp>
        <p:nvSpPr>
          <p:cNvPr id="4" name="Прямоугольник 3"/>
          <p:cNvSpPr/>
          <p:nvPr/>
        </p:nvSpPr>
        <p:spPr>
          <a:xfrm>
            <a:off x="933450" y="781051"/>
            <a:ext cx="10915650" cy="1200329"/>
          </a:xfrm>
          <a:prstGeom prst="rect">
            <a:avLst/>
          </a:prstGeom>
        </p:spPr>
        <p:txBody>
          <a:bodyPr wrap="square">
            <a:spAutoFit/>
          </a:bodyPr>
          <a:lstStyle/>
          <a:p>
            <a:pPr algn="just"/>
            <a:r>
              <a:rPr lang="ru-RU" dirty="0" smtClean="0"/>
              <a:t>П.5.3. Итоговые отметки </a:t>
            </a:r>
            <a:r>
              <a:rPr lang="ru-RU" b="1" dirty="0" smtClean="0"/>
              <a:t>за 11 класс </a:t>
            </a:r>
            <a:r>
              <a:rPr lang="ru-RU" dirty="0" smtClean="0"/>
              <a:t>определяются как среднее арифметическое полугодовых (четвертных, триместровых) и годовых отметок обучающегося за каждый год обучения по образовательной программе среднего общего образования и выставляются в аттестат целыми числами в соответствии с правилами математического округления.</a:t>
            </a:r>
            <a:endParaRPr lang="ru-RU" dirty="0"/>
          </a:p>
        </p:txBody>
      </p:sp>
      <p:sp>
        <p:nvSpPr>
          <p:cNvPr id="5" name="Прямоугольник 4"/>
          <p:cNvSpPr/>
          <p:nvPr/>
        </p:nvSpPr>
        <p:spPr>
          <a:xfrm>
            <a:off x="1021278" y="3146961"/>
            <a:ext cx="10616540" cy="3570208"/>
          </a:xfrm>
          <a:prstGeom prst="rect">
            <a:avLst/>
          </a:prstGeom>
        </p:spPr>
        <p:txBody>
          <a:bodyPr wrap="square">
            <a:spAutoFit/>
          </a:bodyPr>
          <a:lstStyle/>
          <a:p>
            <a:pPr algn="just"/>
            <a:r>
              <a:rPr lang="ru-RU" sz="1600" dirty="0" smtClean="0"/>
              <a:t>П.5.3. В графе «Наименование учебных предметов» - наименования учебных предметов согласно соответствующему  ФГОС и учебному плану ОО (названия учебных предметов «Родной язык (…)», «Родная литература (…)», «Иностранный язык (…)», «Второй иностранный язык (…)» уточняются записью (в скобках), указывающей, какой родной или иностранный язык изучался выпускником). </a:t>
            </a:r>
          </a:p>
          <a:p>
            <a:pPr algn="just"/>
            <a:r>
              <a:rPr lang="ru-RU" sz="1600" dirty="0" smtClean="0"/>
              <a:t>П. 5.3. В графе «Итоговая отметка» - итоговые отметки выпускника:</a:t>
            </a:r>
          </a:p>
          <a:p>
            <a:pPr algn="just"/>
            <a:r>
              <a:rPr lang="ru-RU" sz="1600" dirty="0" smtClean="0"/>
              <a:t>- по каждому учебному предмету, входящему в обязательную часть учебного плана;</a:t>
            </a:r>
          </a:p>
          <a:p>
            <a:pPr algn="just"/>
            <a:r>
              <a:rPr lang="ru-RU" sz="1600" dirty="0" smtClean="0"/>
              <a:t>- по каждому учебному предмету, входящему в часть учебного плана, формируемую участниками образовательных отношений, изучавшемуся выпускником, в случае если на его изучение отводилось не менее 64 часов за два учебных года;</a:t>
            </a:r>
          </a:p>
          <a:p>
            <a:pPr algn="just"/>
            <a:r>
              <a:rPr lang="ru-RU" sz="1600" dirty="0" smtClean="0"/>
              <a:t>- по учебным предметам, изучение которых завершилось до 9 класса (изобразительное искусство, музыка и другие).</a:t>
            </a:r>
            <a:endParaRPr lang="ru-RU" sz="1600" b="1" dirty="0" smtClean="0">
              <a:solidFill>
                <a:srgbClr val="FF0000"/>
              </a:solidFill>
            </a:endParaRPr>
          </a:p>
          <a:p>
            <a:pPr algn="just"/>
            <a:r>
              <a:rPr lang="ru-RU" sz="1600" dirty="0" smtClean="0"/>
              <a:t>П. 5.2. В «Дополнительных сведениях» - наименования учебных предметов, курсов, изученных выпускником в объеме менее 64 часов за два учебных года, в том числе в рамках платных образовательных услуг, отметка за выполнение обучающимся индивидуального проекта (на уровне среднего общего образования – обязательно).</a:t>
            </a:r>
            <a:endParaRPr lang="ru-RU" sz="1600" dirty="0" smtClean="0">
              <a:solidFill>
                <a:srgbClr val="FF0000"/>
              </a:solidFill>
            </a:endParaRPr>
          </a:p>
          <a:p>
            <a:r>
              <a:rPr lang="ru-RU" dirty="0" smtClean="0">
                <a:solidFill>
                  <a:srgbClr val="FF0000"/>
                </a:solidFill>
              </a:rPr>
              <a:t> </a:t>
            </a:r>
            <a:endParaRPr lang="ru-RU" dirty="0"/>
          </a:p>
        </p:txBody>
      </p:sp>
      <p:graphicFrame>
        <p:nvGraphicFramePr>
          <p:cNvPr id="6" name="Таблица 5"/>
          <p:cNvGraphicFramePr>
            <a:graphicFrameLocks noGrp="1"/>
          </p:cNvGraphicFramePr>
          <p:nvPr/>
        </p:nvGraphicFramePr>
        <p:xfrm>
          <a:off x="961904" y="1990304"/>
          <a:ext cx="10747168" cy="1086196"/>
        </p:xfrm>
        <a:graphic>
          <a:graphicData uri="http://schemas.openxmlformats.org/drawingml/2006/table">
            <a:tbl>
              <a:tblPr firstRow="1" bandRow="1">
                <a:tableStyleId>{5C22544A-7EE6-4342-B048-85BDC9FD1C3A}</a:tableStyleId>
              </a:tblPr>
              <a:tblGrid>
                <a:gridCol w="1343396"/>
                <a:gridCol w="1343396"/>
                <a:gridCol w="1343396"/>
                <a:gridCol w="1343396"/>
                <a:gridCol w="1343396"/>
                <a:gridCol w="1343396"/>
                <a:gridCol w="1499258"/>
                <a:gridCol w="1187534"/>
              </a:tblGrid>
              <a:tr h="360218">
                <a:tc gridSpan="3">
                  <a:txBody>
                    <a:bodyPr/>
                    <a:lstStyle/>
                    <a:p>
                      <a:r>
                        <a:rPr lang="ru-RU" sz="1400" dirty="0" smtClean="0"/>
                        <a:t>10 класс</a:t>
                      </a:r>
                      <a:endParaRPr lang="ru-RU" sz="1400" dirty="0"/>
                    </a:p>
                  </a:txBody>
                  <a:tcPr/>
                </a:tc>
                <a:tc hMerge="1">
                  <a:txBody>
                    <a:bodyPr/>
                    <a:lstStyle/>
                    <a:p>
                      <a:endParaRPr lang="ru-RU" dirty="0"/>
                    </a:p>
                  </a:txBody>
                  <a:tcPr/>
                </a:tc>
                <a:tc hMerge="1">
                  <a:txBody>
                    <a:bodyPr/>
                    <a:lstStyle/>
                    <a:p>
                      <a:endParaRPr lang="ru-RU"/>
                    </a:p>
                  </a:txBody>
                  <a:tcPr/>
                </a:tc>
                <a:tc gridSpan="3">
                  <a:txBody>
                    <a:bodyPr/>
                    <a:lstStyle/>
                    <a:p>
                      <a:r>
                        <a:rPr lang="ru-RU" sz="1400" dirty="0" smtClean="0"/>
                        <a:t>11 класс</a:t>
                      </a:r>
                      <a:endParaRPr lang="ru-RU" sz="1400" dirty="0"/>
                    </a:p>
                  </a:txBody>
                  <a:tcPr/>
                </a:tc>
                <a:tc hMerge="1">
                  <a:txBody>
                    <a:bodyPr/>
                    <a:lstStyle/>
                    <a:p>
                      <a:endParaRPr lang="ru-RU"/>
                    </a:p>
                  </a:txBody>
                  <a:tcPr/>
                </a:tc>
                <a:tc hMerge="1">
                  <a:txBody>
                    <a:bodyPr/>
                    <a:lstStyle/>
                    <a:p>
                      <a:endParaRPr lang="ru-RU" dirty="0"/>
                    </a:p>
                  </a:txBody>
                  <a:tcPr/>
                </a:tc>
                <a:tc rowSpan="2">
                  <a:txBody>
                    <a:bodyPr/>
                    <a:lstStyle/>
                    <a:p>
                      <a:r>
                        <a:rPr lang="ru-RU" sz="1400" dirty="0" smtClean="0"/>
                        <a:t>Среднее арифметическое</a:t>
                      </a:r>
                      <a:endParaRPr lang="ru-RU" sz="1400" dirty="0"/>
                    </a:p>
                  </a:txBody>
                  <a:tcPr/>
                </a:tc>
                <a:tc rowSpan="2">
                  <a:txBody>
                    <a:bodyPr/>
                    <a:lstStyle/>
                    <a:p>
                      <a:r>
                        <a:rPr lang="ru-RU" sz="1400" dirty="0" smtClean="0"/>
                        <a:t>Итоговая отметка</a:t>
                      </a:r>
                      <a:endParaRPr lang="ru-RU" sz="1400" dirty="0"/>
                    </a:p>
                  </a:txBody>
                  <a:tcPr/>
                </a:tc>
              </a:tr>
              <a:tr h="360218">
                <a:tc>
                  <a:txBody>
                    <a:bodyPr/>
                    <a:lstStyle/>
                    <a:p>
                      <a:r>
                        <a:rPr lang="en-US" sz="1200" dirty="0" smtClean="0"/>
                        <a:t>I</a:t>
                      </a:r>
                      <a:r>
                        <a:rPr lang="ru-RU" sz="1200" dirty="0" smtClean="0"/>
                        <a:t> полугодие</a:t>
                      </a:r>
                      <a:endParaRPr lang="ru-RU" sz="1200" dirty="0"/>
                    </a:p>
                  </a:txBody>
                  <a:tcPr/>
                </a:tc>
                <a:tc>
                  <a:txBody>
                    <a:bodyPr/>
                    <a:lstStyle/>
                    <a:p>
                      <a:r>
                        <a:rPr lang="en-US" sz="1200" dirty="0" smtClean="0"/>
                        <a:t>II</a:t>
                      </a:r>
                      <a:r>
                        <a:rPr lang="ru-RU" sz="1200" dirty="0" smtClean="0"/>
                        <a:t> полугодие</a:t>
                      </a:r>
                      <a:endParaRPr lang="ru-RU" sz="1200" dirty="0"/>
                    </a:p>
                  </a:txBody>
                  <a:tcPr/>
                </a:tc>
                <a:tc>
                  <a:txBody>
                    <a:bodyPr/>
                    <a:lstStyle/>
                    <a:p>
                      <a:r>
                        <a:rPr lang="ru-RU" sz="1200" dirty="0" smtClean="0"/>
                        <a:t>Годовая отметка</a:t>
                      </a:r>
                      <a:endParaRPr lang="ru-RU" sz="1200" dirty="0"/>
                    </a:p>
                  </a:txBody>
                  <a:tcPr/>
                </a:tc>
                <a:tc>
                  <a:txBody>
                    <a:bodyPr/>
                    <a:lstStyle/>
                    <a:p>
                      <a:r>
                        <a:rPr lang="en-US" sz="1200" dirty="0" smtClean="0"/>
                        <a:t>I</a:t>
                      </a:r>
                      <a:r>
                        <a:rPr lang="ru-RU" sz="1200" dirty="0" smtClean="0"/>
                        <a:t> полугодие</a:t>
                      </a:r>
                      <a:endParaRPr lang="ru-RU" sz="1200" dirty="0"/>
                    </a:p>
                  </a:txBody>
                  <a:tcPr/>
                </a:tc>
                <a:tc>
                  <a:txBody>
                    <a:bodyPr/>
                    <a:lstStyle/>
                    <a:p>
                      <a:r>
                        <a:rPr lang="en-US" sz="1200" dirty="0" smtClean="0"/>
                        <a:t>Ii</a:t>
                      </a:r>
                      <a:r>
                        <a:rPr lang="ru-RU" sz="1200" baseline="0" dirty="0" smtClean="0"/>
                        <a:t> полугодие</a:t>
                      </a:r>
                      <a:endParaRPr lang="ru-RU" sz="1200" dirty="0"/>
                    </a:p>
                  </a:txBody>
                  <a:tcPr/>
                </a:tc>
                <a:tc>
                  <a:txBody>
                    <a:bodyPr/>
                    <a:lstStyle/>
                    <a:p>
                      <a:r>
                        <a:rPr lang="ru-RU" sz="1200" dirty="0" smtClean="0"/>
                        <a:t>Годовая отметка</a:t>
                      </a:r>
                      <a:endParaRPr lang="ru-RU" sz="1200" dirty="0"/>
                    </a:p>
                  </a:txBody>
                  <a:tcPr/>
                </a:tc>
                <a:tc vMerge="1">
                  <a:txBody>
                    <a:bodyPr/>
                    <a:lstStyle/>
                    <a:p>
                      <a:endParaRPr lang="ru-RU" sz="1200" dirty="0"/>
                    </a:p>
                  </a:txBody>
                  <a:tcPr/>
                </a:tc>
                <a:tc vMerge="1">
                  <a:txBody>
                    <a:bodyPr/>
                    <a:lstStyle/>
                    <a:p>
                      <a:endParaRPr lang="ru-RU" sz="1200" dirty="0"/>
                    </a:p>
                  </a:txBody>
                  <a:tcPr/>
                </a:tc>
              </a:tr>
              <a:tr h="360218">
                <a:tc>
                  <a:txBody>
                    <a:bodyPr/>
                    <a:lstStyle/>
                    <a:p>
                      <a:r>
                        <a:rPr lang="ru-RU" dirty="0" smtClean="0"/>
                        <a:t>3</a:t>
                      </a:r>
                      <a:endParaRPr lang="ru-RU" dirty="0"/>
                    </a:p>
                  </a:txBody>
                  <a:tcPr/>
                </a:tc>
                <a:tc>
                  <a:txBody>
                    <a:bodyPr/>
                    <a:lstStyle/>
                    <a:p>
                      <a:r>
                        <a:rPr lang="ru-RU" dirty="0" smtClean="0"/>
                        <a:t>5</a:t>
                      </a:r>
                      <a:endParaRPr lang="ru-RU" dirty="0"/>
                    </a:p>
                  </a:txBody>
                  <a:tcPr/>
                </a:tc>
                <a:tc>
                  <a:txBody>
                    <a:bodyPr/>
                    <a:lstStyle/>
                    <a:p>
                      <a:r>
                        <a:rPr lang="ru-RU" dirty="0" smtClean="0"/>
                        <a:t>4</a:t>
                      </a:r>
                      <a:endParaRPr lang="ru-RU" dirty="0"/>
                    </a:p>
                  </a:txBody>
                  <a:tcPr/>
                </a:tc>
                <a:tc>
                  <a:txBody>
                    <a:bodyPr/>
                    <a:lstStyle/>
                    <a:p>
                      <a:r>
                        <a:rPr lang="ru-RU" dirty="0" smtClean="0"/>
                        <a:t>5</a:t>
                      </a:r>
                      <a:endParaRPr lang="ru-RU" dirty="0"/>
                    </a:p>
                  </a:txBody>
                  <a:tcPr/>
                </a:tc>
                <a:tc>
                  <a:txBody>
                    <a:bodyPr/>
                    <a:lstStyle/>
                    <a:p>
                      <a:r>
                        <a:rPr lang="ru-RU" dirty="0" smtClean="0"/>
                        <a:t>5</a:t>
                      </a:r>
                      <a:endParaRPr lang="ru-RU" dirty="0"/>
                    </a:p>
                  </a:txBody>
                  <a:tcPr/>
                </a:tc>
                <a:tc>
                  <a:txBody>
                    <a:bodyPr/>
                    <a:lstStyle/>
                    <a:p>
                      <a:r>
                        <a:rPr lang="ru-RU" dirty="0" smtClean="0"/>
                        <a:t>5</a:t>
                      </a:r>
                      <a:endParaRPr lang="ru-RU" dirty="0"/>
                    </a:p>
                  </a:txBody>
                  <a:tcPr/>
                </a:tc>
                <a:tc>
                  <a:txBody>
                    <a:bodyPr/>
                    <a:lstStyle/>
                    <a:p>
                      <a:r>
                        <a:rPr lang="ru-RU" dirty="0" smtClean="0"/>
                        <a:t>4,5</a:t>
                      </a:r>
                      <a:endParaRPr lang="ru-RU" dirty="0"/>
                    </a:p>
                  </a:txBody>
                  <a:tcPr/>
                </a:tc>
                <a:tc>
                  <a:txBody>
                    <a:bodyPr/>
                    <a:lstStyle/>
                    <a:p>
                      <a:r>
                        <a:rPr lang="ru-RU" dirty="0" smtClean="0"/>
                        <a:t>5</a:t>
                      </a:r>
                      <a:endParaRPr lang="ru-RU"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9075"/>
            <a:ext cx="10801350" cy="476250"/>
          </a:xfrm>
        </p:spPr>
        <p:txBody>
          <a:bodyPr>
            <a:normAutofit/>
          </a:bodyPr>
          <a:lstStyle/>
          <a:p>
            <a:r>
              <a:rPr lang="ru-RU" sz="2000" b="1" dirty="0" smtClean="0"/>
              <a:t>Заполнение бланка приложения к аттестату об основном общем  и среднем общем образовании</a:t>
            </a:r>
            <a:endParaRPr lang="ru-RU" sz="2000" b="1" dirty="0"/>
          </a:p>
        </p:txBody>
      </p:sp>
      <p:sp>
        <p:nvSpPr>
          <p:cNvPr id="3" name="Подзаголовок 2"/>
          <p:cNvSpPr>
            <a:spLocks noGrp="1"/>
          </p:cNvSpPr>
          <p:nvPr>
            <p:ph type="subTitle" idx="1"/>
          </p:nvPr>
        </p:nvSpPr>
        <p:spPr>
          <a:xfrm>
            <a:off x="704850" y="695325"/>
            <a:ext cx="10934700" cy="4562475"/>
          </a:xfrm>
        </p:spPr>
        <p:txBody>
          <a:bodyPr>
            <a:normAutofit/>
          </a:bodyPr>
          <a:lstStyle/>
          <a:p>
            <a:pPr algn="just"/>
            <a:r>
              <a:rPr lang="ru-RU" sz="2000" dirty="0" smtClean="0"/>
              <a:t>П. 5.3. По учебным предметам "Изобразительное искусство", "Музыка" и "Физическая культура" допускается указание отметки «зачтено». </a:t>
            </a:r>
          </a:p>
          <a:p>
            <a:pPr algn="just"/>
            <a:r>
              <a:rPr lang="ru-RU" sz="2000" dirty="0" smtClean="0"/>
              <a:t>Запись "не изучал" не допускается. На незаполненных строках приложения ставится "Z".</a:t>
            </a:r>
          </a:p>
          <a:p>
            <a:pPr algn="just"/>
            <a:r>
              <a:rPr lang="ru-RU" sz="2000" dirty="0" smtClean="0"/>
              <a:t>П. 5.3 </a:t>
            </a:r>
            <a:r>
              <a:rPr lang="ru-RU" sz="2000" b="1" dirty="0" smtClean="0"/>
              <a:t>Экстернам</a:t>
            </a:r>
            <a:r>
              <a:rPr lang="ru-RU" sz="2000" dirty="0" smtClean="0"/>
              <a:t> в аттестат выставляются отметки, полученные ими на промежуточной аттестации, проводимой ОО по всем учебным предметам, входящим в обязательную часть учебного плана ОО, выдавшей соответствующий аттестат.</a:t>
            </a:r>
          </a:p>
          <a:p>
            <a:pPr algn="just"/>
            <a:r>
              <a:rPr lang="ru-RU" sz="2000" dirty="0" smtClean="0"/>
              <a:t>Итоговые отметки за 9 класс по учебным предметам "Русский язык", "Математика" и двум учебным предметам, сдаваемым по выбору обучающегося, </a:t>
            </a:r>
            <a:r>
              <a:rPr lang="ru-RU" sz="2000" dirty="0" smtClean="0">
                <a:solidFill>
                  <a:srgbClr val="002060"/>
                </a:solidFill>
                <a:hlinkClick r:id=""/>
              </a:rPr>
              <a:t>определяются как среднее арифметическое отметок, полученных на промежуточной аттестации, и экзаменационных отметок и выставляются в аттестат целыми числами в соответствии с правилами математического округления.</a:t>
            </a:r>
            <a:endParaRPr lang="ru-RU" sz="2000" dirty="0" smtClean="0">
              <a:solidFill>
                <a:srgbClr val="002060"/>
              </a:solidFill>
            </a:endParaRPr>
          </a:p>
          <a:p>
            <a:pPr algn="just"/>
            <a:endParaRPr lang="ru-RU" sz="2000" dirty="0" smtClean="0">
              <a:solidFill>
                <a:srgbClr val="FF0000"/>
              </a:solidFill>
            </a:endParaRPr>
          </a:p>
          <a:p>
            <a:pPr algn="just"/>
            <a:endParaRPr lang="ru-RU" sz="2000" dirty="0" smtClean="0"/>
          </a:p>
          <a:p>
            <a:pPr algn="just">
              <a:buFontTx/>
              <a:buChar char="-"/>
            </a:pPr>
            <a:endParaRPr lang="ru-RU" sz="2000" dirty="0" smtClean="0"/>
          </a:p>
          <a:p>
            <a:pPr algn="just">
              <a:buFontTx/>
              <a:buChar char="-"/>
            </a:pPr>
            <a:endParaRPr lang="ru-RU" sz="2000" dirty="0" smtClean="0"/>
          </a:p>
          <a:p>
            <a:pPr algn="just"/>
            <a:endParaRPr lang="ru-RU" sz="2000" dirty="0" smtClean="0"/>
          </a:p>
          <a:p>
            <a:pPr marL="457200" indent="-457200" algn="just"/>
            <a:endParaRPr lang="ru-RU" sz="2000" dirty="0" smtClean="0">
              <a:solidFill>
                <a:srgbClr val="FF0000"/>
              </a:solidFill>
            </a:endParaRPr>
          </a:p>
          <a:p>
            <a:pPr marL="457200" indent="-457200" algn="just">
              <a:buAutoNum type="arabicPeriod"/>
            </a:pPr>
            <a:endParaRPr lang="ru-RU" sz="2000" dirty="0" smtClean="0">
              <a:solidFill>
                <a:srgbClr val="FF0000"/>
              </a:solidFill>
            </a:endParaRPr>
          </a:p>
          <a:p>
            <a:pPr marL="457200" indent="-457200" algn="just">
              <a:buAutoNum type="arabicPeriod"/>
            </a:pPr>
            <a:endParaRPr lang="ru-RU" sz="2000" dirty="0" smtClean="0">
              <a:solidFill>
                <a:srgbClr val="FF0000"/>
              </a:solidFill>
            </a:endParaRPr>
          </a:p>
          <a:p>
            <a:pPr marL="457200" indent="-457200" algn="just">
              <a:buAutoNum type="arabicPeriod"/>
            </a:pPr>
            <a:endParaRPr lang="ru-RU" sz="2000" dirty="0" smtClean="0">
              <a:solidFill>
                <a:srgbClr val="FF0000"/>
              </a:solidFill>
            </a:endParaRPr>
          </a:p>
          <a:p>
            <a:endParaRPr lang="ru-RU" sz="2000" b="1" dirty="0" smtClean="0"/>
          </a:p>
          <a:p>
            <a:pPr marL="457200" indent="-457200" algn="just">
              <a:buAutoNum type="arabicPeriod"/>
            </a:pPr>
            <a:endParaRPr lang="ru-RU" sz="2000" dirty="0">
              <a:solidFill>
                <a:srgbClr val="FF0000"/>
              </a:solidFill>
            </a:endParaRPr>
          </a:p>
        </p:txBody>
      </p:sp>
      <p:sp>
        <p:nvSpPr>
          <p:cNvPr id="4" name="Прямоугольник 3"/>
          <p:cNvSpPr/>
          <p:nvPr/>
        </p:nvSpPr>
        <p:spPr>
          <a:xfrm>
            <a:off x="933450" y="781050"/>
            <a:ext cx="10915650" cy="1754326"/>
          </a:xfrm>
          <a:prstGeom prst="rect">
            <a:avLst/>
          </a:prstGeom>
        </p:spPr>
        <p:txBody>
          <a:bodyPr wrap="square">
            <a:spAutoFit/>
          </a:bodyPr>
          <a:lstStyle/>
          <a:p>
            <a:endParaRPr lang="ru-RU" dirty="0" smtClean="0"/>
          </a:p>
          <a:p>
            <a:endParaRPr lang="ru-RU" dirty="0" smtClean="0"/>
          </a:p>
          <a:p>
            <a:endParaRPr lang="ru-RU" dirty="0" smtClean="0"/>
          </a:p>
          <a:p>
            <a:endParaRPr lang="ru-RU" dirty="0" smtClean="0"/>
          </a:p>
          <a:p>
            <a:endParaRPr lang="ru-RU" dirty="0" smtClean="0">
              <a:solidFill>
                <a:srgbClr val="FF0000"/>
              </a:solidFill>
            </a:endParaRPr>
          </a:p>
          <a:p>
            <a:r>
              <a:rPr lang="ru-RU" dirty="0" smtClean="0">
                <a:solidFill>
                  <a:srgbClr val="FF0000"/>
                </a:solidFill>
              </a:rPr>
              <a:t> </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9075"/>
            <a:ext cx="10801350" cy="476250"/>
          </a:xfrm>
        </p:spPr>
        <p:txBody>
          <a:bodyPr>
            <a:noAutofit/>
          </a:bodyPr>
          <a:lstStyle/>
          <a:p>
            <a:r>
              <a:rPr lang="ru-RU" sz="3200" b="1" dirty="0" smtClean="0"/>
              <a:t>Выдача аттестата, внесение  сведений в ФИС ФРДО</a:t>
            </a:r>
            <a:endParaRPr lang="ru-RU" sz="3200" b="1" dirty="0"/>
          </a:p>
        </p:txBody>
      </p:sp>
      <p:sp>
        <p:nvSpPr>
          <p:cNvPr id="3" name="Подзаголовок 2"/>
          <p:cNvSpPr>
            <a:spLocks noGrp="1"/>
          </p:cNvSpPr>
          <p:nvPr>
            <p:ph type="subTitle" idx="1"/>
          </p:nvPr>
        </p:nvSpPr>
        <p:spPr>
          <a:xfrm>
            <a:off x="704850" y="695325"/>
            <a:ext cx="10934700" cy="5135459"/>
          </a:xfrm>
        </p:spPr>
        <p:txBody>
          <a:bodyPr>
            <a:normAutofit fontScale="25000" lnSpcReduction="20000"/>
          </a:bodyPr>
          <a:lstStyle/>
          <a:p>
            <a:pPr algn="just"/>
            <a:r>
              <a:rPr lang="ru-RU" sz="9600" b="1" dirty="0" smtClean="0">
                <a:solidFill>
                  <a:srgbClr val="002060"/>
                </a:solidFill>
              </a:rPr>
              <a:t>П. 22 приказа </a:t>
            </a:r>
            <a:r>
              <a:rPr lang="ru-RU" sz="9600" b="1" dirty="0" smtClean="0"/>
              <a:t>546 </a:t>
            </a:r>
            <a:r>
              <a:rPr lang="ru-RU" sz="9600" dirty="0" smtClean="0"/>
              <a:t>- Аттестаты и приложения к ним выдаются не позднее десяти дней после даты издания распорядительного акта об отчислении выпускников.</a:t>
            </a:r>
          </a:p>
          <a:p>
            <a:pPr algn="just"/>
            <a:endParaRPr lang="ru-RU" sz="9600" dirty="0" smtClean="0"/>
          </a:p>
          <a:p>
            <a:pPr algn="just"/>
            <a:r>
              <a:rPr lang="ru-RU" sz="9600" dirty="0" smtClean="0"/>
              <a:t>Письмо </a:t>
            </a:r>
            <a:r>
              <a:rPr lang="ru-RU" sz="9600" dirty="0" err="1" smtClean="0"/>
              <a:t>Минпросвещения</a:t>
            </a:r>
            <a:r>
              <a:rPr lang="ru-RU" sz="9600" dirty="0" smtClean="0"/>
              <a:t> РФ от 17.09.2019 № 04-ПГ-МП-19117:                                           «… образовательная организация не вправе выдавать справку выпускнику о том, что он является обучающимся школы, после его отчисления в связи с завершением обучения и получения аттестата».</a:t>
            </a:r>
          </a:p>
          <a:p>
            <a:pPr algn="just"/>
            <a:endParaRPr lang="ru-RU" sz="9600" dirty="0" smtClean="0"/>
          </a:p>
          <a:p>
            <a:pPr algn="just"/>
            <a:r>
              <a:rPr lang="ru-RU" sz="9600" dirty="0" smtClean="0"/>
              <a:t>П. 6 Постановления Правительства Российской Федерации от 31.05.2021 № 825 «О федеральной информационной системе «Федеральный реестр сведений о документах об образовании и (или) о квалификации, документах об обучении»:  </a:t>
            </a:r>
          </a:p>
          <a:p>
            <a:pPr algn="just"/>
            <a:r>
              <a:rPr lang="ru-RU" sz="9600" dirty="0" smtClean="0"/>
              <a:t>Сведения о документах об образовании, выдаваемых с 1 января 2021 года лицам, освоившим образовательные программы основного общего, среднего общего, среднего профессионального образования, а также основные программы профессионального обучения, подлежат внесению в информационную систему </a:t>
            </a:r>
            <a:r>
              <a:rPr lang="ru-RU" sz="9600" b="1" dirty="0" smtClean="0"/>
              <a:t>в течение 20 дней со дня выдачи указанных документов</a:t>
            </a:r>
            <a:r>
              <a:rPr lang="ru-RU" sz="9600" dirty="0" smtClean="0"/>
              <a:t>.</a:t>
            </a:r>
          </a:p>
          <a:p>
            <a:pPr algn="just"/>
            <a:endParaRPr lang="ru-RU" sz="9600" dirty="0" smtClean="0"/>
          </a:p>
          <a:p>
            <a:pPr algn="just"/>
            <a:r>
              <a:rPr lang="ru-RU" sz="9600" dirty="0" smtClean="0"/>
              <a:t> </a:t>
            </a:r>
          </a:p>
          <a:p>
            <a:pPr algn="just">
              <a:buFontTx/>
              <a:buChar char="-"/>
            </a:pPr>
            <a:endParaRPr lang="ru-RU" sz="2000" dirty="0" smtClean="0"/>
          </a:p>
          <a:p>
            <a:pPr algn="just"/>
            <a:endParaRPr lang="ru-RU" sz="2000" dirty="0" smtClean="0"/>
          </a:p>
          <a:p>
            <a:pPr marL="457200" indent="-457200" algn="just"/>
            <a:endParaRPr lang="ru-RU" sz="2000" dirty="0" smtClean="0">
              <a:solidFill>
                <a:srgbClr val="FF0000"/>
              </a:solidFill>
            </a:endParaRPr>
          </a:p>
          <a:p>
            <a:pPr marL="457200" indent="-457200" algn="just">
              <a:buAutoNum type="arabicPeriod"/>
            </a:pPr>
            <a:endParaRPr lang="ru-RU" sz="2000" dirty="0" smtClean="0">
              <a:solidFill>
                <a:srgbClr val="FF0000"/>
              </a:solidFill>
            </a:endParaRPr>
          </a:p>
          <a:p>
            <a:pPr marL="457200" indent="-457200" algn="just">
              <a:buAutoNum type="arabicPeriod"/>
            </a:pPr>
            <a:endParaRPr lang="ru-RU" sz="2000" dirty="0" smtClean="0">
              <a:solidFill>
                <a:srgbClr val="FF0000"/>
              </a:solidFill>
            </a:endParaRPr>
          </a:p>
          <a:p>
            <a:pPr marL="457200" indent="-457200" algn="just">
              <a:buAutoNum type="arabicPeriod"/>
            </a:pPr>
            <a:endParaRPr lang="ru-RU" sz="2000" dirty="0" smtClean="0">
              <a:solidFill>
                <a:srgbClr val="FF0000"/>
              </a:solidFill>
            </a:endParaRPr>
          </a:p>
          <a:p>
            <a:endParaRPr lang="ru-RU" sz="2000" b="1" dirty="0" smtClean="0"/>
          </a:p>
          <a:p>
            <a:pPr marL="457200" indent="-457200" algn="just">
              <a:buAutoNum type="arabicPeriod"/>
            </a:pPr>
            <a:endParaRPr lang="ru-RU" sz="2000" dirty="0">
              <a:solidFill>
                <a:srgbClr val="FF0000"/>
              </a:solidFill>
            </a:endParaRPr>
          </a:p>
        </p:txBody>
      </p:sp>
      <p:sp>
        <p:nvSpPr>
          <p:cNvPr id="4" name="Прямоугольник 3"/>
          <p:cNvSpPr/>
          <p:nvPr/>
        </p:nvSpPr>
        <p:spPr>
          <a:xfrm>
            <a:off x="933450" y="781050"/>
            <a:ext cx="10915650" cy="1754326"/>
          </a:xfrm>
          <a:prstGeom prst="rect">
            <a:avLst/>
          </a:prstGeom>
        </p:spPr>
        <p:txBody>
          <a:bodyPr wrap="square">
            <a:spAutoFit/>
          </a:bodyPr>
          <a:lstStyle/>
          <a:p>
            <a:endParaRPr lang="ru-RU" dirty="0" smtClean="0"/>
          </a:p>
          <a:p>
            <a:endParaRPr lang="ru-RU" dirty="0" smtClean="0"/>
          </a:p>
          <a:p>
            <a:endParaRPr lang="ru-RU" dirty="0" smtClean="0"/>
          </a:p>
          <a:p>
            <a:endParaRPr lang="ru-RU" dirty="0" smtClean="0"/>
          </a:p>
          <a:p>
            <a:endParaRPr lang="ru-RU" dirty="0" smtClean="0">
              <a:solidFill>
                <a:srgbClr val="FF0000"/>
              </a:solidFill>
            </a:endParaRPr>
          </a:p>
          <a:p>
            <a:r>
              <a:rPr lang="ru-RU" dirty="0" smtClean="0">
                <a:solidFill>
                  <a:srgbClr val="FF0000"/>
                </a:solidFill>
              </a:rPr>
              <a:t> </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483079"/>
            <a:ext cx="10515600" cy="1940944"/>
          </a:xfrm>
        </p:spPr>
        <p:txBody>
          <a:bodyPr>
            <a:normAutofit fontScale="90000"/>
          </a:bodyPr>
          <a:lstStyle/>
          <a:p>
            <a:pPr algn="ctr"/>
            <a:r>
              <a:rPr lang="ru-RU" sz="3200" b="1" dirty="0" smtClean="0"/>
              <a:t>Лицам </a:t>
            </a:r>
            <a:r>
              <a:rPr lang="ru-RU" sz="3200" dirty="0" smtClean="0"/>
              <a:t>с различными формами </a:t>
            </a:r>
            <a:r>
              <a:rPr lang="ru-RU" sz="3200" b="1" dirty="0" smtClean="0"/>
              <a:t>умственной отсталости</a:t>
            </a:r>
            <a:r>
              <a:rPr lang="ru-RU" sz="3200" dirty="0" smtClean="0"/>
              <a:t>, не имеющим основного и среднего общего образования и обучающимся по адаптированным основным общеобразовательным программам</a:t>
            </a:r>
            <a:br>
              <a:rPr lang="ru-RU" sz="3200" dirty="0" smtClean="0"/>
            </a:br>
            <a:endParaRPr lang="ru-RU" sz="3200" dirty="0"/>
          </a:p>
        </p:txBody>
      </p:sp>
      <p:sp>
        <p:nvSpPr>
          <p:cNvPr id="3" name="Содержимое 2"/>
          <p:cNvSpPr>
            <a:spLocks noGrp="1"/>
          </p:cNvSpPr>
          <p:nvPr>
            <p:ph sz="half" idx="1"/>
          </p:nvPr>
        </p:nvSpPr>
        <p:spPr>
          <a:xfrm>
            <a:off x="838200" y="2389517"/>
            <a:ext cx="5181600" cy="3935083"/>
          </a:xfrm>
        </p:spPr>
        <p:style>
          <a:lnRef idx="2">
            <a:schemeClr val="accent1"/>
          </a:lnRef>
          <a:fillRef idx="1">
            <a:schemeClr val="lt1"/>
          </a:fillRef>
          <a:effectRef idx="0">
            <a:schemeClr val="accent1"/>
          </a:effectRef>
          <a:fontRef idx="minor">
            <a:schemeClr val="dk1"/>
          </a:fontRef>
        </p:style>
        <p:txBody>
          <a:bodyPr>
            <a:normAutofit/>
          </a:bodyPr>
          <a:lstStyle/>
          <a:p>
            <a:pPr algn="just">
              <a:buNone/>
            </a:pPr>
            <a:r>
              <a:rPr lang="ru-RU" dirty="0" smtClean="0"/>
              <a:t>выдается </a:t>
            </a:r>
            <a:r>
              <a:rPr lang="ru-RU" b="1" dirty="0" smtClean="0"/>
              <a:t>свидетельство об обучении </a:t>
            </a:r>
          </a:p>
          <a:p>
            <a:pPr algn="just">
              <a:buNone/>
            </a:pPr>
            <a:r>
              <a:rPr lang="ru-RU" sz="2000" dirty="0" smtClean="0"/>
              <a:t>- не является документом об уровне образования </a:t>
            </a:r>
          </a:p>
          <a:p>
            <a:pPr algn="just">
              <a:buNone/>
            </a:pPr>
            <a:r>
              <a:rPr lang="ru-RU" sz="2000" dirty="0" smtClean="0"/>
              <a:t>-  свидетельство об обучении дает право на прохождение профессиональной подготовки по специальностям, рекомендованным для лиц с нарушением интеллекта</a:t>
            </a:r>
            <a:endParaRPr lang="ru-RU" sz="1800" dirty="0">
              <a:solidFill>
                <a:schemeClr val="tx1"/>
              </a:solidFill>
            </a:endParaRPr>
          </a:p>
        </p:txBody>
      </p:sp>
      <p:sp>
        <p:nvSpPr>
          <p:cNvPr id="4" name="Содержимое 3"/>
          <p:cNvSpPr>
            <a:spLocks noGrp="1"/>
          </p:cNvSpPr>
          <p:nvPr>
            <p:ph sz="half" idx="2"/>
          </p:nvPr>
        </p:nvSpPr>
        <p:spPr>
          <a:xfrm>
            <a:off x="6172200" y="2441274"/>
            <a:ext cx="5181600" cy="3892851"/>
          </a:xfrm>
        </p:spPr>
        <p:style>
          <a:lnRef idx="2">
            <a:schemeClr val="accent1"/>
          </a:lnRef>
          <a:fillRef idx="1">
            <a:schemeClr val="lt1"/>
          </a:fillRef>
          <a:effectRef idx="0">
            <a:schemeClr val="accent1"/>
          </a:effectRef>
          <a:fontRef idx="minor">
            <a:schemeClr val="dk1"/>
          </a:fontRef>
        </p:style>
        <p:txBody>
          <a:bodyPr>
            <a:noAutofit/>
          </a:bodyPr>
          <a:lstStyle/>
          <a:p>
            <a:pPr marL="457200" indent="-457200" algn="just">
              <a:buAutoNum type="arabicPeriod"/>
            </a:pPr>
            <a:r>
              <a:rPr lang="ru-RU" sz="1900" dirty="0" smtClean="0">
                <a:solidFill>
                  <a:schemeClr val="tx1"/>
                </a:solidFill>
              </a:rPr>
              <a:t>Часть 13 статьи 60 Федерального закона от 29 декабря 2012 года № 273-ФЗ «Об образовании   в Российской Федерации»</a:t>
            </a:r>
          </a:p>
          <a:p>
            <a:pPr marL="457200" indent="-457200" algn="just">
              <a:buAutoNum type="arabicPeriod"/>
            </a:pPr>
            <a:r>
              <a:rPr lang="ru-RU" sz="1900" dirty="0" smtClean="0">
                <a:solidFill>
                  <a:schemeClr val="tx1"/>
                </a:solidFill>
              </a:rPr>
              <a:t>Приказ Министерства образования и науки Российской Федерации от 14 октября 2013 года №1145 «Об утверждении образца свидетельства об обучении и порядка его выдачи лицам с ограниченными возможностями здоровья (с различными формами умственной отсталости), не имеющим  основного общего и среднего общего образования и обучающимся по адаптированным основным общеобразовательным программам»</a:t>
            </a:r>
            <a:endParaRPr lang="ru-RU" sz="19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5156</TotalTime>
  <Words>1949</Words>
  <Application>Microsoft Office PowerPoint</Application>
  <PresentationFormat>Произвольный</PresentationFormat>
  <Paragraphs>171</Paragraphs>
  <Slides>8</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Документы об образовании</vt:lpstr>
      <vt:lpstr> Документы об образовании, выдаваемые ОО лицам, успешно прошедшим ГИА  (ч. 6 ст. 60 273-ФЗ)  Пункт 21 приказа Министерства просвещения Российской Федерации  от 05.10.2020 № 546 «Об утверждении Порядка заполнения, учета и выдачи аттестатов об основном общем и среднем общем образовании и их дубликатов»    </vt:lpstr>
      <vt:lpstr>Аттестат с отличием</vt:lpstr>
      <vt:lpstr>       Заполнение бланка приложения к аттестату об основном общем  и среднем общем образовании ( пр. 546)                                      </vt:lpstr>
      <vt:lpstr>Заполнение бланка приложения к аттестату об основном общем  и среднем общем образовании (пр. 546)</vt:lpstr>
      <vt:lpstr>Заполнение бланка приложения к аттестату об основном общем  и среднем общем образовании</vt:lpstr>
      <vt:lpstr>Выдача аттестата, внесение  сведений в ФИС ФРДО</vt:lpstr>
      <vt:lpstr>Лицам с различными формами умственной отсталости, не имеющим основного и среднего общего образования и обучающимся по адаптированным основным общеобразовательным программам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Формирование независимой системы оценки качества работы организаций в сфере образования</dc:title>
  <dc:creator>User</dc:creator>
  <cp:lastModifiedBy>obr</cp:lastModifiedBy>
  <cp:revision>913</cp:revision>
  <cp:lastPrinted>2017-08-29T04:36:54Z</cp:lastPrinted>
  <dcterms:created xsi:type="dcterms:W3CDTF">2015-01-29T05:47:46Z</dcterms:created>
  <dcterms:modified xsi:type="dcterms:W3CDTF">2022-07-06T09:40:36Z</dcterms:modified>
</cp:coreProperties>
</file>