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78" r:id="rId4"/>
    <p:sldId id="276" r:id="rId5"/>
    <p:sldId id="272" r:id="rId6"/>
    <p:sldId id="275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79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https://rcokio.ru/metodicheskij-tsentr-soprovozhdenija-distantsionnyh-tehnologij/#met_mat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rcokio.ru/metodicheskij-tsentr-soprovozhdenija-distantsionnyh-tehnologij/#met_mat" TargetMode="Externa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CBC2F-3869-4495-A739-8A4C820CA635}" type="doc">
      <dgm:prSet loTypeId="urn:microsoft.com/office/officeart/2005/8/layout/hProcess10" loCatId="process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3D2C7F45-F77F-420C-8DE7-0E54C36F6846}">
      <dgm:prSet phldrT="[Текст]"/>
      <dgm:spPr/>
      <dgm:t>
        <a:bodyPr/>
        <a:lstStyle/>
        <a:p>
          <a:r>
            <a:rPr lang="ru-RU" dirty="0" smtClean="0"/>
            <a:t>В рамках государственного задания реализуется  в 2021 году</a:t>
          </a:r>
        </a:p>
        <a:p>
          <a:r>
            <a:rPr lang="ru-RU" dirty="0" smtClean="0"/>
            <a:t>25 программ  </a:t>
          </a:r>
        </a:p>
      </dgm:t>
    </dgm:pt>
    <dgm:pt modelId="{B20666A4-3102-4695-AD0B-DD60C0CA5036}" type="parTrans" cxnId="{2200D18E-3213-4DF6-9F80-14A636459DCF}">
      <dgm:prSet/>
      <dgm:spPr/>
      <dgm:t>
        <a:bodyPr/>
        <a:lstStyle/>
        <a:p>
          <a:endParaRPr lang="ru-RU"/>
        </a:p>
      </dgm:t>
    </dgm:pt>
    <dgm:pt modelId="{B3D8EDCF-9670-4F6B-9A60-0567779F3DAD}" type="sibTrans" cxnId="{2200D18E-3213-4DF6-9F80-14A636459DCF}">
      <dgm:prSet/>
      <dgm:spPr/>
      <dgm:t>
        <a:bodyPr/>
        <a:lstStyle/>
        <a:p>
          <a:endParaRPr lang="ru-RU"/>
        </a:p>
      </dgm:t>
    </dgm:pt>
    <dgm:pt modelId="{20127C79-DA3E-4104-A2C6-196C500CC93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из них с применением стажировки </a:t>
          </a:r>
          <a:endParaRPr lang="ru-RU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E41DF336-8348-443A-887F-990E4F8630FF}" type="parTrans" cxnId="{10E9E2C2-C614-481D-AC17-36B2A05C4215}">
      <dgm:prSet/>
      <dgm:spPr/>
      <dgm:t>
        <a:bodyPr/>
        <a:lstStyle/>
        <a:p>
          <a:endParaRPr lang="ru-RU"/>
        </a:p>
      </dgm:t>
    </dgm:pt>
    <dgm:pt modelId="{A7DB4AB2-4B44-4A0E-B93C-52ECDB7A5FC8}" type="sibTrans" cxnId="{10E9E2C2-C614-481D-AC17-36B2A05C4215}">
      <dgm:prSet/>
      <dgm:spPr/>
      <dgm:t>
        <a:bodyPr/>
        <a:lstStyle/>
        <a:p>
          <a:endParaRPr lang="ru-RU"/>
        </a:p>
      </dgm:t>
    </dgm:pt>
    <dgm:pt modelId="{27A1328F-1C0D-43F3-9DDF-B0D8EFF2CD4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13 программ на базе опорных площадок ГБУ ДПО РЦОКИО, в </a:t>
          </a:r>
          <a:r>
            <a:rPr lang="ru-RU" sz="2000" b="1" dirty="0" err="1" smtClean="0">
              <a:solidFill>
                <a:schemeClr val="accent6">
                  <a:lumMod val="50000"/>
                </a:schemeClr>
              </a:solidFill>
            </a:rPr>
            <a:t>т.ч</a:t>
          </a:r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. </a:t>
          </a:r>
          <a:r>
            <a:rPr lang="ru-RU" sz="2000" b="1" dirty="0" smtClean="0">
              <a:solidFill>
                <a:schemeClr val="accent6">
                  <a:lumMod val="50000"/>
                </a:schemeClr>
              </a:solidFill>
              <a:hlinkClick xmlns:r="http://schemas.openxmlformats.org/officeDocument/2006/relationships" r:id="rId1"/>
            </a:rPr>
            <a:t>РИП</a:t>
          </a:r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endParaRPr lang="ru-RU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495AD894-C0BB-404A-B047-24C137E0D0EC}" type="parTrans" cxnId="{2E014837-4D5F-4FA6-858B-18E276E4E63C}">
      <dgm:prSet/>
      <dgm:spPr/>
      <dgm:t>
        <a:bodyPr/>
        <a:lstStyle/>
        <a:p>
          <a:endParaRPr lang="ru-RU"/>
        </a:p>
      </dgm:t>
    </dgm:pt>
    <dgm:pt modelId="{799FAE2B-0DB7-471D-ACD4-F2D0E3C1112B}" type="sibTrans" cxnId="{2E014837-4D5F-4FA6-858B-18E276E4E63C}">
      <dgm:prSet/>
      <dgm:spPr/>
      <dgm:t>
        <a:bodyPr/>
        <a:lstStyle/>
        <a:p>
          <a:endParaRPr lang="ru-RU"/>
        </a:p>
      </dgm:t>
    </dgm:pt>
    <dgm:pt modelId="{56F6C457-632F-41DD-90FD-AE9CAA4721E5}" type="pres">
      <dgm:prSet presAssocID="{CD5CBC2F-3869-4495-A739-8A4C820CA6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87737D-333B-453C-9045-0F48F0433E4B}" type="pres">
      <dgm:prSet presAssocID="{3D2C7F45-F77F-420C-8DE7-0E54C36F6846}" presName="composite" presStyleCnt="0"/>
      <dgm:spPr/>
    </dgm:pt>
    <dgm:pt modelId="{C1EF88E5-5DA9-497C-823F-7E998A5E34AB}" type="pres">
      <dgm:prSet presAssocID="{3D2C7F45-F77F-420C-8DE7-0E54C36F6846}" presName="imagSh" presStyleLbl="bgImgPlace1" presStyleIdx="0" presStyleCnt="2" custLinFactNeighborX="-3383" custLinFactNeighborY="-1599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BCCBEB-D6C2-4304-A289-278C5C266ACF}" type="pres">
      <dgm:prSet presAssocID="{3D2C7F45-F77F-420C-8DE7-0E54C36F6846}" presName="txNode" presStyleLbl="node1" presStyleIdx="0" presStyleCnt="2" custLinFactNeighborX="514" custLinFactNeighborY="1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44B86-8C7E-454B-A12A-47FA83B4077F}" type="pres">
      <dgm:prSet presAssocID="{B3D8EDCF-9670-4F6B-9A60-0567779F3DAD}" presName="sibTrans" presStyleLbl="sibTrans2D1" presStyleIdx="0" presStyleCnt="1"/>
      <dgm:spPr/>
      <dgm:t>
        <a:bodyPr/>
        <a:lstStyle/>
        <a:p>
          <a:endParaRPr lang="ru-RU"/>
        </a:p>
      </dgm:t>
    </dgm:pt>
    <dgm:pt modelId="{1BB7BCA9-E95A-4FAA-9BE2-440CDE93A6B5}" type="pres">
      <dgm:prSet presAssocID="{B3D8EDCF-9670-4F6B-9A60-0567779F3DAD}" presName="connTx" presStyleLbl="sibTrans2D1" presStyleIdx="0" presStyleCnt="1"/>
      <dgm:spPr/>
      <dgm:t>
        <a:bodyPr/>
        <a:lstStyle/>
        <a:p>
          <a:endParaRPr lang="ru-RU"/>
        </a:p>
      </dgm:t>
    </dgm:pt>
    <dgm:pt modelId="{A0BCA635-8002-40C1-86A6-16999CBBE5EA}" type="pres">
      <dgm:prSet presAssocID="{20127C79-DA3E-4104-A2C6-196C500CC93B}" presName="composite" presStyleCnt="0"/>
      <dgm:spPr/>
    </dgm:pt>
    <dgm:pt modelId="{E68EE5B2-0601-4991-B03B-F585FB18156A}" type="pres">
      <dgm:prSet presAssocID="{20127C79-DA3E-4104-A2C6-196C500CC93B}" presName="imagSh" presStyleLbl="bgImgPlace1" presStyleIdx="1" presStyleCnt="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EED42C-28AA-4E62-B61C-9C1D945623DA}" type="pres">
      <dgm:prSet presAssocID="{20127C79-DA3E-4104-A2C6-196C500CC93B}" presName="txNode" presStyleLbl="node1" presStyleIdx="1" presStyleCnt="2" custLinFactNeighborX="9914" custLinFactNeighborY="3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014837-4D5F-4FA6-858B-18E276E4E63C}" srcId="{20127C79-DA3E-4104-A2C6-196C500CC93B}" destId="{27A1328F-1C0D-43F3-9DDF-B0D8EFF2CD46}" srcOrd="0" destOrd="0" parTransId="{495AD894-C0BB-404A-B047-24C137E0D0EC}" sibTransId="{799FAE2B-0DB7-471D-ACD4-F2D0E3C1112B}"/>
    <dgm:cxn modelId="{305547AD-6CAA-45BA-8392-88B8E2D838A9}" type="presOf" srcId="{20127C79-DA3E-4104-A2C6-196C500CC93B}" destId="{1AEED42C-28AA-4E62-B61C-9C1D945623DA}" srcOrd="0" destOrd="0" presId="urn:microsoft.com/office/officeart/2005/8/layout/hProcess10"/>
    <dgm:cxn modelId="{07534963-5215-4B85-B820-9D470B25CBF1}" type="presOf" srcId="{27A1328F-1C0D-43F3-9DDF-B0D8EFF2CD46}" destId="{1AEED42C-28AA-4E62-B61C-9C1D945623DA}" srcOrd="0" destOrd="1" presId="urn:microsoft.com/office/officeart/2005/8/layout/hProcess10"/>
    <dgm:cxn modelId="{30095A8F-5A36-42D1-8955-A421216C545C}" type="presOf" srcId="{B3D8EDCF-9670-4F6B-9A60-0567779F3DAD}" destId="{1BB7BCA9-E95A-4FAA-9BE2-440CDE93A6B5}" srcOrd="1" destOrd="0" presId="urn:microsoft.com/office/officeart/2005/8/layout/hProcess10"/>
    <dgm:cxn modelId="{2200D18E-3213-4DF6-9F80-14A636459DCF}" srcId="{CD5CBC2F-3869-4495-A739-8A4C820CA635}" destId="{3D2C7F45-F77F-420C-8DE7-0E54C36F6846}" srcOrd="0" destOrd="0" parTransId="{B20666A4-3102-4695-AD0B-DD60C0CA5036}" sibTransId="{B3D8EDCF-9670-4F6B-9A60-0567779F3DAD}"/>
    <dgm:cxn modelId="{10E9E2C2-C614-481D-AC17-36B2A05C4215}" srcId="{CD5CBC2F-3869-4495-A739-8A4C820CA635}" destId="{20127C79-DA3E-4104-A2C6-196C500CC93B}" srcOrd="1" destOrd="0" parTransId="{E41DF336-8348-443A-887F-990E4F8630FF}" sibTransId="{A7DB4AB2-4B44-4A0E-B93C-52ECDB7A5FC8}"/>
    <dgm:cxn modelId="{AC181BCC-3628-42B4-A27B-0A4ADF191C7C}" type="presOf" srcId="{CD5CBC2F-3869-4495-A739-8A4C820CA635}" destId="{56F6C457-632F-41DD-90FD-AE9CAA4721E5}" srcOrd="0" destOrd="0" presId="urn:microsoft.com/office/officeart/2005/8/layout/hProcess10"/>
    <dgm:cxn modelId="{D0F5E651-8639-4BA2-A1BE-3BF39C02179D}" type="presOf" srcId="{3D2C7F45-F77F-420C-8DE7-0E54C36F6846}" destId="{61BCCBEB-D6C2-4304-A289-278C5C266ACF}" srcOrd="0" destOrd="0" presId="urn:microsoft.com/office/officeart/2005/8/layout/hProcess10"/>
    <dgm:cxn modelId="{BEF918D3-FBB9-476C-B1E5-776762BFFB2C}" type="presOf" srcId="{B3D8EDCF-9670-4F6B-9A60-0567779F3DAD}" destId="{41A44B86-8C7E-454B-A12A-47FA83B4077F}" srcOrd="0" destOrd="0" presId="urn:microsoft.com/office/officeart/2005/8/layout/hProcess10"/>
    <dgm:cxn modelId="{E5BE1E8F-3014-4427-BE96-25D36D2F1E7E}" type="presParOf" srcId="{56F6C457-632F-41DD-90FD-AE9CAA4721E5}" destId="{2087737D-333B-453C-9045-0F48F0433E4B}" srcOrd="0" destOrd="0" presId="urn:microsoft.com/office/officeart/2005/8/layout/hProcess10"/>
    <dgm:cxn modelId="{37F2B2B5-AB61-4932-9FD6-4ED9053D37AF}" type="presParOf" srcId="{2087737D-333B-453C-9045-0F48F0433E4B}" destId="{C1EF88E5-5DA9-497C-823F-7E998A5E34AB}" srcOrd="0" destOrd="0" presId="urn:microsoft.com/office/officeart/2005/8/layout/hProcess10"/>
    <dgm:cxn modelId="{4593E958-2E42-423E-8BE4-7E20F11B818C}" type="presParOf" srcId="{2087737D-333B-453C-9045-0F48F0433E4B}" destId="{61BCCBEB-D6C2-4304-A289-278C5C266ACF}" srcOrd="1" destOrd="0" presId="urn:microsoft.com/office/officeart/2005/8/layout/hProcess10"/>
    <dgm:cxn modelId="{4E676FEA-AB39-483B-8E72-388C003DC65A}" type="presParOf" srcId="{56F6C457-632F-41DD-90FD-AE9CAA4721E5}" destId="{41A44B86-8C7E-454B-A12A-47FA83B4077F}" srcOrd="1" destOrd="0" presId="urn:microsoft.com/office/officeart/2005/8/layout/hProcess10"/>
    <dgm:cxn modelId="{44DC6DC8-41BB-471E-A3EF-920755EDC69E}" type="presParOf" srcId="{41A44B86-8C7E-454B-A12A-47FA83B4077F}" destId="{1BB7BCA9-E95A-4FAA-9BE2-440CDE93A6B5}" srcOrd="0" destOrd="0" presId="urn:microsoft.com/office/officeart/2005/8/layout/hProcess10"/>
    <dgm:cxn modelId="{D0DCAA2D-DDAF-4CC1-A776-794067BC4FFC}" type="presParOf" srcId="{56F6C457-632F-41DD-90FD-AE9CAA4721E5}" destId="{A0BCA635-8002-40C1-86A6-16999CBBE5EA}" srcOrd="2" destOrd="0" presId="urn:microsoft.com/office/officeart/2005/8/layout/hProcess10"/>
    <dgm:cxn modelId="{4F6A263E-4D96-4E29-A552-6095B23CF10D}" type="presParOf" srcId="{A0BCA635-8002-40C1-86A6-16999CBBE5EA}" destId="{E68EE5B2-0601-4991-B03B-F585FB18156A}" srcOrd="0" destOrd="0" presId="urn:microsoft.com/office/officeart/2005/8/layout/hProcess10"/>
    <dgm:cxn modelId="{AD3D7687-776C-40E2-A72C-1A328C37FADC}" type="presParOf" srcId="{A0BCA635-8002-40C1-86A6-16999CBBE5EA}" destId="{1AEED42C-28AA-4E62-B61C-9C1D945623D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88E5-5DA9-497C-823F-7E998A5E34AB}">
      <dsp:nvSpPr>
        <dsp:cNvPr id="0" name=""/>
        <dsp:cNvSpPr/>
      </dsp:nvSpPr>
      <dsp:spPr>
        <a:xfrm>
          <a:off x="0" y="0"/>
          <a:ext cx="2898758" cy="28987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CCBEB-D6C2-4304-A289-278C5C266ACF}">
      <dsp:nvSpPr>
        <dsp:cNvPr id="0" name=""/>
        <dsp:cNvSpPr/>
      </dsp:nvSpPr>
      <dsp:spPr>
        <a:xfrm>
          <a:off x="490049" y="1804008"/>
          <a:ext cx="2898758" cy="2898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 рамках государственного задания реализуется  в 2021 году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25 программ  </a:t>
          </a:r>
        </a:p>
      </dsp:txBody>
      <dsp:txXfrm>
        <a:off x="574951" y="1888910"/>
        <a:ext cx="2728954" cy="2728954"/>
      </dsp:txXfrm>
    </dsp:sp>
    <dsp:sp modelId="{41A44B86-8C7E-454B-A12A-47FA83B4077F}">
      <dsp:nvSpPr>
        <dsp:cNvPr id="0" name=""/>
        <dsp:cNvSpPr/>
      </dsp:nvSpPr>
      <dsp:spPr>
        <a:xfrm rot="26718">
          <a:off x="3458255" y="1118901"/>
          <a:ext cx="559522" cy="696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458258" y="1257555"/>
        <a:ext cx="391665" cy="417919"/>
      </dsp:txXfrm>
    </dsp:sp>
    <dsp:sp modelId="{E68EE5B2-0601-4991-B03B-F585FB18156A}">
      <dsp:nvSpPr>
        <dsp:cNvPr id="0" name=""/>
        <dsp:cNvSpPr/>
      </dsp:nvSpPr>
      <dsp:spPr>
        <a:xfrm>
          <a:off x="4497346" y="34954"/>
          <a:ext cx="2898758" cy="28987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ED42C-28AA-4E62-B61C-9C1D945623DA}">
      <dsp:nvSpPr>
        <dsp:cNvPr id="0" name=""/>
        <dsp:cNvSpPr/>
      </dsp:nvSpPr>
      <dsp:spPr>
        <a:xfrm>
          <a:off x="4972496" y="1809164"/>
          <a:ext cx="2898758" cy="2898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368424"/>
                <a:satOff val="-16105"/>
                <a:lumOff val="43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368424"/>
                <a:satOff val="-16105"/>
                <a:lumOff val="43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368424"/>
                <a:satOff val="-16105"/>
                <a:lumOff val="43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</a:rPr>
            <a:t>из них с применением стажировки </a:t>
          </a:r>
          <a:endParaRPr lang="ru-RU" sz="2000" b="1" kern="1200" dirty="0">
            <a:solidFill>
              <a:schemeClr val="accent6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</a:rPr>
            <a:t>13 программ на базе опорных площадок ГБУ ДПО РЦОКИО, в </a:t>
          </a:r>
          <a:r>
            <a:rPr lang="ru-RU" sz="2000" b="1" kern="1200" dirty="0" err="1" smtClean="0">
              <a:solidFill>
                <a:schemeClr val="accent6">
                  <a:lumMod val="50000"/>
                </a:schemeClr>
              </a:solidFill>
            </a:rPr>
            <a:t>т.ч</a:t>
          </a: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</a:rPr>
            <a:t>. </a:t>
          </a: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  <a:hlinkClick xmlns:r="http://schemas.openxmlformats.org/officeDocument/2006/relationships" r:id="rId3"/>
            </a:rPr>
            <a:t>РИП</a:t>
          </a: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endParaRPr lang="ru-RU" sz="20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057398" y="1894066"/>
        <a:ext cx="2728954" cy="2728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E79D7-B026-41F4-9B74-0896DC37318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3B346-217B-45DE-B283-F34EF6D17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24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760D6-F838-47B7-BB82-2A4F1C9B3D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58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C2D9-A85F-4973-9F6A-4414D61376D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7DF2-E174-4515-8466-FEDE9A45E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0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C2D9-A85F-4973-9F6A-4414D61376D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7DF2-E174-4515-8466-FEDE9A45E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69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C2D9-A85F-4973-9F6A-4414D61376D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7DF2-E174-4515-8466-FEDE9A45E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38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0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4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9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1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C2D9-A85F-4973-9F6A-4414D61376D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7DF2-E174-4515-8466-FEDE9A45E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97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8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2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8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C2D9-A85F-4973-9F6A-4414D61376D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7DF2-E174-4515-8466-FEDE9A45E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59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5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3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C2D9-A85F-4973-9F6A-4414D61376D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7DF2-E174-4515-8466-FEDE9A45E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5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C2D9-A85F-4973-9F6A-4414D61376D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7DF2-E174-4515-8466-FEDE9A45E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7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C2D9-A85F-4973-9F6A-4414D61376D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7DF2-E174-4515-8466-FEDE9A45E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5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C2D9-A85F-4973-9F6A-4414D61376D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7DF2-E174-4515-8466-FEDE9A45E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C2D9-A85F-4973-9F6A-4414D61376D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7DF2-E174-4515-8466-FEDE9A45E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7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C2D9-A85F-4973-9F6A-4414D61376D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7DF2-E174-4515-8466-FEDE9A45E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7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C2D9-A85F-4973-9F6A-4414D61376D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77DF2-E174-4515-8466-FEDE9A45E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7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8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6F196A1-37DC-4CED-BE73-0810763961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FB5BBBB-4A01-4864-A542-E2139BBD9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2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onf.rcokio.ru/" TargetMode="External"/><Relationship Id="rId13" Type="http://schemas.openxmlformats.org/officeDocument/2006/relationships/image" Target="../media/image27.png"/><Relationship Id="rId3" Type="http://schemas.openxmlformats.org/officeDocument/2006/relationships/hyperlink" Target="https://rcokio.ru/lesson/" TargetMode="External"/><Relationship Id="rId7" Type="http://schemas.openxmlformats.org/officeDocument/2006/relationships/image" Target="../media/image24.png"/><Relationship Id="rId12" Type="http://schemas.openxmlformats.org/officeDocument/2006/relationships/hyperlink" Target="https://rcokio.ru/vimp/" TargetMode="External"/><Relationship Id="rId2" Type="http://schemas.openxmlformats.org/officeDocument/2006/relationships/image" Target="../media/image2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hyperlink" Target="https://rcokio.ru/nauchno-metodicheskij-zhurnal/" TargetMode="External"/><Relationship Id="rId15" Type="http://schemas.openxmlformats.org/officeDocument/2006/relationships/image" Target="../media/image28.png"/><Relationship Id="rId10" Type="http://schemas.openxmlformats.org/officeDocument/2006/relationships/hyperlink" Target="https://rcokio.ru/vimp/regionalnyj-reestr-ekspertov/regionalnyj-reestr-ekspertov/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hyperlink" Target="https://rcokio.ru/metodicheskij-tsentr-soprovozhdenija-distantsionnyh-tehnologij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82810" y="2100648"/>
            <a:ext cx="74881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Реализация региональных эффективных педагогических и управленческих практик в системе непрерывного профессионального образования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2810" y="4613189"/>
            <a:ext cx="7488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+mj-lt"/>
                <a:ea typeface="+mj-ea"/>
                <a:cs typeface="+mj-cs"/>
              </a:rPr>
              <a:t>Солодкова Екатерина Александровна,</a:t>
            </a:r>
          </a:p>
          <a:p>
            <a:pPr algn="r"/>
            <a:r>
              <a:rPr lang="ru-RU" b="1" dirty="0" smtClean="0">
                <a:latin typeface="+mj-lt"/>
                <a:ea typeface="+mj-ea"/>
                <a:cs typeface="+mj-cs"/>
              </a:rPr>
              <a:t>начальник ЦНППМП на базе ГБУ ДПО РЦОКИО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26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87"/>
            <a:ext cx="9144000" cy="66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767" y="214700"/>
            <a:ext cx="6943028" cy="9941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Реализация программ повышения квалификации посредствам стажировок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 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587441"/>
              </p:ext>
            </p:extLst>
          </p:nvPr>
        </p:nvGraphicFramePr>
        <p:xfrm>
          <a:off x="1041540" y="1964725"/>
          <a:ext cx="7871255" cy="4707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209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253033" y="88099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53033" y="567445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934" y="943481"/>
            <a:ext cx="7087649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u-RU" sz="2100" dirty="0">
                <a:solidFill>
                  <a:prstClr val="black"/>
                </a:solidFill>
                <a:cs typeface="Times New Roman" panose="02020603050405020304" pitchFamily="18" charset="0"/>
              </a:rPr>
              <a:t>Информационные ресурсы ГБУ ДПО РЦОКИО</a:t>
            </a:r>
            <a:endParaRPr lang="ru-RU" sz="2100" dirty="0">
              <a:solidFill>
                <a:prstClr val="black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367783" y="1335896"/>
            <a:ext cx="0" cy="47514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119050" y="1329612"/>
            <a:ext cx="0" cy="63718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784637" y="1798454"/>
            <a:ext cx="276702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u-RU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Официальный сайт ГБУ ДПО РЦОКИО</a:t>
            </a:r>
            <a:endParaRPr lang="ru-RU" sz="2100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58440" t="47324" r="33268" b="29241"/>
          <a:stretch/>
        </p:blipFill>
        <p:spPr>
          <a:xfrm>
            <a:off x="7511618" y="2312231"/>
            <a:ext cx="1539226" cy="231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50695" b="1258"/>
          <a:stretch/>
        </p:blipFill>
        <p:spPr>
          <a:xfrm>
            <a:off x="5869852" y="3672271"/>
            <a:ext cx="1650953" cy="213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5735538" y="1811045"/>
            <a:ext cx="2767024" cy="41549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u-RU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Социальные сети</a:t>
            </a:r>
            <a:endParaRPr lang="ru-RU" sz="2100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48" y="3725847"/>
            <a:ext cx="2334775" cy="75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3033" y="2649601"/>
            <a:ext cx="2010965" cy="792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707" y="2652235"/>
            <a:ext cx="1832187" cy="72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528" y="3722633"/>
            <a:ext cx="1782366" cy="702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554" y="4743450"/>
            <a:ext cx="2884760" cy="1118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42" y="4843601"/>
            <a:ext cx="2367984" cy="917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6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9" t="9181" r="20764" b="21093"/>
          <a:stretch/>
        </p:blipFill>
        <p:spPr>
          <a:xfrm>
            <a:off x="416058" y="309644"/>
            <a:ext cx="6369851" cy="6120431"/>
          </a:xfrm>
          <a:prstGeom prst="rect">
            <a:avLst/>
          </a:prstGeom>
        </p:spPr>
      </p:pic>
      <p:pic>
        <p:nvPicPr>
          <p:cNvPr id="14" name="Рисунок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642" y="1503500"/>
            <a:ext cx="2167718" cy="706197"/>
          </a:xfrm>
          <a:prstGeom prst="rect">
            <a:avLst/>
          </a:prstGeom>
        </p:spPr>
      </p:pic>
      <p:pic>
        <p:nvPicPr>
          <p:cNvPr id="15" name="Рисунок 1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643" y="2166543"/>
            <a:ext cx="2137437" cy="6724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22" y="2819255"/>
            <a:ext cx="2143571" cy="674382"/>
          </a:xfrm>
          <a:prstGeom prst="rect">
            <a:avLst/>
          </a:prstGeom>
        </p:spPr>
      </p:pic>
      <p:pic>
        <p:nvPicPr>
          <p:cNvPr id="17" name="Рисунок 16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22" y="4137591"/>
            <a:ext cx="2245633" cy="592441"/>
          </a:xfrm>
          <a:prstGeom prst="rect">
            <a:avLst/>
          </a:prstGeom>
        </p:spPr>
      </p:pic>
      <p:pic>
        <p:nvPicPr>
          <p:cNvPr id="18" name="Рисунок 17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62" y="4707972"/>
            <a:ext cx="2196041" cy="666013"/>
          </a:xfrm>
          <a:prstGeom prst="rect">
            <a:avLst/>
          </a:prstGeom>
        </p:spPr>
      </p:pic>
      <p:pic>
        <p:nvPicPr>
          <p:cNvPr id="19" name="Рисунок 18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23" y="5346793"/>
            <a:ext cx="2181680" cy="613970"/>
          </a:xfrm>
          <a:prstGeom prst="rect">
            <a:avLst/>
          </a:prstGeom>
        </p:spPr>
      </p:pic>
      <p:pic>
        <p:nvPicPr>
          <p:cNvPr id="20" name="Рисунок 19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643" y="875739"/>
            <a:ext cx="2105874" cy="6530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61" y="3456558"/>
            <a:ext cx="2137437" cy="6705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75865" y="1818715"/>
            <a:ext cx="168089" cy="289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ик 11"/>
          <p:cNvSpPr/>
          <p:nvPr/>
        </p:nvSpPr>
        <p:spPr>
          <a:xfrm>
            <a:off x="416057" y="1256364"/>
            <a:ext cx="275921" cy="37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t="20890" r="13711" b="8491"/>
          <a:stretch/>
        </p:blipFill>
        <p:spPr bwMode="auto">
          <a:xfrm>
            <a:off x="0" y="109728"/>
            <a:ext cx="9144000" cy="67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98080" y="4242816"/>
            <a:ext cx="93878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98080" y="2359152"/>
            <a:ext cx="93878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87040" y="2266819"/>
            <a:ext cx="1121664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ЦНППМП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785872" y="1481328"/>
            <a:ext cx="1432560" cy="12471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560844"/>
            <a:ext cx="2316480" cy="3286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57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2563378"/>
            <a:ext cx="1556951" cy="1773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chemeClr val="accent6">
                    <a:lumMod val="50000"/>
                  </a:schemeClr>
                </a:solidFill>
              </a:rPr>
              <a:t>С 01 сентября 2021</a:t>
            </a:r>
          </a:p>
          <a:p>
            <a:pPr algn="ctr"/>
            <a:endParaRPr lang="ru-RU" sz="1200" b="1" kern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1200" b="1" kern="0" dirty="0">
                <a:solidFill>
                  <a:schemeClr val="accent6">
                    <a:lumMod val="50000"/>
                  </a:schemeClr>
                </a:solidFill>
              </a:rPr>
              <a:t>Центр непрерывного повышения профессионального мастерства педагогических работников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" b="3084"/>
          <a:stretch/>
        </p:blipFill>
        <p:spPr>
          <a:xfrm>
            <a:off x="1706175" y="857250"/>
            <a:ext cx="7285718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13005" y="1606378"/>
            <a:ext cx="135925" cy="247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1"/>
          <a:stretch/>
        </p:blipFill>
        <p:spPr>
          <a:xfrm>
            <a:off x="1834233" y="1334531"/>
            <a:ext cx="7309767" cy="47467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7524" y="506627"/>
            <a:ext cx="7488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Научно-методическое сопровождение ГБУ ДПО РЦОКИО совершенствования муниципальных систем оценки качества образования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r="300"/>
          <a:stretch/>
        </p:blipFill>
        <p:spPr>
          <a:xfrm>
            <a:off x="0" y="-10458"/>
            <a:ext cx="9164918" cy="67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"/>
          <a:stretch/>
        </p:blipFill>
        <p:spPr>
          <a:xfrm>
            <a:off x="0" y="51594"/>
            <a:ext cx="9144000" cy="672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454"/>
          <a:stretch/>
        </p:blipFill>
        <p:spPr>
          <a:xfrm>
            <a:off x="-1" y="51496"/>
            <a:ext cx="9144001" cy="67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20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454"/>
          <a:stretch/>
        </p:blipFill>
        <p:spPr>
          <a:xfrm>
            <a:off x="0" y="63"/>
            <a:ext cx="9144000" cy="67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6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34"/>
            <a:ext cx="9144000" cy="66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77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99</Words>
  <Application>Microsoft Office PowerPoint</Application>
  <PresentationFormat>Экран (4:3)</PresentationFormat>
  <Paragraphs>17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Реализация программ повышения квалификации посредствам стажировок  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Бенко</dc:creator>
  <cp:lastModifiedBy>Солодкова Екатерина Александровна</cp:lastModifiedBy>
  <cp:revision>16</cp:revision>
  <dcterms:created xsi:type="dcterms:W3CDTF">2021-08-30T07:50:45Z</dcterms:created>
  <dcterms:modified xsi:type="dcterms:W3CDTF">2021-11-23T03:52:03Z</dcterms:modified>
</cp:coreProperties>
</file>